
<file path=[Content_Types].xml><?xml version="1.0" encoding="utf-8"?>
<Types xmlns="http://schemas.openxmlformats.org/package/2006/content-types">
  <Default Extension="emf" ContentType="image/x-emf"/>
  <Default Extension="jfif" ContentType="image/jpeg"/>
  <Default Extension="jpeg" ContentType="image/jpeg"/>
  <Default Extension="jpg" ContentType="image/jpeg"/>
  <Default Extension="png" ContentType="image/png"/>
  <Default Extension="rels" ContentType="application/vnd.openxmlformats-package.relationships+xml"/>
  <Default Extension="tmp" ContentType="image/png"/>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theme/themeOverride2.xml" ContentType="application/vnd.openxmlformats-officedocument.themeOverride+xml"/>
  <Override PartName="/ppt/notesSlides/notesSlide2.xml" ContentType="application/vnd.openxmlformats-officedocument.presentationml.notesSlide+xml"/>
  <Override PartName="/ppt/theme/themeOverride3.xml" ContentType="application/vnd.openxmlformats-officedocument.themeOverride+xml"/>
  <Override PartName="/ppt/notesSlides/notesSlide3.xml" ContentType="application/vnd.openxmlformats-officedocument.presentationml.notesSlide+xml"/>
  <Override PartName="/ppt/theme/themeOverride4.xml" ContentType="application/vnd.openxmlformats-officedocument.themeOverr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theme/themeOverride5.xml" ContentType="application/vnd.openxmlformats-officedocument.themeOverr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ppt/notesSlides/notesSlide195.xml" ContentType="application/vnd.openxmlformats-officedocument.presentationml.notesSlide+xml"/>
  <Override PartName="/ppt/notesSlides/notesSlide196.xml" ContentType="application/vnd.openxmlformats-officedocument.presentationml.notesSlide+xml"/>
  <Override PartName="/ppt/notesSlides/notesSlide197.xml" ContentType="application/vnd.openxmlformats-officedocument.presentationml.notesSlide+xml"/>
  <Override PartName="/ppt/notesSlides/notesSlide198.xml" ContentType="application/vnd.openxmlformats-officedocument.presentationml.notesSlide+xml"/>
  <Override PartName="/ppt/notesSlides/notesSlide199.xml" ContentType="application/vnd.openxmlformats-officedocument.presentationml.notesSlide+xml"/>
  <Override PartName="/ppt/notesSlides/notesSlide200.xml" ContentType="application/vnd.openxmlformats-officedocument.presentationml.notesSlide+xml"/>
  <Override PartName="/ppt/notesSlides/notesSlide201.xml" ContentType="application/vnd.openxmlformats-officedocument.presentationml.notesSlide+xml"/>
  <Override PartName="/ppt/notesSlides/notesSlide202.xml" ContentType="application/vnd.openxmlformats-officedocument.presentationml.notesSlide+xml"/>
  <Override PartName="/ppt/notesSlides/notesSlide203.xml" ContentType="application/vnd.openxmlformats-officedocument.presentationml.notesSlide+xml"/>
  <Override PartName="/ppt/notesSlides/notesSlide204.xml" ContentType="application/vnd.openxmlformats-officedocument.presentationml.notesSlide+xml"/>
  <Override PartName="/ppt/notesSlides/notesSlide205.xml" ContentType="application/vnd.openxmlformats-officedocument.presentationml.notesSlide+xml"/>
  <Override PartName="/ppt/notesSlides/notesSlide206.xml" ContentType="application/vnd.openxmlformats-officedocument.presentationml.notesSlide+xml"/>
  <Override PartName="/ppt/notesSlides/notesSlide207.xml" ContentType="application/vnd.openxmlformats-officedocument.presentationml.notesSlide+xml"/>
  <Override PartName="/ppt/notesSlides/notesSlide208.xml" ContentType="application/vnd.openxmlformats-officedocument.presentationml.notesSlide+xml"/>
  <Override PartName="/ppt/notesSlides/notesSlide209.xml" ContentType="application/vnd.openxmlformats-officedocument.presentationml.notesSlide+xml"/>
  <Override PartName="/ppt/notesSlides/notesSlide210.xml" ContentType="application/vnd.openxmlformats-officedocument.presentationml.notesSlide+xml"/>
  <Override PartName="/ppt/notesSlides/notesSlide211.xml" ContentType="application/vnd.openxmlformats-officedocument.presentationml.notesSlide+xml"/>
  <Override PartName="/ppt/notesSlides/notesSlide212.xml" ContentType="application/vnd.openxmlformats-officedocument.presentationml.notesSlide+xml"/>
  <Override PartName="/ppt/notesSlides/notesSlide213.xml" ContentType="application/vnd.openxmlformats-officedocument.presentationml.notesSlide+xml"/>
  <Override PartName="/ppt/notesSlides/notesSlide214.xml" ContentType="application/vnd.openxmlformats-officedocument.presentationml.notesSlide+xml"/>
  <Override PartName="/ppt/notesSlides/notesSlide2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 id="2147483684" r:id="rId2"/>
    <p:sldMasterId id="2147483672" r:id="rId3"/>
    <p:sldMasterId id="2147483732" r:id="rId4"/>
    <p:sldMasterId id="2147483708" r:id="rId5"/>
    <p:sldMasterId id="2147483744" r:id="rId6"/>
    <p:sldMasterId id="2147483756" r:id="rId7"/>
    <p:sldMasterId id="2147483768" r:id="rId8"/>
    <p:sldMasterId id="2147483780" r:id="rId9"/>
    <p:sldMasterId id="2147483792" r:id="rId10"/>
    <p:sldMasterId id="2147483804" r:id="rId11"/>
    <p:sldMasterId id="2147483816" r:id="rId12"/>
    <p:sldMasterId id="2147483828" r:id="rId13"/>
  </p:sldMasterIdLst>
  <p:notesMasterIdLst>
    <p:notesMasterId r:id="rId236"/>
  </p:notesMasterIdLst>
  <p:handoutMasterIdLst>
    <p:handoutMasterId r:id="rId237"/>
  </p:handoutMasterIdLst>
  <p:sldIdLst>
    <p:sldId id="2126" r:id="rId14"/>
    <p:sldId id="2127" r:id="rId15"/>
    <p:sldId id="3018" r:id="rId16"/>
    <p:sldId id="3019" r:id="rId17"/>
    <p:sldId id="3020" r:id="rId18"/>
    <p:sldId id="2131" r:id="rId19"/>
    <p:sldId id="2132" r:id="rId20"/>
    <p:sldId id="3003" r:id="rId21"/>
    <p:sldId id="3004" r:id="rId22"/>
    <p:sldId id="2135" r:id="rId23"/>
    <p:sldId id="2651" r:id="rId24"/>
    <p:sldId id="2877" r:id="rId25"/>
    <p:sldId id="2863" r:id="rId26"/>
    <p:sldId id="2882" r:id="rId27"/>
    <p:sldId id="2879" r:id="rId28"/>
    <p:sldId id="2883" r:id="rId29"/>
    <p:sldId id="2888" r:id="rId30"/>
    <p:sldId id="2881" r:id="rId31"/>
    <p:sldId id="2889" r:id="rId32"/>
    <p:sldId id="2890" r:id="rId33"/>
    <p:sldId id="2891" r:id="rId34"/>
    <p:sldId id="2892" r:id="rId35"/>
    <p:sldId id="3008" r:id="rId36"/>
    <p:sldId id="3009" r:id="rId37"/>
    <p:sldId id="3010" r:id="rId38"/>
    <p:sldId id="3005" r:id="rId39"/>
    <p:sldId id="2905" r:id="rId40"/>
    <p:sldId id="2899" r:id="rId41"/>
    <p:sldId id="2916" r:id="rId42"/>
    <p:sldId id="2906" r:id="rId43"/>
    <p:sldId id="2918" r:id="rId44"/>
    <p:sldId id="2923" r:id="rId45"/>
    <p:sldId id="2919" r:id="rId46"/>
    <p:sldId id="2924" r:id="rId47"/>
    <p:sldId id="2925" r:id="rId48"/>
    <p:sldId id="2926" r:id="rId49"/>
    <p:sldId id="2927" r:id="rId50"/>
    <p:sldId id="2928" r:id="rId51"/>
    <p:sldId id="2931" r:id="rId52"/>
    <p:sldId id="2930" r:id="rId53"/>
    <p:sldId id="2941" r:id="rId54"/>
    <p:sldId id="2932" r:id="rId55"/>
    <p:sldId id="2944" r:id="rId56"/>
    <p:sldId id="2942" r:id="rId57"/>
    <p:sldId id="2945" r:id="rId58"/>
    <p:sldId id="2946" r:id="rId59"/>
    <p:sldId id="3011" r:id="rId60"/>
    <p:sldId id="3012" r:id="rId61"/>
    <p:sldId id="3013" r:id="rId62"/>
    <p:sldId id="3006" r:id="rId63"/>
    <p:sldId id="3007" r:id="rId64"/>
    <p:sldId id="2952" r:id="rId65"/>
    <p:sldId id="2943" r:id="rId66"/>
    <p:sldId id="2962" r:id="rId67"/>
    <p:sldId id="2953" r:id="rId68"/>
    <p:sldId id="3014" r:id="rId69"/>
    <p:sldId id="2967" r:id="rId70"/>
    <p:sldId id="2964" r:id="rId71"/>
    <p:sldId id="2968" r:id="rId72"/>
    <p:sldId id="2974" r:id="rId73"/>
    <p:sldId id="2975" r:id="rId74"/>
    <p:sldId id="2969" r:id="rId75"/>
    <p:sldId id="2976" r:id="rId76"/>
    <p:sldId id="2985" r:id="rId77"/>
    <p:sldId id="2977" r:id="rId78"/>
    <p:sldId id="2986" r:id="rId79"/>
    <p:sldId id="2978" r:id="rId80"/>
    <p:sldId id="3015" r:id="rId81"/>
    <p:sldId id="2994" r:id="rId82"/>
    <p:sldId id="2987" r:id="rId83"/>
    <p:sldId id="3016" r:id="rId84"/>
    <p:sldId id="3021" r:id="rId85"/>
    <p:sldId id="3023" r:id="rId86"/>
    <p:sldId id="3024" r:id="rId87"/>
    <p:sldId id="3025" r:id="rId88"/>
    <p:sldId id="3026" r:id="rId89"/>
    <p:sldId id="3027" r:id="rId90"/>
    <p:sldId id="3028" r:id="rId91"/>
    <p:sldId id="3029" r:id="rId92"/>
    <p:sldId id="3030" r:id="rId93"/>
    <p:sldId id="3031" r:id="rId94"/>
    <p:sldId id="3032" r:id="rId95"/>
    <p:sldId id="3033" r:id="rId96"/>
    <p:sldId id="3034" r:id="rId97"/>
    <p:sldId id="3035" r:id="rId98"/>
    <p:sldId id="3036" r:id="rId99"/>
    <p:sldId id="3037" r:id="rId100"/>
    <p:sldId id="3038" r:id="rId101"/>
    <p:sldId id="3039" r:id="rId102"/>
    <p:sldId id="3040" r:id="rId103"/>
    <p:sldId id="3041" r:id="rId104"/>
    <p:sldId id="3042" r:id="rId105"/>
    <p:sldId id="3043" r:id="rId106"/>
    <p:sldId id="3044" r:id="rId107"/>
    <p:sldId id="3045" r:id="rId108"/>
    <p:sldId id="3046" r:id="rId109"/>
    <p:sldId id="3047" r:id="rId110"/>
    <p:sldId id="3048" r:id="rId111"/>
    <p:sldId id="3049" r:id="rId112"/>
    <p:sldId id="3050" r:id="rId113"/>
    <p:sldId id="3051" r:id="rId114"/>
    <p:sldId id="3052" r:id="rId115"/>
    <p:sldId id="3053" r:id="rId116"/>
    <p:sldId id="3054" r:id="rId117"/>
    <p:sldId id="3055" r:id="rId118"/>
    <p:sldId id="3056" r:id="rId119"/>
    <p:sldId id="3057" r:id="rId120"/>
    <p:sldId id="3058" r:id="rId121"/>
    <p:sldId id="3059" r:id="rId122"/>
    <p:sldId id="3060" r:id="rId123"/>
    <p:sldId id="3061" r:id="rId124"/>
    <p:sldId id="3062" r:id="rId125"/>
    <p:sldId id="3063" r:id="rId126"/>
    <p:sldId id="3064" r:id="rId127"/>
    <p:sldId id="3065" r:id="rId128"/>
    <p:sldId id="3066" r:id="rId129"/>
    <p:sldId id="3067" r:id="rId130"/>
    <p:sldId id="3068" r:id="rId131"/>
    <p:sldId id="3069" r:id="rId132"/>
    <p:sldId id="3070" r:id="rId133"/>
    <p:sldId id="3072" r:id="rId134"/>
    <p:sldId id="3073" r:id="rId135"/>
    <p:sldId id="3074" r:id="rId136"/>
    <p:sldId id="3075" r:id="rId137"/>
    <p:sldId id="3076" r:id="rId138"/>
    <p:sldId id="3077" r:id="rId139"/>
    <p:sldId id="3078" r:id="rId140"/>
    <p:sldId id="3079" r:id="rId141"/>
    <p:sldId id="3080" r:id="rId142"/>
    <p:sldId id="3081" r:id="rId143"/>
    <p:sldId id="3082" r:id="rId144"/>
    <p:sldId id="3083" r:id="rId145"/>
    <p:sldId id="3084" r:id="rId146"/>
    <p:sldId id="3085" r:id="rId147"/>
    <p:sldId id="3086" r:id="rId148"/>
    <p:sldId id="3087" r:id="rId149"/>
    <p:sldId id="3088" r:id="rId150"/>
    <p:sldId id="3089" r:id="rId151"/>
    <p:sldId id="3090" r:id="rId152"/>
    <p:sldId id="3091" r:id="rId153"/>
    <p:sldId id="3092" r:id="rId154"/>
    <p:sldId id="3093" r:id="rId155"/>
    <p:sldId id="3094" r:id="rId156"/>
    <p:sldId id="3095" r:id="rId157"/>
    <p:sldId id="3096" r:id="rId158"/>
    <p:sldId id="3097" r:id="rId159"/>
    <p:sldId id="3098" r:id="rId160"/>
    <p:sldId id="3099" r:id="rId161"/>
    <p:sldId id="3100" r:id="rId162"/>
    <p:sldId id="3101" r:id="rId163"/>
    <p:sldId id="3102" r:id="rId164"/>
    <p:sldId id="3103" r:id="rId165"/>
    <p:sldId id="3104" r:id="rId166"/>
    <p:sldId id="3105" r:id="rId167"/>
    <p:sldId id="3106" r:id="rId168"/>
    <p:sldId id="3107" r:id="rId169"/>
    <p:sldId id="3108" r:id="rId170"/>
    <p:sldId id="3109" r:id="rId171"/>
    <p:sldId id="3110" r:id="rId172"/>
    <p:sldId id="3111" r:id="rId173"/>
    <p:sldId id="3112" r:id="rId174"/>
    <p:sldId id="3113" r:id="rId175"/>
    <p:sldId id="3114" r:id="rId176"/>
    <p:sldId id="3115" r:id="rId177"/>
    <p:sldId id="3116" r:id="rId178"/>
    <p:sldId id="3117" r:id="rId179"/>
    <p:sldId id="3118" r:id="rId180"/>
    <p:sldId id="3119" r:id="rId181"/>
    <p:sldId id="3120" r:id="rId182"/>
    <p:sldId id="3121" r:id="rId183"/>
    <p:sldId id="3122" r:id="rId184"/>
    <p:sldId id="3123" r:id="rId185"/>
    <p:sldId id="3124" r:id="rId186"/>
    <p:sldId id="3125" r:id="rId187"/>
    <p:sldId id="3126" r:id="rId188"/>
    <p:sldId id="3127" r:id="rId189"/>
    <p:sldId id="3128" r:id="rId190"/>
    <p:sldId id="3129" r:id="rId191"/>
    <p:sldId id="3130" r:id="rId192"/>
    <p:sldId id="3131" r:id="rId193"/>
    <p:sldId id="3132" r:id="rId194"/>
    <p:sldId id="3133" r:id="rId195"/>
    <p:sldId id="3134" r:id="rId196"/>
    <p:sldId id="3135" r:id="rId197"/>
    <p:sldId id="3136" r:id="rId198"/>
    <p:sldId id="3137" r:id="rId199"/>
    <p:sldId id="3138" r:id="rId200"/>
    <p:sldId id="3139" r:id="rId201"/>
    <p:sldId id="3140" r:id="rId202"/>
    <p:sldId id="3141" r:id="rId203"/>
    <p:sldId id="3142" r:id="rId204"/>
    <p:sldId id="3143" r:id="rId205"/>
    <p:sldId id="3144" r:id="rId206"/>
    <p:sldId id="3145" r:id="rId207"/>
    <p:sldId id="3146" r:id="rId208"/>
    <p:sldId id="3148" r:id="rId209"/>
    <p:sldId id="3149" r:id="rId210"/>
    <p:sldId id="3150" r:id="rId211"/>
    <p:sldId id="3151" r:id="rId212"/>
    <p:sldId id="3152" r:id="rId213"/>
    <p:sldId id="3153" r:id="rId214"/>
    <p:sldId id="3154" r:id="rId215"/>
    <p:sldId id="3155" r:id="rId216"/>
    <p:sldId id="3156" r:id="rId217"/>
    <p:sldId id="3157" r:id="rId218"/>
    <p:sldId id="3158" r:id="rId219"/>
    <p:sldId id="3159" r:id="rId220"/>
    <p:sldId id="3160" r:id="rId221"/>
    <p:sldId id="3161" r:id="rId222"/>
    <p:sldId id="3162" r:id="rId223"/>
    <p:sldId id="3163" r:id="rId224"/>
    <p:sldId id="3164" r:id="rId225"/>
    <p:sldId id="3165" r:id="rId226"/>
    <p:sldId id="3166" r:id="rId227"/>
    <p:sldId id="3167" r:id="rId228"/>
    <p:sldId id="3168" r:id="rId229"/>
    <p:sldId id="3169" r:id="rId230"/>
    <p:sldId id="3170" r:id="rId231"/>
    <p:sldId id="3171" r:id="rId232"/>
    <p:sldId id="3172" r:id="rId233"/>
    <p:sldId id="3173" r:id="rId234"/>
    <p:sldId id="3017" r:id="rId235"/>
  </p:sldIdLst>
  <p:sldSz cx="12192000" cy="6858000"/>
  <p:notesSz cx="6858000" cy="9144000"/>
  <p:defaultText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8B056"/>
    <a:srgbClr val="1B221A"/>
    <a:srgbClr val="96A4CC"/>
    <a:srgbClr val="0082D2"/>
    <a:srgbClr val="3A9877"/>
    <a:srgbClr val="E9FDFC"/>
    <a:srgbClr val="91B3FA"/>
    <a:srgbClr val="4DD77B"/>
    <a:srgbClr val="FCFCFC"/>
    <a:srgbClr val="FEF2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235" autoAdjust="0"/>
    <p:restoredTop sz="94061" autoAdjust="0"/>
  </p:normalViewPr>
  <p:slideViewPr>
    <p:cSldViewPr snapToGrid="0">
      <p:cViewPr varScale="1">
        <p:scale>
          <a:sx n="66" d="100"/>
          <a:sy n="66" d="100"/>
        </p:scale>
        <p:origin x="684" y="66"/>
      </p:cViewPr>
      <p:guideLst/>
    </p:cSldViewPr>
  </p:slideViewPr>
  <p:notesTextViewPr>
    <p:cViewPr>
      <p:scale>
        <a:sx n="1" d="1"/>
        <a:sy n="1" d="1"/>
      </p:scale>
      <p:origin x="0" y="0"/>
    </p:cViewPr>
  </p:notesTextViewPr>
  <p:notesViewPr>
    <p:cSldViewPr snapToGrid="0">
      <p:cViewPr varScale="1">
        <p:scale>
          <a:sx n="50" d="100"/>
          <a:sy n="50" d="100"/>
        </p:scale>
        <p:origin x="2886" y="66"/>
      </p:cViewPr>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04.xml"/><Relationship Id="rId21" Type="http://schemas.openxmlformats.org/officeDocument/2006/relationships/slide" Target="slides/slide8.xml"/><Relationship Id="rId42" Type="http://schemas.openxmlformats.org/officeDocument/2006/relationships/slide" Target="slides/slide29.xml"/><Relationship Id="rId63" Type="http://schemas.openxmlformats.org/officeDocument/2006/relationships/slide" Target="slides/slide50.xml"/><Relationship Id="rId84" Type="http://schemas.openxmlformats.org/officeDocument/2006/relationships/slide" Target="slides/slide71.xml"/><Relationship Id="rId138" Type="http://schemas.openxmlformats.org/officeDocument/2006/relationships/slide" Target="slides/slide125.xml"/><Relationship Id="rId159" Type="http://schemas.openxmlformats.org/officeDocument/2006/relationships/slide" Target="slides/slide146.xml"/><Relationship Id="rId170" Type="http://schemas.openxmlformats.org/officeDocument/2006/relationships/slide" Target="slides/slide157.xml"/><Relationship Id="rId191" Type="http://schemas.openxmlformats.org/officeDocument/2006/relationships/slide" Target="slides/slide178.xml"/><Relationship Id="rId205" Type="http://schemas.openxmlformats.org/officeDocument/2006/relationships/slide" Target="slides/slide192.xml"/><Relationship Id="rId226" Type="http://schemas.openxmlformats.org/officeDocument/2006/relationships/slide" Target="slides/slide213.xml"/><Relationship Id="rId107" Type="http://schemas.openxmlformats.org/officeDocument/2006/relationships/slide" Target="slides/slide94.xml"/><Relationship Id="rId11" Type="http://schemas.openxmlformats.org/officeDocument/2006/relationships/slideMaster" Target="slideMasters/slideMaster11.xml"/><Relationship Id="rId32" Type="http://schemas.openxmlformats.org/officeDocument/2006/relationships/slide" Target="slides/slide19.xml"/><Relationship Id="rId53" Type="http://schemas.openxmlformats.org/officeDocument/2006/relationships/slide" Target="slides/slide40.xml"/><Relationship Id="rId74" Type="http://schemas.openxmlformats.org/officeDocument/2006/relationships/slide" Target="slides/slide61.xml"/><Relationship Id="rId128" Type="http://schemas.openxmlformats.org/officeDocument/2006/relationships/slide" Target="slides/slide115.xml"/><Relationship Id="rId149" Type="http://schemas.openxmlformats.org/officeDocument/2006/relationships/slide" Target="slides/slide136.xml"/><Relationship Id="rId5" Type="http://schemas.openxmlformats.org/officeDocument/2006/relationships/slideMaster" Target="slideMasters/slideMaster5.xml"/><Relationship Id="rId95" Type="http://schemas.openxmlformats.org/officeDocument/2006/relationships/slide" Target="slides/slide82.xml"/><Relationship Id="rId160" Type="http://schemas.openxmlformats.org/officeDocument/2006/relationships/slide" Target="slides/slide147.xml"/><Relationship Id="rId181" Type="http://schemas.openxmlformats.org/officeDocument/2006/relationships/slide" Target="slides/slide168.xml"/><Relationship Id="rId216" Type="http://schemas.openxmlformats.org/officeDocument/2006/relationships/slide" Target="slides/slide203.xml"/><Relationship Id="rId237" Type="http://schemas.openxmlformats.org/officeDocument/2006/relationships/handoutMaster" Target="handoutMasters/handoutMaster1.xml"/><Relationship Id="rId22" Type="http://schemas.openxmlformats.org/officeDocument/2006/relationships/slide" Target="slides/slide9.xml"/><Relationship Id="rId43" Type="http://schemas.openxmlformats.org/officeDocument/2006/relationships/slide" Target="slides/slide30.xml"/><Relationship Id="rId64" Type="http://schemas.openxmlformats.org/officeDocument/2006/relationships/slide" Target="slides/slide51.xml"/><Relationship Id="rId118" Type="http://schemas.openxmlformats.org/officeDocument/2006/relationships/slide" Target="slides/slide105.xml"/><Relationship Id="rId139" Type="http://schemas.openxmlformats.org/officeDocument/2006/relationships/slide" Target="slides/slide126.xml"/><Relationship Id="rId85" Type="http://schemas.openxmlformats.org/officeDocument/2006/relationships/slide" Target="slides/slide72.xml"/><Relationship Id="rId150" Type="http://schemas.openxmlformats.org/officeDocument/2006/relationships/slide" Target="slides/slide137.xml"/><Relationship Id="rId171" Type="http://schemas.openxmlformats.org/officeDocument/2006/relationships/slide" Target="slides/slide158.xml"/><Relationship Id="rId192" Type="http://schemas.openxmlformats.org/officeDocument/2006/relationships/slide" Target="slides/slide179.xml"/><Relationship Id="rId206" Type="http://schemas.openxmlformats.org/officeDocument/2006/relationships/slide" Target="slides/slide193.xml"/><Relationship Id="rId227" Type="http://schemas.openxmlformats.org/officeDocument/2006/relationships/slide" Target="slides/slide214.xml"/><Relationship Id="rId12" Type="http://schemas.openxmlformats.org/officeDocument/2006/relationships/slideMaster" Target="slideMasters/slideMaster12.xml"/><Relationship Id="rId33" Type="http://schemas.openxmlformats.org/officeDocument/2006/relationships/slide" Target="slides/slide20.xml"/><Relationship Id="rId108" Type="http://schemas.openxmlformats.org/officeDocument/2006/relationships/slide" Target="slides/slide95.xml"/><Relationship Id="rId129" Type="http://schemas.openxmlformats.org/officeDocument/2006/relationships/slide" Target="slides/slide116.xml"/><Relationship Id="rId54" Type="http://schemas.openxmlformats.org/officeDocument/2006/relationships/slide" Target="slides/slide41.xml"/><Relationship Id="rId75" Type="http://schemas.openxmlformats.org/officeDocument/2006/relationships/slide" Target="slides/slide62.xml"/><Relationship Id="rId96" Type="http://schemas.openxmlformats.org/officeDocument/2006/relationships/slide" Target="slides/slide83.xml"/><Relationship Id="rId140" Type="http://schemas.openxmlformats.org/officeDocument/2006/relationships/slide" Target="slides/slide127.xml"/><Relationship Id="rId161" Type="http://schemas.openxmlformats.org/officeDocument/2006/relationships/slide" Target="slides/slide148.xml"/><Relationship Id="rId182" Type="http://schemas.openxmlformats.org/officeDocument/2006/relationships/slide" Target="slides/slide169.xml"/><Relationship Id="rId217" Type="http://schemas.openxmlformats.org/officeDocument/2006/relationships/slide" Target="slides/slide204.xml"/><Relationship Id="rId6" Type="http://schemas.openxmlformats.org/officeDocument/2006/relationships/slideMaster" Target="slideMasters/slideMaster6.xml"/><Relationship Id="rId238" Type="http://schemas.openxmlformats.org/officeDocument/2006/relationships/presProps" Target="presProps.xml"/><Relationship Id="rId23" Type="http://schemas.openxmlformats.org/officeDocument/2006/relationships/slide" Target="slides/slide10.xml"/><Relationship Id="rId119" Type="http://schemas.openxmlformats.org/officeDocument/2006/relationships/slide" Target="slides/slide106.xml"/><Relationship Id="rId44" Type="http://schemas.openxmlformats.org/officeDocument/2006/relationships/slide" Target="slides/slide31.xml"/><Relationship Id="rId65" Type="http://schemas.openxmlformats.org/officeDocument/2006/relationships/slide" Target="slides/slide52.xml"/><Relationship Id="rId86" Type="http://schemas.openxmlformats.org/officeDocument/2006/relationships/slide" Target="slides/slide73.xml"/><Relationship Id="rId130" Type="http://schemas.openxmlformats.org/officeDocument/2006/relationships/slide" Target="slides/slide117.xml"/><Relationship Id="rId151" Type="http://schemas.openxmlformats.org/officeDocument/2006/relationships/slide" Target="slides/slide138.xml"/><Relationship Id="rId172" Type="http://schemas.openxmlformats.org/officeDocument/2006/relationships/slide" Target="slides/slide159.xml"/><Relationship Id="rId193" Type="http://schemas.openxmlformats.org/officeDocument/2006/relationships/slide" Target="slides/slide180.xml"/><Relationship Id="rId207" Type="http://schemas.openxmlformats.org/officeDocument/2006/relationships/slide" Target="slides/slide194.xml"/><Relationship Id="rId228" Type="http://schemas.openxmlformats.org/officeDocument/2006/relationships/slide" Target="slides/slide215.xml"/><Relationship Id="rId13" Type="http://schemas.openxmlformats.org/officeDocument/2006/relationships/slideMaster" Target="slideMasters/slideMaster13.xml"/><Relationship Id="rId109" Type="http://schemas.openxmlformats.org/officeDocument/2006/relationships/slide" Target="slides/slide96.xml"/><Relationship Id="rId34" Type="http://schemas.openxmlformats.org/officeDocument/2006/relationships/slide" Target="slides/slide21.xml"/><Relationship Id="rId55" Type="http://schemas.openxmlformats.org/officeDocument/2006/relationships/slide" Target="slides/slide42.xml"/><Relationship Id="rId76" Type="http://schemas.openxmlformats.org/officeDocument/2006/relationships/slide" Target="slides/slide63.xml"/><Relationship Id="rId97" Type="http://schemas.openxmlformats.org/officeDocument/2006/relationships/slide" Target="slides/slide84.xml"/><Relationship Id="rId120" Type="http://schemas.openxmlformats.org/officeDocument/2006/relationships/slide" Target="slides/slide107.xml"/><Relationship Id="rId141" Type="http://schemas.openxmlformats.org/officeDocument/2006/relationships/slide" Target="slides/slide128.xml"/><Relationship Id="rId7" Type="http://schemas.openxmlformats.org/officeDocument/2006/relationships/slideMaster" Target="slideMasters/slideMaster7.xml"/><Relationship Id="rId162" Type="http://schemas.openxmlformats.org/officeDocument/2006/relationships/slide" Target="slides/slide149.xml"/><Relationship Id="rId183" Type="http://schemas.openxmlformats.org/officeDocument/2006/relationships/slide" Target="slides/slide170.xml"/><Relationship Id="rId218" Type="http://schemas.openxmlformats.org/officeDocument/2006/relationships/slide" Target="slides/slide205.xml"/><Relationship Id="rId239" Type="http://schemas.openxmlformats.org/officeDocument/2006/relationships/viewProps" Target="viewProps.xml"/><Relationship Id="rId24" Type="http://schemas.openxmlformats.org/officeDocument/2006/relationships/slide" Target="slides/slide11.xml"/><Relationship Id="rId45" Type="http://schemas.openxmlformats.org/officeDocument/2006/relationships/slide" Target="slides/slide32.xml"/><Relationship Id="rId66" Type="http://schemas.openxmlformats.org/officeDocument/2006/relationships/slide" Target="slides/slide53.xml"/><Relationship Id="rId87" Type="http://schemas.openxmlformats.org/officeDocument/2006/relationships/slide" Target="slides/slide74.xml"/><Relationship Id="rId110" Type="http://schemas.openxmlformats.org/officeDocument/2006/relationships/slide" Target="slides/slide97.xml"/><Relationship Id="rId131" Type="http://schemas.openxmlformats.org/officeDocument/2006/relationships/slide" Target="slides/slide118.xml"/><Relationship Id="rId152" Type="http://schemas.openxmlformats.org/officeDocument/2006/relationships/slide" Target="slides/slide139.xml"/><Relationship Id="rId173" Type="http://schemas.openxmlformats.org/officeDocument/2006/relationships/slide" Target="slides/slide160.xml"/><Relationship Id="rId194" Type="http://schemas.openxmlformats.org/officeDocument/2006/relationships/slide" Target="slides/slide181.xml"/><Relationship Id="rId208" Type="http://schemas.openxmlformats.org/officeDocument/2006/relationships/slide" Target="slides/slide195.xml"/><Relationship Id="rId229" Type="http://schemas.openxmlformats.org/officeDocument/2006/relationships/slide" Target="slides/slide216.xml"/><Relationship Id="rId240" Type="http://schemas.openxmlformats.org/officeDocument/2006/relationships/theme" Target="theme/theme1.xml"/><Relationship Id="rId14" Type="http://schemas.openxmlformats.org/officeDocument/2006/relationships/slide" Target="slides/slide1.xml"/><Relationship Id="rId35" Type="http://schemas.openxmlformats.org/officeDocument/2006/relationships/slide" Target="slides/slide22.xml"/><Relationship Id="rId56" Type="http://schemas.openxmlformats.org/officeDocument/2006/relationships/slide" Target="slides/slide43.xml"/><Relationship Id="rId77" Type="http://schemas.openxmlformats.org/officeDocument/2006/relationships/slide" Target="slides/slide64.xml"/><Relationship Id="rId100" Type="http://schemas.openxmlformats.org/officeDocument/2006/relationships/slide" Target="slides/slide87.xml"/><Relationship Id="rId8" Type="http://schemas.openxmlformats.org/officeDocument/2006/relationships/slideMaster" Target="slideMasters/slideMaster8.xml"/><Relationship Id="rId98" Type="http://schemas.openxmlformats.org/officeDocument/2006/relationships/slide" Target="slides/slide85.xml"/><Relationship Id="rId121" Type="http://schemas.openxmlformats.org/officeDocument/2006/relationships/slide" Target="slides/slide108.xml"/><Relationship Id="rId142" Type="http://schemas.openxmlformats.org/officeDocument/2006/relationships/slide" Target="slides/slide129.xml"/><Relationship Id="rId163" Type="http://schemas.openxmlformats.org/officeDocument/2006/relationships/slide" Target="slides/slide150.xml"/><Relationship Id="rId184" Type="http://schemas.openxmlformats.org/officeDocument/2006/relationships/slide" Target="slides/slide171.xml"/><Relationship Id="rId219" Type="http://schemas.openxmlformats.org/officeDocument/2006/relationships/slide" Target="slides/slide206.xml"/><Relationship Id="rId230" Type="http://schemas.openxmlformats.org/officeDocument/2006/relationships/slide" Target="slides/slide217.xml"/><Relationship Id="rId25" Type="http://schemas.openxmlformats.org/officeDocument/2006/relationships/slide" Target="slides/slide12.xml"/><Relationship Id="rId46" Type="http://schemas.openxmlformats.org/officeDocument/2006/relationships/slide" Target="slides/slide33.xml"/><Relationship Id="rId67" Type="http://schemas.openxmlformats.org/officeDocument/2006/relationships/slide" Target="slides/slide54.xml"/><Relationship Id="rId88" Type="http://schemas.openxmlformats.org/officeDocument/2006/relationships/slide" Target="slides/slide75.xml"/><Relationship Id="rId111" Type="http://schemas.openxmlformats.org/officeDocument/2006/relationships/slide" Target="slides/slide98.xml"/><Relationship Id="rId132" Type="http://schemas.openxmlformats.org/officeDocument/2006/relationships/slide" Target="slides/slide119.xml"/><Relationship Id="rId153" Type="http://schemas.openxmlformats.org/officeDocument/2006/relationships/slide" Target="slides/slide140.xml"/><Relationship Id="rId174" Type="http://schemas.openxmlformats.org/officeDocument/2006/relationships/slide" Target="slides/slide161.xml"/><Relationship Id="rId195" Type="http://schemas.openxmlformats.org/officeDocument/2006/relationships/slide" Target="slides/slide182.xml"/><Relationship Id="rId209" Type="http://schemas.openxmlformats.org/officeDocument/2006/relationships/slide" Target="slides/slide196.xml"/><Relationship Id="rId220" Type="http://schemas.openxmlformats.org/officeDocument/2006/relationships/slide" Target="slides/slide207.xml"/><Relationship Id="rId241" Type="http://schemas.openxmlformats.org/officeDocument/2006/relationships/tableStyles" Target="tableStyles.xml"/><Relationship Id="rId15" Type="http://schemas.openxmlformats.org/officeDocument/2006/relationships/slide" Target="slides/slide2.xml"/><Relationship Id="rId36" Type="http://schemas.openxmlformats.org/officeDocument/2006/relationships/slide" Target="slides/slide23.xml"/><Relationship Id="rId57" Type="http://schemas.openxmlformats.org/officeDocument/2006/relationships/slide" Target="slides/slide44.xml"/><Relationship Id="rId106" Type="http://schemas.openxmlformats.org/officeDocument/2006/relationships/slide" Target="slides/slide93.xml"/><Relationship Id="rId127" Type="http://schemas.openxmlformats.org/officeDocument/2006/relationships/slide" Target="slides/slide114.xml"/><Relationship Id="rId10" Type="http://schemas.openxmlformats.org/officeDocument/2006/relationships/slideMaster" Target="slideMasters/slideMaster10.xml"/><Relationship Id="rId31" Type="http://schemas.openxmlformats.org/officeDocument/2006/relationships/slide" Target="slides/slide18.xml"/><Relationship Id="rId52" Type="http://schemas.openxmlformats.org/officeDocument/2006/relationships/slide" Target="slides/slide39.xml"/><Relationship Id="rId73" Type="http://schemas.openxmlformats.org/officeDocument/2006/relationships/slide" Target="slides/slide60.xml"/><Relationship Id="rId78" Type="http://schemas.openxmlformats.org/officeDocument/2006/relationships/slide" Target="slides/slide65.xml"/><Relationship Id="rId94" Type="http://schemas.openxmlformats.org/officeDocument/2006/relationships/slide" Target="slides/slide81.xml"/><Relationship Id="rId99" Type="http://schemas.openxmlformats.org/officeDocument/2006/relationships/slide" Target="slides/slide86.xml"/><Relationship Id="rId101" Type="http://schemas.openxmlformats.org/officeDocument/2006/relationships/slide" Target="slides/slide88.xml"/><Relationship Id="rId122" Type="http://schemas.openxmlformats.org/officeDocument/2006/relationships/slide" Target="slides/slide109.xml"/><Relationship Id="rId143" Type="http://schemas.openxmlformats.org/officeDocument/2006/relationships/slide" Target="slides/slide130.xml"/><Relationship Id="rId148" Type="http://schemas.openxmlformats.org/officeDocument/2006/relationships/slide" Target="slides/slide135.xml"/><Relationship Id="rId164" Type="http://schemas.openxmlformats.org/officeDocument/2006/relationships/slide" Target="slides/slide151.xml"/><Relationship Id="rId169" Type="http://schemas.openxmlformats.org/officeDocument/2006/relationships/slide" Target="slides/slide156.xml"/><Relationship Id="rId185" Type="http://schemas.openxmlformats.org/officeDocument/2006/relationships/slide" Target="slides/slide172.xml"/><Relationship Id="rId4" Type="http://schemas.openxmlformats.org/officeDocument/2006/relationships/slideMaster" Target="slideMasters/slideMaster4.xml"/><Relationship Id="rId9" Type="http://schemas.openxmlformats.org/officeDocument/2006/relationships/slideMaster" Target="slideMasters/slideMaster9.xml"/><Relationship Id="rId180" Type="http://schemas.openxmlformats.org/officeDocument/2006/relationships/slide" Target="slides/slide167.xml"/><Relationship Id="rId210" Type="http://schemas.openxmlformats.org/officeDocument/2006/relationships/slide" Target="slides/slide197.xml"/><Relationship Id="rId215" Type="http://schemas.openxmlformats.org/officeDocument/2006/relationships/slide" Target="slides/slide202.xml"/><Relationship Id="rId236" Type="http://schemas.openxmlformats.org/officeDocument/2006/relationships/notesMaster" Target="notesMasters/notesMaster1.xml"/><Relationship Id="rId26" Type="http://schemas.openxmlformats.org/officeDocument/2006/relationships/slide" Target="slides/slide13.xml"/><Relationship Id="rId231" Type="http://schemas.openxmlformats.org/officeDocument/2006/relationships/slide" Target="slides/slide218.xml"/><Relationship Id="rId47" Type="http://schemas.openxmlformats.org/officeDocument/2006/relationships/slide" Target="slides/slide34.xml"/><Relationship Id="rId68" Type="http://schemas.openxmlformats.org/officeDocument/2006/relationships/slide" Target="slides/slide55.xml"/><Relationship Id="rId89" Type="http://schemas.openxmlformats.org/officeDocument/2006/relationships/slide" Target="slides/slide76.xml"/><Relationship Id="rId112" Type="http://schemas.openxmlformats.org/officeDocument/2006/relationships/slide" Target="slides/slide99.xml"/><Relationship Id="rId133" Type="http://schemas.openxmlformats.org/officeDocument/2006/relationships/slide" Target="slides/slide120.xml"/><Relationship Id="rId154" Type="http://schemas.openxmlformats.org/officeDocument/2006/relationships/slide" Target="slides/slide141.xml"/><Relationship Id="rId175" Type="http://schemas.openxmlformats.org/officeDocument/2006/relationships/slide" Target="slides/slide162.xml"/><Relationship Id="rId196" Type="http://schemas.openxmlformats.org/officeDocument/2006/relationships/slide" Target="slides/slide183.xml"/><Relationship Id="rId200" Type="http://schemas.openxmlformats.org/officeDocument/2006/relationships/slide" Target="slides/slide187.xml"/><Relationship Id="rId16" Type="http://schemas.openxmlformats.org/officeDocument/2006/relationships/slide" Target="slides/slide3.xml"/><Relationship Id="rId221" Type="http://schemas.openxmlformats.org/officeDocument/2006/relationships/slide" Target="slides/slide208.xml"/><Relationship Id="rId37" Type="http://schemas.openxmlformats.org/officeDocument/2006/relationships/slide" Target="slides/slide24.xml"/><Relationship Id="rId58" Type="http://schemas.openxmlformats.org/officeDocument/2006/relationships/slide" Target="slides/slide45.xml"/><Relationship Id="rId79" Type="http://schemas.openxmlformats.org/officeDocument/2006/relationships/slide" Target="slides/slide66.xml"/><Relationship Id="rId102" Type="http://schemas.openxmlformats.org/officeDocument/2006/relationships/slide" Target="slides/slide89.xml"/><Relationship Id="rId123" Type="http://schemas.openxmlformats.org/officeDocument/2006/relationships/slide" Target="slides/slide110.xml"/><Relationship Id="rId144" Type="http://schemas.openxmlformats.org/officeDocument/2006/relationships/slide" Target="slides/slide131.xml"/><Relationship Id="rId90" Type="http://schemas.openxmlformats.org/officeDocument/2006/relationships/slide" Target="slides/slide77.xml"/><Relationship Id="rId165" Type="http://schemas.openxmlformats.org/officeDocument/2006/relationships/slide" Target="slides/slide152.xml"/><Relationship Id="rId186" Type="http://schemas.openxmlformats.org/officeDocument/2006/relationships/slide" Target="slides/slide173.xml"/><Relationship Id="rId211" Type="http://schemas.openxmlformats.org/officeDocument/2006/relationships/slide" Target="slides/slide198.xml"/><Relationship Id="rId232" Type="http://schemas.openxmlformats.org/officeDocument/2006/relationships/slide" Target="slides/slide219.xml"/><Relationship Id="rId27" Type="http://schemas.openxmlformats.org/officeDocument/2006/relationships/slide" Target="slides/slide14.xml"/><Relationship Id="rId48" Type="http://schemas.openxmlformats.org/officeDocument/2006/relationships/slide" Target="slides/slide35.xml"/><Relationship Id="rId69" Type="http://schemas.openxmlformats.org/officeDocument/2006/relationships/slide" Target="slides/slide56.xml"/><Relationship Id="rId113" Type="http://schemas.openxmlformats.org/officeDocument/2006/relationships/slide" Target="slides/slide100.xml"/><Relationship Id="rId134" Type="http://schemas.openxmlformats.org/officeDocument/2006/relationships/slide" Target="slides/slide121.xml"/><Relationship Id="rId80" Type="http://schemas.openxmlformats.org/officeDocument/2006/relationships/slide" Target="slides/slide67.xml"/><Relationship Id="rId155" Type="http://schemas.openxmlformats.org/officeDocument/2006/relationships/slide" Target="slides/slide142.xml"/><Relationship Id="rId176" Type="http://schemas.openxmlformats.org/officeDocument/2006/relationships/slide" Target="slides/slide163.xml"/><Relationship Id="rId197" Type="http://schemas.openxmlformats.org/officeDocument/2006/relationships/slide" Target="slides/slide184.xml"/><Relationship Id="rId201" Type="http://schemas.openxmlformats.org/officeDocument/2006/relationships/slide" Target="slides/slide188.xml"/><Relationship Id="rId222" Type="http://schemas.openxmlformats.org/officeDocument/2006/relationships/slide" Target="slides/slide209.xml"/><Relationship Id="rId17" Type="http://schemas.openxmlformats.org/officeDocument/2006/relationships/slide" Target="slides/slide4.xml"/><Relationship Id="rId38" Type="http://schemas.openxmlformats.org/officeDocument/2006/relationships/slide" Target="slides/slide25.xml"/><Relationship Id="rId59" Type="http://schemas.openxmlformats.org/officeDocument/2006/relationships/slide" Target="slides/slide46.xml"/><Relationship Id="rId103" Type="http://schemas.openxmlformats.org/officeDocument/2006/relationships/slide" Target="slides/slide90.xml"/><Relationship Id="rId124" Type="http://schemas.openxmlformats.org/officeDocument/2006/relationships/slide" Target="slides/slide111.xml"/><Relationship Id="rId70" Type="http://schemas.openxmlformats.org/officeDocument/2006/relationships/slide" Target="slides/slide57.xml"/><Relationship Id="rId91" Type="http://schemas.openxmlformats.org/officeDocument/2006/relationships/slide" Target="slides/slide78.xml"/><Relationship Id="rId145" Type="http://schemas.openxmlformats.org/officeDocument/2006/relationships/slide" Target="slides/slide132.xml"/><Relationship Id="rId166" Type="http://schemas.openxmlformats.org/officeDocument/2006/relationships/slide" Target="slides/slide153.xml"/><Relationship Id="rId187" Type="http://schemas.openxmlformats.org/officeDocument/2006/relationships/slide" Target="slides/slide174.xml"/><Relationship Id="rId1" Type="http://schemas.openxmlformats.org/officeDocument/2006/relationships/slideMaster" Target="slideMasters/slideMaster1.xml"/><Relationship Id="rId212" Type="http://schemas.openxmlformats.org/officeDocument/2006/relationships/slide" Target="slides/slide199.xml"/><Relationship Id="rId233" Type="http://schemas.openxmlformats.org/officeDocument/2006/relationships/slide" Target="slides/slide220.xml"/><Relationship Id="rId28" Type="http://schemas.openxmlformats.org/officeDocument/2006/relationships/slide" Target="slides/slide15.xml"/><Relationship Id="rId49" Type="http://schemas.openxmlformats.org/officeDocument/2006/relationships/slide" Target="slides/slide36.xml"/><Relationship Id="rId114" Type="http://schemas.openxmlformats.org/officeDocument/2006/relationships/slide" Target="slides/slide101.xml"/><Relationship Id="rId60" Type="http://schemas.openxmlformats.org/officeDocument/2006/relationships/slide" Target="slides/slide47.xml"/><Relationship Id="rId81" Type="http://schemas.openxmlformats.org/officeDocument/2006/relationships/slide" Target="slides/slide68.xml"/><Relationship Id="rId135" Type="http://schemas.openxmlformats.org/officeDocument/2006/relationships/slide" Target="slides/slide122.xml"/><Relationship Id="rId156" Type="http://schemas.openxmlformats.org/officeDocument/2006/relationships/slide" Target="slides/slide143.xml"/><Relationship Id="rId177" Type="http://schemas.openxmlformats.org/officeDocument/2006/relationships/slide" Target="slides/slide164.xml"/><Relationship Id="rId198" Type="http://schemas.openxmlformats.org/officeDocument/2006/relationships/slide" Target="slides/slide185.xml"/><Relationship Id="rId202" Type="http://schemas.openxmlformats.org/officeDocument/2006/relationships/slide" Target="slides/slide189.xml"/><Relationship Id="rId223" Type="http://schemas.openxmlformats.org/officeDocument/2006/relationships/slide" Target="slides/slide210.xml"/><Relationship Id="rId18" Type="http://schemas.openxmlformats.org/officeDocument/2006/relationships/slide" Target="slides/slide5.xml"/><Relationship Id="rId39" Type="http://schemas.openxmlformats.org/officeDocument/2006/relationships/slide" Target="slides/slide26.xml"/><Relationship Id="rId50" Type="http://schemas.openxmlformats.org/officeDocument/2006/relationships/slide" Target="slides/slide37.xml"/><Relationship Id="rId104" Type="http://schemas.openxmlformats.org/officeDocument/2006/relationships/slide" Target="slides/slide91.xml"/><Relationship Id="rId125" Type="http://schemas.openxmlformats.org/officeDocument/2006/relationships/slide" Target="slides/slide112.xml"/><Relationship Id="rId146" Type="http://schemas.openxmlformats.org/officeDocument/2006/relationships/slide" Target="slides/slide133.xml"/><Relationship Id="rId167" Type="http://schemas.openxmlformats.org/officeDocument/2006/relationships/slide" Target="slides/slide154.xml"/><Relationship Id="rId188" Type="http://schemas.openxmlformats.org/officeDocument/2006/relationships/slide" Target="slides/slide175.xml"/><Relationship Id="rId71" Type="http://schemas.openxmlformats.org/officeDocument/2006/relationships/slide" Target="slides/slide58.xml"/><Relationship Id="rId92" Type="http://schemas.openxmlformats.org/officeDocument/2006/relationships/slide" Target="slides/slide79.xml"/><Relationship Id="rId213" Type="http://schemas.openxmlformats.org/officeDocument/2006/relationships/slide" Target="slides/slide200.xml"/><Relationship Id="rId234" Type="http://schemas.openxmlformats.org/officeDocument/2006/relationships/slide" Target="slides/slide221.xml"/><Relationship Id="rId2" Type="http://schemas.openxmlformats.org/officeDocument/2006/relationships/slideMaster" Target="slideMasters/slideMaster2.xml"/><Relationship Id="rId29" Type="http://schemas.openxmlformats.org/officeDocument/2006/relationships/slide" Target="slides/slide16.xml"/><Relationship Id="rId40" Type="http://schemas.openxmlformats.org/officeDocument/2006/relationships/slide" Target="slides/slide27.xml"/><Relationship Id="rId115" Type="http://schemas.openxmlformats.org/officeDocument/2006/relationships/slide" Target="slides/slide102.xml"/><Relationship Id="rId136" Type="http://schemas.openxmlformats.org/officeDocument/2006/relationships/slide" Target="slides/slide123.xml"/><Relationship Id="rId157" Type="http://schemas.openxmlformats.org/officeDocument/2006/relationships/slide" Target="slides/slide144.xml"/><Relationship Id="rId178" Type="http://schemas.openxmlformats.org/officeDocument/2006/relationships/slide" Target="slides/slide165.xml"/><Relationship Id="rId61" Type="http://schemas.openxmlformats.org/officeDocument/2006/relationships/slide" Target="slides/slide48.xml"/><Relationship Id="rId82" Type="http://schemas.openxmlformats.org/officeDocument/2006/relationships/slide" Target="slides/slide69.xml"/><Relationship Id="rId199" Type="http://schemas.openxmlformats.org/officeDocument/2006/relationships/slide" Target="slides/slide186.xml"/><Relationship Id="rId203" Type="http://schemas.openxmlformats.org/officeDocument/2006/relationships/slide" Target="slides/slide190.xml"/><Relationship Id="rId19" Type="http://schemas.openxmlformats.org/officeDocument/2006/relationships/slide" Target="slides/slide6.xml"/><Relationship Id="rId224" Type="http://schemas.openxmlformats.org/officeDocument/2006/relationships/slide" Target="slides/slide211.xml"/><Relationship Id="rId30" Type="http://schemas.openxmlformats.org/officeDocument/2006/relationships/slide" Target="slides/slide17.xml"/><Relationship Id="rId105" Type="http://schemas.openxmlformats.org/officeDocument/2006/relationships/slide" Target="slides/slide92.xml"/><Relationship Id="rId126" Type="http://schemas.openxmlformats.org/officeDocument/2006/relationships/slide" Target="slides/slide113.xml"/><Relationship Id="rId147" Type="http://schemas.openxmlformats.org/officeDocument/2006/relationships/slide" Target="slides/slide134.xml"/><Relationship Id="rId168" Type="http://schemas.openxmlformats.org/officeDocument/2006/relationships/slide" Target="slides/slide155.xml"/><Relationship Id="rId51" Type="http://schemas.openxmlformats.org/officeDocument/2006/relationships/slide" Target="slides/slide38.xml"/><Relationship Id="rId72" Type="http://schemas.openxmlformats.org/officeDocument/2006/relationships/slide" Target="slides/slide59.xml"/><Relationship Id="rId93" Type="http://schemas.openxmlformats.org/officeDocument/2006/relationships/slide" Target="slides/slide80.xml"/><Relationship Id="rId189" Type="http://schemas.openxmlformats.org/officeDocument/2006/relationships/slide" Target="slides/slide176.xml"/><Relationship Id="rId3" Type="http://schemas.openxmlformats.org/officeDocument/2006/relationships/slideMaster" Target="slideMasters/slideMaster3.xml"/><Relationship Id="rId214" Type="http://schemas.openxmlformats.org/officeDocument/2006/relationships/slide" Target="slides/slide201.xml"/><Relationship Id="rId235" Type="http://schemas.openxmlformats.org/officeDocument/2006/relationships/slide" Target="slides/slide222.xml"/><Relationship Id="rId116" Type="http://schemas.openxmlformats.org/officeDocument/2006/relationships/slide" Target="slides/slide103.xml"/><Relationship Id="rId137" Type="http://schemas.openxmlformats.org/officeDocument/2006/relationships/slide" Target="slides/slide124.xml"/><Relationship Id="rId158" Type="http://schemas.openxmlformats.org/officeDocument/2006/relationships/slide" Target="slides/slide145.xml"/><Relationship Id="rId20" Type="http://schemas.openxmlformats.org/officeDocument/2006/relationships/slide" Target="slides/slide7.xml"/><Relationship Id="rId41" Type="http://schemas.openxmlformats.org/officeDocument/2006/relationships/slide" Target="slides/slide28.xml"/><Relationship Id="rId62" Type="http://schemas.openxmlformats.org/officeDocument/2006/relationships/slide" Target="slides/slide49.xml"/><Relationship Id="rId83" Type="http://schemas.openxmlformats.org/officeDocument/2006/relationships/slide" Target="slides/slide70.xml"/><Relationship Id="rId179" Type="http://schemas.openxmlformats.org/officeDocument/2006/relationships/slide" Target="slides/slide166.xml"/><Relationship Id="rId190" Type="http://schemas.openxmlformats.org/officeDocument/2006/relationships/slide" Target="slides/slide177.xml"/><Relationship Id="rId204" Type="http://schemas.openxmlformats.org/officeDocument/2006/relationships/slide" Target="slides/slide191.xml"/><Relationship Id="rId225" Type="http://schemas.openxmlformats.org/officeDocument/2006/relationships/slide" Target="slides/slide21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a:extLst>
              <a:ext uri="{FF2B5EF4-FFF2-40B4-BE49-F238E27FC236}">
                <a16:creationId xmlns:a16="http://schemas.microsoft.com/office/drawing/2014/main" id="{95C167FF-1D3F-F9A9-3AF7-92E674E004BF}"/>
              </a:ext>
            </a:extLst>
          </p:cNvPr>
          <p:cNvSpPr>
            <a:spLocks noGrp="1"/>
          </p:cNvSpPr>
          <p:nvPr>
            <p:ph type="hdr" sz="quarter"/>
          </p:nvPr>
        </p:nvSpPr>
        <p:spPr>
          <a:xfrm>
            <a:off x="3886200" y="0"/>
            <a:ext cx="2971800" cy="458788"/>
          </a:xfrm>
          <a:prstGeom prst="rect">
            <a:avLst/>
          </a:prstGeom>
        </p:spPr>
        <p:txBody>
          <a:bodyPr vert="horz" lIns="91440" tIns="45720" rIns="91440" bIns="45720" rtlCol="1"/>
          <a:lstStyle>
            <a:lvl1pPr algn="l">
              <a:defRPr sz="1200"/>
            </a:lvl1pPr>
          </a:lstStyle>
          <a:p>
            <a:endParaRPr lang="en-US"/>
          </a:p>
        </p:txBody>
      </p:sp>
      <p:sp>
        <p:nvSpPr>
          <p:cNvPr id="3" name="عنصر نائب للتاريخ 2">
            <a:extLst>
              <a:ext uri="{FF2B5EF4-FFF2-40B4-BE49-F238E27FC236}">
                <a16:creationId xmlns:a16="http://schemas.microsoft.com/office/drawing/2014/main" id="{6AA3AD33-209C-F920-C108-60B803098277}"/>
              </a:ext>
            </a:extLst>
          </p:cNvPr>
          <p:cNvSpPr>
            <a:spLocks noGrp="1"/>
          </p:cNvSpPr>
          <p:nvPr>
            <p:ph type="dt" sz="quarter" idx="1"/>
          </p:nvPr>
        </p:nvSpPr>
        <p:spPr>
          <a:xfrm>
            <a:off x="1588" y="0"/>
            <a:ext cx="2971800" cy="458788"/>
          </a:xfrm>
          <a:prstGeom prst="rect">
            <a:avLst/>
          </a:prstGeom>
        </p:spPr>
        <p:txBody>
          <a:bodyPr vert="horz" lIns="91440" tIns="45720" rIns="91440" bIns="45720" rtlCol="1"/>
          <a:lstStyle>
            <a:lvl1pPr algn="r">
              <a:defRPr sz="1200"/>
            </a:lvl1pPr>
          </a:lstStyle>
          <a:p>
            <a:fld id="{2C0E84AA-C1EC-403F-A901-6CF9C90CCB40}" type="datetimeFigureOut">
              <a:rPr lang="en-US" smtClean="0"/>
              <a:t>4/20/2025</a:t>
            </a:fld>
            <a:endParaRPr lang="en-US"/>
          </a:p>
        </p:txBody>
      </p:sp>
      <p:sp>
        <p:nvSpPr>
          <p:cNvPr id="4" name="عنصر نائب للتذييل 3">
            <a:extLst>
              <a:ext uri="{FF2B5EF4-FFF2-40B4-BE49-F238E27FC236}">
                <a16:creationId xmlns:a16="http://schemas.microsoft.com/office/drawing/2014/main" id="{551E445F-B196-1EDB-00AF-08AA9A980A22}"/>
              </a:ext>
            </a:extLst>
          </p:cNvPr>
          <p:cNvSpPr>
            <a:spLocks noGrp="1"/>
          </p:cNvSpPr>
          <p:nvPr>
            <p:ph type="ftr" sz="quarter" idx="2"/>
          </p:nvPr>
        </p:nvSpPr>
        <p:spPr>
          <a:xfrm>
            <a:off x="3886200" y="8685213"/>
            <a:ext cx="2971800" cy="458787"/>
          </a:xfrm>
          <a:prstGeom prst="rect">
            <a:avLst/>
          </a:prstGeom>
        </p:spPr>
        <p:txBody>
          <a:bodyPr vert="horz" lIns="91440" tIns="45720" rIns="91440" bIns="45720" rtlCol="1" anchor="b"/>
          <a:lstStyle>
            <a:lvl1pPr algn="l">
              <a:defRPr sz="1200"/>
            </a:lvl1pPr>
          </a:lstStyle>
          <a:p>
            <a:endParaRPr lang="en-US"/>
          </a:p>
        </p:txBody>
      </p:sp>
      <p:sp>
        <p:nvSpPr>
          <p:cNvPr id="5" name="عنصر نائب لرقم الشريحة 4">
            <a:extLst>
              <a:ext uri="{FF2B5EF4-FFF2-40B4-BE49-F238E27FC236}">
                <a16:creationId xmlns:a16="http://schemas.microsoft.com/office/drawing/2014/main" id="{C9551FFF-F2B2-006A-A866-A8C8D475B7FA}"/>
              </a:ext>
            </a:extLst>
          </p:cNvPr>
          <p:cNvSpPr>
            <a:spLocks noGrp="1"/>
          </p:cNvSpPr>
          <p:nvPr>
            <p:ph type="sldNum" sz="quarter" idx="3"/>
          </p:nvPr>
        </p:nvSpPr>
        <p:spPr>
          <a:xfrm>
            <a:off x="1588" y="8685213"/>
            <a:ext cx="2971800" cy="458787"/>
          </a:xfrm>
          <a:prstGeom prst="rect">
            <a:avLst/>
          </a:prstGeom>
        </p:spPr>
        <p:txBody>
          <a:bodyPr vert="horz" lIns="91440" tIns="45720" rIns="91440" bIns="45720" rtlCol="1" anchor="b"/>
          <a:lstStyle>
            <a:lvl1pPr algn="r">
              <a:defRPr sz="1200"/>
            </a:lvl1pPr>
          </a:lstStyle>
          <a:p>
            <a:fld id="{C69028D8-41C6-4B09-86E0-4FFFA2396972}" type="slidenum">
              <a:rPr lang="en-US" smtClean="0"/>
              <a:t>‹#›</a:t>
            </a:fld>
            <a:endParaRPr lang="en-US"/>
          </a:p>
        </p:txBody>
      </p:sp>
    </p:spTree>
    <p:extLst>
      <p:ext uri="{BB962C8B-B14F-4D97-AF65-F5344CB8AC3E}">
        <p14:creationId xmlns:p14="http://schemas.microsoft.com/office/powerpoint/2010/main" val="24071282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ar-EG"/>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BCEBD309-892A-4A21-BCD1-44BB1FDD4983}" type="datetimeFigureOut">
              <a:rPr lang="ar-EG" smtClean="0"/>
              <a:t>22/10/1446</a:t>
            </a:fld>
            <a:endParaRPr lang="ar-EG"/>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ar-EG"/>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ar-EG"/>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725FB465-AFEA-409B-9C2D-1B8402051634}" type="slidenum">
              <a:rPr lang="ar-EG" smtClean="0"/>
              <a:t>‹#›</a:t>
            </a:fld>
            <a:endParaRPr lang="ar-EG"/>
          </a:p>
        </p:txBody>
      </p:sp>
    </p:spTree>
    <p:extLst>
      <p:ext uri="{BB962C8B-B14F-4D97-AF65-F5344CB8AC3E}">
        <p14:creationId xmlns:p14="http://schemas.microsoft.com/office/powerpoint/2010/main" val="1370428312"/>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20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0.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21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212.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21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214.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21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725FB465-AFEA-409B-9C2D-1B8402051634}" type="slidenum">
              <a:rPr lang="ar-EG" smtClean="0"/>
              <a:t>1</a:t>
            </a:fld>
            <a:endParaRPr lang="ar-EG"/>
          </a:p>
        </p:txBody>
      </p:sp>
    </p:spTree>
    <p:extLst>
      <p:ext uri="{BB962C8B-B14F-4D97-AF65-F5344CB8AC3E}">
        <p14:creationId xmlns:p14="http://schemas.microsoft.com/office/powerpoint/2010/main" val="11938511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14</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361194589"/>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105</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626166633"/>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106</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358664826"/>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107</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912425774"/>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108</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569353419"/>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109</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770450664"/>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110</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590072753"/>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111</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510508615"/>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112</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648072472"/>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113</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4145312293"/>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114</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6452755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5FB465-AFEA-409B-9C2D-1B8402051634}" type="slidenum">
              <a:rPr lang="ar-EG" smtClean="0"/>
              <a:t>15</a:t>
            </a:fld>
            <a:endParaRPr lang="ar-EG"/>
          </a:p>
        </p:txBody>
      </p:sp>
    </p:spTree>
    <p:extLst>
      <p:ext uri="{BB962C8B-B14F-4D97-AF65-F5344CB8AC3E}">
        <p14:creationId xmlns:p14="http://schemas.microsoft.com/office/powerpoint/2010/main" val="1113017967"/>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115</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66207400"/>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116</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000246141"/>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117</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275770086"/>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118</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4018605104"/>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725FB465-AFEA-409B-9C2D-1B8402051634}" type="slidenum">
              <a:rPr lang="ar-EG" smtClean="0"/>
              <a:t>120</a:t>
            </a:fld>
            <a:endParaRPr lang="ar-EG"/>
          </a:p>
        </p:txBody>
      </p:sp>
    </p:spTree>
    <p:extLst>
      <p:ext uri="{BB962C8B-B14F-4D97-AF65-F5344CB8AC3E}">
        <p14:creationId xmlns:p14="http://schemas.microsoft.com/office/powerpoint/2010/main" val="351239849"/>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121</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501649898"/>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122</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4057516105"/>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123</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50650302"/>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124</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050033822"/>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125</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4662892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16</a:t>
            </a:fld>
            <a:endParaRPr lang="ar-EG"/>
          </a:p>
        </p:txBody>
      </p:sp>
    </p:spTree>
    <p:extLst>
      <p:ext uri="{BB962C8B-B14F-4D97-AF65-F5344CB8AC3E}">
        <p14:creationId xmlns:p14="http://schemas.microsoft.com/office/powerpoint/2010/main" val="1523892671"/>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126</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939029657"/>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127</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771568261"/>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128</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542145925"/>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129</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4071436858"/>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130</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581248731"/>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131</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633980239"/>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132</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923220993"/>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133</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478780787"/>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134</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653457981"/>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135</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7718313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17</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673474597"/>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136</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606031260"/>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137</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871442748"/>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138</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70492952"/>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139</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4007508285"/>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140</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51708162"/>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141</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005601731"/>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142</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967416755"/>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143</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434799778"/>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144</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350195169"/>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145</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847761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18</a:t>
            </a:fld>
            <a:endParaRPr lang="ar-EG"/>
          </a:p>
        </p:txBody>
      </p:sp>
    </p:spTree>
    <p:extLst>
      <p:ext uri="{BB962C8B-B14F-4D97-AF65-F5344CB8AC3E}">
        <p14:creationId xmlns:p14="http://schemas.microsoft.com/office/powerpoint/2010/main" val="2160534773"/>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146</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938088101"/>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147</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004816285"/>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148</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610450464"/>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149</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885566918"/>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150</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112160450"/>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151</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031261672"/>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152</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555277604"/>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153</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711236900"/>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154</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276104254"/>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155</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5869907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5FB465-AFEA-409B-9C2D-1B8402051634}" type="slidenum">
              <a:rPr lang="ar-EG" smtClean="0"/>
              <a:t>19</a:t>
            </a:fld>
            <a:endParaRPr lang="ar-EG"/>
          </a:p>
        </p:txBody>
      </p:sp>
    </p:spTree>
    <p:extLst>
      <p:ext uri="{BB962C8B-B14F-4D97-AF65-F5344CB8AC3E}">
        <p14:creationId xmlns:p14="http://schemas.microsoft.com/office/powerpoint/2010/main" val="3569201749"/>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156</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124423547"/>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157</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657777649"/>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158</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8679683"/>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159</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368492700"/>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160</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928491297"/>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161</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51092685"/>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162</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73997919"/>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163</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648176683"/>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164</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417601151"/>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165</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3386470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20</a:t>
            </a:fld>
            <a:endParaRPr lang="ar-EG"/>
          </a:p>
        </p:txBody>
      </p:sp>
    </p:spTree>
    <p:extLst>
      <p:ext uri="{BB962C8B-B14F-4D97-AF65-F5344CB8AC3E}">
        <p14:creationId xmlns:p14="http://schemas.microsoft.com/office/powerpoint/2010/main" val="1694636588"/>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166</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214058904"/>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167</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272552908"/>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168</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976265976"/>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169</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11444080"/>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170</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952258245"/>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171</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583161563"/>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172</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76999388"/>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173</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437757265"/>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174</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512628845"/>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175</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5437671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5FB465-AFEA-409B-9C2D-1B8402051634}" type="slidenum">
              <a:rPr lang="ar-EG" smtClean="0"/>
              <a:t>21</a:t>
            </a:fld>
            <a:endParaRPr lang="ar-EG"/>
          </a:p>
        </p:txBody>
      </p:sp>
    </p:spTree>
    <p:extLst>
      <p:ext uri="{BB962C8B-B14F-4D97-AF65-F5344CB8AC3E}">
        <p14:creationId xmlns:p14="http://schemas.microsoft.com/office/powerpoint/2010/main" val="1748523876"/>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176</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930123640"/>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177</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359351860"/>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178</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243581926"/>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179</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23223966"/>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180</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19107179"/>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181</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728664599"/>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182</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313298500"/>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183</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679685422"/>
      </p:ext>
    </p:extLst>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184</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542131602"/>
      </p:ext>
    </p:extLst>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185</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501529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22</a:t>
            </a:fld>
            <a:endParaRPr lang="ar-EG"/>
          </a:p>
        </p:txBody>
      </p:sp>
    </p:spTree>
    <p:extLst>
      <p:ext uri="{BB962C8B-B14F-4D97-AF65-F5344CB8AC3E}">
        <p14:creationId xmlns:p14="http://schemas.microsoft.com/office/powerpoint/2010/main" val="546542532"/>
      </p:ext>
    </p:extLst>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186</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673598307"/>
      </p:ext>
    </p:extLst>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187</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680693830"/>
      </p:ext>
    </p:extLst>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188</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478988977"/>
      </p:ext>
    </p:extLst>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189</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398365818"/>
      </p:ext>
    </p:extLst>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190</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330106313"/>
      </p:ext>
    </p:extLst>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191</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905772374"/>
      </p:ext>
    </p:extLst>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192</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994983190"/>
      </p:ext>
    </p:extLst>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193</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162772243"/>
      </p:ext>
    </p:extLst>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194</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642786435"/>
      </p:ext>
    </p:extLst>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196</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9540345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5FB465-AFEA-409B-9C2D-1B8402051634}" type="slidenum">
              <a:rPr lang="ar-EG" smtClean="0"/>
              <a:t>23</a:t>
            </a:fld>
            <a:endParaRPr lang="ar-EG"/>
          </a:p>
        </p:txBody>
      </p:sp>
    </p:spTree>
    <p:extLst>
      <p:ext uri="{BB962C8B-B14F-4D97-AF65-F5344CB8AC3E}">
        <p14:creationId xmlns:p14="http://schemas.microsoft.com/office/powerpoint/2010/main" val="3754775980"/>
      </p:ext>
    </p:extLst>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197</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734337872"/>
      </p:ext>
    </p:extLst>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198</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983402221"/>
      </p:ext>
    </p:extLst>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199</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413899381"/>
      </p:ext>
    </p:extLst>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200</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675309955"/>
      </p:ext>
    </p:extLst>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201</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664856029"/>
      </p:ext>
    </p:extLst>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202</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540839325"/>
      </p:ext>
    </p:extLst>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203</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494285691"/>
      </p:ext>
    </p:extLst>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204</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44581300"/>
      </p:ext>
    </p:extLst>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205</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422091148"/>
      </p:ext>
    </p:extLst>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206</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9510372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725FB465-AFEA-409B-9C2D-1B8402051634}" type="slidenum">
              <a:rPr lang="ar-EG" smtClean="0"/>
              <a:t>3</a:t>
            </a:fld>
            <a:endParaRPr lang="ar-EG"/>
          </a:p>
        </p:txBody>
      </p:sp>
    </p:spTree>
    <p:extLst>
      <p:ext uri="{BB962C8B-B14F-4D97-AF65-F5344CB8AC3E}">
        <p14:creationId xmlns:p14="http://schemas.microsoft.com/office/powerpoint/2010/main" val="19752604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24</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4184382513"/>
      </p:ext>
    </p:extLst>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207</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4072668"/>
      </p:ext>
    </p:extLst>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208</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510238465"/>
      </p:ext>
    </p:extLst>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209</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337498856"/>
      </p:ext>
    </p:extLst>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210</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027302080"/>
      </p:ext>
    </p:extLst>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211</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576500240"/>
      </p:ext>
    </p:extLst>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212</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679486203"/>
      </p:ext>
    </p:extLst>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213</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857798051"/>
      </p:ext>
    </p:extLst>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214</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883866952"/>
      </p:ext>
    </p:extLst>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215</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805128868"/>
      </p:ext>
    </p:extLst>
  </p:cSld>
  <p:clrMapOvr>
    <a:masterClrMapping/>
  </p:clrMapOvr>
</p:notes>
</file>

<file path=ppt/notesSlides/notesSlide2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216</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9488325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25</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09646778"/>
      </p:ext>
    </p:extLst>
  </p:cSld>
  <p:clrMapOvr>
    <a:masterClrMapping/>
  </p:clrMapOvr>
</p:notes>
</file>

<file path=ppt/notesSlides/notesSlide2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217</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528259176"/>
      </p:ext>
    </p:extLst>
  </p:cSld>
  <p:clrMapOvr>
    <a:masterClrMapping/>
  </p:clrMapOvr>
</p:notes>
</file>

<file path=ppt/notesSlides/notesSlide2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218</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495092916"/>
      </p:ext>
    </p:extLst>
  </p:cSld>
  <p:clrMapOvr>
    <a:masterClrMapping/>
  </p:clrMapOvr>
</p:notes>
</file>

<file path=ppt/notesSlides/notesSlide2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219</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293643789"/>
      </p:ext>
    </p:extLst>
  </p:cSld>
  <p:clrMapOvr>
    <a:masterClrMapping/>
  </p:clrMapOvr>
</p:notes>
</file>

<file path=ppt/notesSlides/notesSlide2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220</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543113810"/>
      </p:ext>
    </p:extLst>
  </p:cSld>
  <p:clrMapOvr>
    <a:masterClrMapping/>
  </p:clrMapOvr>
</p:notes>
</file>

<file path=ppt/notesSlides/notesSlide2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221</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467755487"/>
      </p:ext>
    </p:extLst>
  </p:cSld>
  <p:clrMapOvr>
    <a:masterClrMapping/>
  </p:clrMapOvr>
</p:notes>
</file>

<file path=ppt/notesSlides/notesSlide2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725FB465-AFEA-409B-9C2D-1B8402051634}" type="slidenum">
              <a:rPr lang="ar-EG" smtClean="0"/>
              <a:t>222</a:t>
            </a:fld>
            <a:endParaRPr lang="ar-EG"/>
          </a:p>
        </p:txBody>
      </p:sp>
    </p:spTree>
    <p:extLst>
      <p:ext uri="{BB962C8B-B14F-4D97-AF65-F5344CB8AC3E}">
        <p14:creationId xmlns:p14="http://schemas.microsoft.com/office/powerpoint/2010/main" val="18163590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725FB465-AFEA-409B-9C2D-1B8402051634}" type="slidenum">
              <a:rPr lang="ar-EG" smtClean="0"/>
              <a:t>26</a:t>
            </a:fld>
            <a:endParaRPr lang="ar-EG"/>
          </a:p>
        </p:txBody>
      </p:sp>
    </p:spTree>
    <p:extLst>
      <p:ext uri="{BB962C8B-B14F-4D97-AF65-F5344CB8AC3E}">
        <p14:creationId xmlns:p14="http://schemas.microsoft.com/office/powerpoint/2010/main" val="16799654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27</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8801000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5FB465-AFEA-409B-9C2D-1B8402051634}" type="slidenum">
              <a:rPr lang="ar-EG" smtClean="0"/>
              <a:t>28</a:t>
            </a:fld>
            <a:endParaRPr lang="ar-EG"/>
          </a:p>
        </p:txBody>
      </p:sp>
    </p:spTree>
    <p:extLst>
      <p:ext uri="{BB962C8B-B14F-4D97-AF65-F5344CB8AC3E}">
        <p14:creationId xmlns:p14="http://schemas.microsoft.com/office/powerpoint/2010/main" val="25518196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r>
              <a:rPr lang="ar-JO" dirty="0"/>
              <a:t>\</a:t>
            </a:r>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29</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6148489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r>
              <a:rPr lang="ar-JO" dirty="0"/>
              <a:t>د</a:t>
            </a:r>
            <a:endParaRPr lang="en-US" dirty="0"/>
          </a:p>
        </p:txBody>
      </p:sp>
      <p:sp>
        <p:nvSpPr>
          <p:cNvPr id="4" name="Slide Number Placeholder 3"/>
          <p:cNvSpPr>
            <a:spLocks noGrp="1"/>
          </p:cNvSpPr>
          <p:nvPr>
            <p:ph type="sldNum" sz="quarter" idx="10"/>
          </p:nvPr>
        </p:nvSpPr>
        <p:spPr/>
        <p:txBody>
          <a:bodyPr/>
          <a:lstStyle/>
          <a:p>
            <a:fld id="{725FB465-AFEA-409B-9C2D-1B8402051634}" type="slidenum">
              <a:rPr lang="ar-EG" smtClean="0"/>
              <a:t>30</a:t>
            </a:fld>
            <a:endParaRPr lang="ar-EG"/>
          </a:p>
        </p:txBody>
      </p:sp>
    </p:spTree>
    <p:extLst>
      <p:ext uri="{BB962C8B-B14F-4D97-AF65-F5344CB8AC3E}">
        <p14:creationId xmlns:p14="http://schemas.microsoft.com/office/powerpoint/2010/main" val="37117455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725FB465-AFEA-409B-9C2D-1B8402051634}" type="slidenum">
              <a:rPr lang="ar-EG" smtClean="0"/>
              <a:t>31</a:t>
            </a:fld>
            <a:endParaRPr lang="ar-EG"/>
          </a:p>
        </p:txBody>
      </p:sp>
    </p:spTree>
    <p:extLst>
      <p:ext uri="{BB962C8B-B14F-4D97-AF65-F5344CB8AC3E}">
        <p14:creationId xmlns:p14="http://schemas.microsoft.com/office/powerpoint/2010/main" val="278237055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32</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61163022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33</a:t>
            </a:fld>
            <a:endParaRPr lang="ar-EG"/>
          </a:p>
        </p:txBody>
      </p:sp>
    </p:spTree>
    <p:extLst>
      <p:ext uri="{BB962C8B-B14F-4D97-AF65-F5344CB8AC3E}">
        <p14:creationId xmlns:p14="http://schemas.microsoft.com/office/powerpoint/2010/main" val="30667636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725FB465-AFEA-409B-9C2D-1B8402051634}" type="slidenum">
              <a:rPr lang="ar-EG" smtClean="0"/>
              <a:t>4</a:t>
            </a:fld>
            <a:endParaRPr lang="ar-EG"/>
          </a:p>
        </p:txBody>
      </p:sp>
    </p:spTree>
    <p:extLst>
      <p:ext uri="{BB962C8B-B14F-4D97-AF65-F5344CB8AC3E}">
        <p14:creationId xmlns:p14="http://schemas.microsoft.com/office/powerpoint/2010/main" val="37699771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34</a:t>
            </a:fld>
            <a:endParaRPr lang="ar-EG"/>
          </a:p>
        </p:txBody>
      </p:sp>
    </p:spTree>
    <p:extLst>
      <p:ext uri="{BB962C8B-B14F-4D97-AF65-F5344CB8AC3E}">
        <p14:creationId xmlns:p14="http://schemas.microsoft.com/office/powerpoint/2010/main" val="295995091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5FB465-AFEA-409B-9C2D-1B8402051634}" type="slidenum">
              <a:rPr lang="ar-EG" smtClean="0"/>
              <a:t>35</a:t>
            </a:fld>
            <a:endParaRPr lang="ar-EG"/>
          </a:p>
        </p:txBody>
      </p:sp>
    </p:spTree>
    <p:extLst>
      <p:ext uri="{BB962C8B-B14F-4D97-AF65-F5344CB8AC3E}">
        <p14:creationId xmlns:p14="http://schemas.microsoft.com/office/powerpoint/2010/main" val="419155905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36</a:t>
            </a:fld>
            <a:endParaRPr lang="ar-EG"/>
          </a:p>
        </p:txBody>
      </p:sp>
    </p:spTree>
    <p:extLst>
      <p:ext uri="{BB962C8B-B14F-4D97-AF65-F5344CB8AC3E}">
        <p14:creationId xmlns:p14="http://schemas.microsoft.com/office/powerpoint/2010/main" val="40729869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37</a:t>
            </a:fld>
            <a:endParaRPr lang="ar-EG"/>
          </a:p>
        </p:txBody>
      </p:sp>
    </p:spTree>
    <p:extLst>
      <p:ext uri="{BB962C8B-B14F-4D97-AF65-F5344CB8AC3E}">
        <p14:creationId xmlns:p14="http://schemas.microsoft.com/office/powerpoint/2010/main" val="352085915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38</a:t>
            </a:fld>
            <a:endParaRPr lang="ar-EG"/>
          </a:p>
        </p:txBody>
      </p:sp>
    </p:spTree>
    <p:extLst>
      <p:ext uri="{BB962C8B-B14F-4D97-AF65-F5344CB8AC3E}">
        <p14:creationId xmlns:p14="http://schemas.microsoft.com/office/powerpoint/2010/main" val="86630729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39</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40339810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5FB465-AFEA-409B-9C2D-1B8402051634}" type="slidenum">
              <a:rPr lang="ar-EG" smtClean="0"/>
              <a:t>40</a:t>
            </a:fld>
            <a:endParaRPr lang="ar-EG"/>
          </a:p>
        </p:txBody>
      </p:sp>
    </p:spTree>
    <p:extLst>
      <p:ext uri="{BB962C8B-B14F-4D97-AF65-F5344CB8AC3E}">
        <p14:creationId xmlns:p14="http://schemas.microsoft.com/office/powerpoint/2010/main" val="83860857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41</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55931594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5FB465-AFEA-409B-9C2D-1B8402051634}" type="slidenum">
              <a:rPr lang="ar-EG" smtClean="0"/>
              <a:t>42</a:t>
            </a:fld>
            <a:endParaRPr lang="ar-EG"/>
          </a:p>
        </p:txBody>
      </p:sp>
    </p:spTree>
    <p:extLst>
      <p:ext uri="{BB962C8B-B14F-4D97-AF65-F5344CB8AC3E}">
        <p14:creationId xmlns:p14="http://schemas.microsoft.com/office/powerpoint/2010/main" val="102625544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43</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0759906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725FB465-AFEA-409B-9C2D-1B8402051634}" type="slidenum">
              <a:rPr lang="ar-EG" smtClean="0"/>
              <a:t>6</a:t>
            </a:fld>
            <a:endParaRPr lang="ar-EG"/>
          </a:p>
        </p:txBody>
      </p:sp>
    </p:spTree>
    <p:extLst>
      <p:ext uri="{BB962C8B-B14F-4D97-AF65-F5344CB8AC3E}">
        <p14:creationId xmlns:p14="http://schemas.microsoft.com/office/powerpoint/2010/main" val="406768460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5FB465-AFEA-409B-9C2D-1B8402051634}" type="slidenum">
              <a:rPr lang="ar-EG" smtClean="0"/>
              <a:t>44</a:t>
            </a:fld>
            <a:endParaRPr lang="ar-EG"/>
          </a:p>
        </p:txBody>
      </p:sp>
    </p:spTree>
    <p:extLst>
      <p:ext uri="{BB962C8B-B14F-4D97-AF65-F5344CB8AC3E}">
        <p14:creationId xmlns:p14="http://schemas.microsoft.com/office/powerpoint/2010/main" val="299703443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45</a:t>
            </a:fld>
            <a:endParaRPr lang="ar-EG"/>
          </a:p>
        </p:txBody>
      </p:sp>
    </p:spTree>
    <p:extLst>
      <p:ext uri="{BB962C8B-B14F-4D97-AF65-F5344CB8AC3E}">
        <p14:creationId xmlns:p14="http://schemas.microsoft.com/office/powerpoint/2010/main" val="336776219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5FB465-AFEA-409B-9C2D-1B8402051634}" type="slidenum">
              <a:rPr lang="ar-EG" smtClean="0"/>
              <a:t>46</a:t>
            </a:fld>
            <a:endParaRPr lang="ar-EG"/>
          </a:p>
        </p:txBody>
      </p:sp>
    </p:spTree>
    <p:extLst>
      <p:ext uri="{BB962C8B-B14F-4D97-AF65-F5344CB8AC3E}">
        <p14:creationId xmlns:p14="http://schemas.microsoft.com/office/powerpoint/2010/main" val="280182925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47</a:t>
            </a:fld>
            <a:endParaRPr lang="ar-EG"/>
          </a:p>
        </p:txBody>
      </p:sp>
    </p:spTree>
    <p:extLst>
      <p:ext uri="{BB962C8B-B14F-4D97-AF65-F5344CB8AC3E}">
        <p14:creationId xmlns:p14="http://schemas.microsoft.com/office/powerpoint/2010/main" val="219003355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5FB465-AFEA-409B-9C2D-1B8402051634}" type="slidenum">
              <a:rPr lang="ar-EG" smtClean="0"/>
              <a:t>48</a:t>
            </a:fld>
            <a:endParaRPr lang="ar-EG"/>
          </a:p>
        </p:txBody>
      </p:sp>
    </p:spTree>
    <p:extLst>
      <p:ext uri="{BB962C8B-B14F-4D97-AF65-F5344CB8AC3E}">
        <p14:creationId xmlns:p14="http://schemas.microsoft.com/office/powerpoint/2010/main" val="373485127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49</a:t>
            </a:fld>
            <a:endParaRPr lang="ar-EG"/>
          </a:p>
        </p:txBody>
      </p:sp>
    </p:spTree>
    <p:extLst>
      <p:ext uri="{BB962C8B-B14F-4D97-AF65-F5344CB8AC3E}">
        <p14:creationId xmlns:p14="http://schemas.microsoft.com/office/powerpoint/2010/main" val="396235882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725FB465-AFEA-409B-9C2D-1B8402051634}" type="slidenum">
              <a:rPr lang="ar-EG" smtClean="0"/>
              <a:t>51</a:t>
            </a:fld>
            <a:endParaRPr lang="ar-EG"/>
          </a:p>
        </p:txBody>
      </p:sp>
    </p:spTree>
    <p:extLst>
      <p:ext uri="{BB962C8B-B14F-4D97-AF65-F5344CB8AC3E}">
        <p14:creationId xmlns:p14="http://schemas.microsoft.com/office/powerpoint/2010/main" val="289103458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52</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83185129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53</a:t>
            </a:fld>
            <a:endParaRPr lang="ar-EG"/>
          </a:p>
        </p:txBody>
      </p:sp>
    </p:spTree>
    <p:extLst>
      <p:ext uri="{BB962C8B-B14F-4D97-AF65-F5344CB8AC3E}">
        <p14:creationId xmlns:p14="http://schemas.microsoft.com/office/powerpoint/2010/main" val="129050751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54</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4099569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725FB465-AFEA-409B-9C2D-1B8402051634}" type="slidenum">
              <a:rPr lang="ar-EG" smtClean="0"/>
              <a:t>8</a:t>
            </a:fld>
            <a:endParaRPr lang="ar-EG"/>
          </a:p>
        </p:txBody>
      </p:sp>
    </p:spTree>
    <p:extLst>
      <p:ext uri="{BB962C8B-B14F-4D97-AF65-F5344CB8AC3E}">
        <p14:creationId xmlns:p14="http://schemas.microsoft.com/office/powerpoint/2010/main" val="16061917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55</a:t>
            </a:fld>
            <a:endParaRPr lang="ar-EG"/>
          </a:p>
        </p:txBody>
      </p:sp>
    </p:spTree>
    <p:extLst>
      <p:ext uri="{BB962C8B-B14F-4D97-AF65-F5344CB8AC3E}">
        <p14:creationId xmlns:p14="http://schemas.microsoft.com/office/powerpoint/2010/main" val="134609697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5FB465-AFEA-409B-9C2D-1B8402051634}" type="slidenum">
              <a:rPr lang="ar-EG" smtClean="0"/>
              <a:t>56</a:t>
            </a:fld>
            <a:endParaRPr lang="ar-EG"/>
          </a:p>
        </p:txBody>
      </p:sp>
    </p:spTree>
    <p:extLst>
      <p:ext uri="{BB962C8B-B14F-4D97-AF65-F5344CB8AC3E}">
        <p14:creationId xmlns:p14="http://schemas.microsoft.com/office/powerpoint/2010/main" val="218050137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57</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15796679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5FB465-AFEA-409B-9C2D-1B8402051634}" type="slidenum">
              <a:rPr lang="ar-EG" smtClean="0"/>
              <a:t>58</a:t>
            </a:fld>
            <a:endParaRPr lang="ar-EG"/>
          </a:p>
        </p:txBody>
      </p:sp>
    </p:spTree>
    <p:extLst>
      <p:ext uri="{BB962C8B-B14F-4D97-AF65-F5344CB8AC3E}">
        <p14:creationId xmlns:p14="http://schemas.microsoft.com/office/powerpoint/2010/main" val="254136652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59</a:t>
            </a:fld>
            <a:endParaRPr lang="ar-EG"/>
          </a:p>
        </p:txBody>
      </p:sp>
    </p:spTree>
    <p:extLst>
      <p:ext uri="{BB962C8B-B14F-4D97-AF65-F5344CB8AC3E}">
        <p14:creationId xmlns:p14="http://schemas.microsoft.com/office/powerpoint/2010/main" val="393101950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5FB465-AFEA-409B-9C2D-1B8402051634}" type="slidenum">
              <a:rPr lang="ar-EG" smtClean="0"/>
              <a:t>60</a:t>
            </a:fld>
            <a:endParaRPr lang="ar-EG"/>
          </a:p>
        </p:txBody>
      </p:sp>
    </p:spTree>
    <p:extLst>
      <p:ext uri="{BB962C8B-B14F-4D97-AF65-F5344CB8AC3E}">
        <p14:creationId xmlns:p14="http://schemas.microsoft.com/office/powerpoint/2010/main" val="318799969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61</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65777756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5FB465-AFEA-409B-9C2D-1B8402051634}" type="slidenum">
              <a:rPr lang="ar-EG" smtClean="0"/>
              <a:t>62</a:t>
            </a:fld>
            <a:endParaRPr lang="ar-EG"/>
          </a:p>
        </p:txBody>
      </p:sp>
    </p:spTree>
    <p:extLst>
      <p:ext uri="{BB962C8B-B14F-4D97-AF65-F5344CB8AC3E}">
        <p14:creationId xmlns:p14="http://schemas.microsoft.com/office/powerpoint/2010/main" val="144591696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5FB465-AFEA-409B-9C2D-1B8402051634}" type="slidenum">
              <a:rPr lang="ar-EG" smtClean="0"/>
              <a:t>63</a:t>
            </a:fld>
            <a:endParaRPr lang="ar-EG"/>
          </a:p>
        </p:txBody>
      </p:sp>
    </p:spTree>
    <p:extLst>
      <p:ext uri="{BB962C8B-B14F-4D97-AF65-F5344CB8AC3E}">
        <p14:creationId xmlns:p14="http://schemas.microsoft.com/office/powerpoint/2010/main" val="392885382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64</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6970745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10</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39865113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5FB465-AFEA-409B-9C2D-1B8402051634}" type="slidenum">
              <a:rPr lang="ar-EG" smtClean="0"/>
              <a:t>65</a:t>
            </a:fld>
            <a:endParaRPr lang="ar-EG"/>
          </a:p>
        </p:txBody>
      </p:sp>
    </p:spTree>
    <p:extLst>
      <p:ext uri="{BB962C8B-B14F-4D97-AF65-F5344CB8AC3E}">
        <p14:creationId xmlns:p14="http://schemas.microsoft.com/office/powerpoint/2010/main" val="246027101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66</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53840782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67</a:t>
            </a:fld>
            <a:endParaRPr lang="ar-EG"/>
          </a:p>
        </p:txBody>
      </p:sp>
    </p:spTree>
    <p:extLst>
      <p:ext uri="{BB962C8B-B14F-4D97-AF65-F5344CB8AC3E}">
        <p14:creationId xmlns:p14="http://schemas.microsoft.com/office/powerpoint/2010/main" val="72796709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68</a:t>
            </a:fld>
            <a:endParaRPr lang="ar-EG"/>
          </a:p>
        </p:txBody>
      </p:sp>
    </p:spTree>
    <p:extLst>
      <p:ext uri="{BB962C8B-B14F-4D97-AF65-F5344CB8AC3E}">
        <p14:creationId xmlns:p14="http://schemas.microsoft.com/office/powerpoint/2010/main" val="141926493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69</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6003510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5FB465-AFEA-409B-9C2D-1B8402051634}" type="slidenum">
              <a:rPr lang="ar-EG" smtClean="0"/>
              <a:t>70</a:t>
            </a:fld>
            <a:endParaRPr lang="ar-EG"/>
          </a:p>
        </p:txBody>
      </p:sp>
    </p:spTree>
    <p:extLst>
      <p:ext uri="{BB962C8B-B14F-4D97-AF65-F5344CB8AC3E}">
        <p14:creationId xmlns:p14="http://schemas.microsoft.com/office/powerpoint/2010/main" val="239020193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71</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1212783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725FB465-AFEA-409B-9C2D-1B8402051634}" type="slidenum">
              <a:rPr lang="ar-EG" smtClean="0"/>
              <a:t>72</a:t>
            </a:fld>
            <a:endParaRPr lang="ar-EG"/>
          </a:p>
        </p:txBody>
      </p:sp>
    </p:spTree>
    <p:extLst>
      <p:ext uri="{BB962C8B-B14F-4D97-AF65-F5344CB8AC3E}">
        <p14:creationId xmlns:p14="http://schemas.microsoft.com/office/powerpoint/2010/main" val="173732634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73</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84351410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74</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41525607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5FB465-AFEA-409B-9C2D-1B8402051634}" type="slidenum">
              <a:rPr lang="ar-EG" smtClean="0"/>
              <a:t>11</a:t>
            </a:fld>
            <a:endParaRPr lang="ar-EG"/>
          </a:p>
        </p:txBody>
      </p:sp>
    </p:spTree>
    <p:extLst>
      <p:ext uri="{BB962C8B-B14F-4D97-AF65-F5344CB8AC3E}">
        <p14:creationId xmlns:p14="http://schemas.microsoft.com/office/powerpoint/2010/main" val="248321020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75</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23175089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76</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83025723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77</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05170707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78</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99457137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79</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71063009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80</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52918681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81</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4053268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82</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87213593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83</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74153009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84</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1427121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12</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189270356"/>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85</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12624229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86</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55371275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87</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113168906"/>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88</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18292808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89</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996499109"/>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90</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53418608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91</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11859554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92</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95272113"/>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93</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937122303"/>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94</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4726293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5FB465-AFEA-409B-9C2D-1B8402051634}" type="slidenum">
              <a:rPr lang="ar-EG" smtClean="0"/>
              <a:t>13</a:t>
            </a:fld>
            <a:endParaRPr lang="ar-EG"/>
          </a:p>
        </p:txBody>
      </p:sp>
    </p:spTree>
    <p:extLst>
      <p:ext uri="{BB962C8B-B14F-4D97-AF65-F5344CB8AC3E}">
        <p14:creationId xmlns:p14="http://schemas.microsoft.com/office/powerpoint/2010/main" val="3734981483"/>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95</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4086720008"/>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96</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29147816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97</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714905090"/>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98</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433920208"/>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99</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282721313"/>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100</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078603544"/>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101</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072270347"/>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102</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779228189"/>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103</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67252932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104</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3598656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fld id="{24F60C8D-48A0-4BCF-A5AC-2D626E5081E3}" type="datetime8">
              <a:rPr lang="ar-EG" smtClean="0"/>
              <a:t>20 نيسان،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2265592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B64E581B-2BD7-4DF6-9DF1-FE614075A681}" type="datetime8">
              <a:rPr lang="ar-EG" smtClean="0"/>
              <a:t>20 نيسان،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598375837"/>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D160F779-357F-45E9-B183-EFB422D0044E}"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pic>
        <p:nvPicPr>
          <p:cNvPr id="8" name="صورة 7">
            <a:extLst>
              <a:ext uri="{FF2B5EF4-FFF2-40B4-BE49-F238E27FC236}">
                <a16:creationId xmlns:a16="http://schemas.microsoft.com/office/drawing/2014/main" id="{FDA318BF-AB58-AB77-3162-A751395F44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9407" y="6629186"/>
            <a:ext cx="1563559" cy="228814"/>
          </a:xfrm>
          <a:prstGeom prst="rect">
            <a:avLst/>
          </a:prstGeom>
        </p:spPr>
      </p:pic>
    </p:spTree>
    <p:extLst>
      <p:ext uri="{BB962C8B-B14F-4D97-AF65-F5344CB8AC3E}">
        <p14:creationId xmlns:p14="http://schemas.microsoft.com/office/powerpoint/2010/main" val="2963557316"/>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46A6FD61-83D3-426E-A44F-A4743B530E84}"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2602787920"/>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9ECCAADD-7782-463B-87AA-2DA90664F2DF}"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1993267217"/>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236B094B-D0E7-49B7-9AC1-8899710A6A6D}"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2638102924"/>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89C8BF1-9DB9-4FC0-9B49-5651BCF0DA43}"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8" name="Footer Placeholder 7"/>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9" name="Slide Number Placeholder 8"/>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1674582010"/>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B889065C-CC44-4B47-AC8B-258300F5D312}"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4" name="Footer Placeholder 3"/>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Slide Number Placeholder 4"/>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2204456241"/>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89E749ED-3E34-4FB8-9492-23C8335F73BC}"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3" name="Footer Placeholder 2"/>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4" name="Slide Number Placeholder 3"/>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4072779269"/>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79B5822-EA40-427A-AC12-2E340792022E}"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2340180159"/>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8D039743-3E08-4494-ADFE-0094FF3A19FF}"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1069139261"/>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C3E7DAC0-1D4E-410C-A7CA-1CEF7DBCEFA1}"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32729765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37E1A5FB-A761-4CDB-9421-084841F39C94}" type="datetime8">
              <a:rPr lang="ar-EG" smtClean="0"/>
              <a:t>20 نيسان،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039922515"/>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D8D6A005-9985-4048-81E5-BAAFD45824B6}"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2757103212"/>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D160F779-357F-45E9-B183-EFB422D0044E}"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4045752953"/>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46A6FD61-83D3-426E-A44F-A4743B530E84}"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2587087135"/>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9ECCAADD-7782-463B-87AA-2DA90664F2DF}"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58600415"/>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236B094B-D0E7-49B7-9AC1-8899710A6A6D}"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1102564274"/>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89C8BF1-9DB9-4FC0-9B49-5651BCF0DA43}"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8" name="Footer Placeholder 7"/>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9" name="Slide Number Placeholder 8"/>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3454705879"/>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B889065C-CC44-4B47-AC8B-258300F5D312}"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4" name="Footer Placeholder 3"/>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Slide Number Placeholder 4"/>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2476441586"/>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89E749ED-3E34-4FB8-9492-23C8335F73BC}"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3" name="Footer Placeholder 2"/>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4" name="Slide Number Placeholder 3"/>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380575423"/>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79B5822-EA40-427A-AC12-2E340792022E}"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3871563729"/>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8D039743-3E08-4494-ADFE-0094FF3A19FF}"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28741294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fld id="{41961AEC-65E2-4721-ADA6-A3B70671F9AA}" type="datetime8">
              <a:rPr lang="ar-EG" smtClean="0"/>
              <a:t>20 نيسان،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229768920"/>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C3E7DAC0-1D4E-410C-A7CA-1CEF7DBCEFA1}"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3827171075"/>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D8D6A005-9985-4048-81E5-BAAFD45824B6}"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312872554"/>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D160F779-357F-45E9-B183-EFB422D0044E}"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635603482"/>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46A6FD61-83D3-426E-A44F-A4743B530E84}"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919914633"/>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9ECCAADD-7782-463B-87AA-2DA90664F2DF}"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2367287370"/>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236B094B-D0E7-49B7-9AC1-8899710A6A6D}"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4109695259"/>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89C8BF1-9DB9-4FC0-9B49-5651BCF0DA43}"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8" name="Footer Placeholder 7"/>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9" name="Slide Number Placeholder 8"/>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3693782291"/>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B889065C-CC44-4B47-AC8B-258300F5D312}"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4" name="Footer Placeholder 3"/>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Slide Number Placeholder 4"/>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81238528"/>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89E749ED-3E34-4FB8-9492-23C8335F73BC}"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3" name="Footer Placeholder 2"/>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4" name="Slide Number Placeholder 3"/>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3358836688"/>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79B5822-EA40-427A-AC12-2E340792022E}"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12077544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1A81A10C-3115-426F-B22C-32549EF3FC3D}" type="datetime8">
              <a:rPr lang="ar-EG" smtClean="0"/>
              <a:t>20 نيسان،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069127613"/>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8D039743-3E08-4494-ADFE-0094FF3A19FF}"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1646771323"/>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C3E7DAC0-1D4E-410C-A7CA-1CEF7DBCEFA1}"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1610397097"/>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D8D6A005-9985-4048-81E5-BAAFD45824B6}"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2738526710"/>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D160F779-357F-45E9-B183-EFB422D0044E}"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pic>
        <p:nvPicPr>
          <p:cNvPr id="8" name="صورة 7">
            <a:extLst>
              <a:ext uri="{FF2B5EF4-FFF2-40B4-BE49-F238E27FC236}">
                <a16:creationId xmlns:a16="http://schemas.microsoft.com/office/drawing/2014/main" id="{8B2DE620-643B-79F3-0D91-7DB837C9473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0845" y="6629186"/>
            <a:ext cx="1563559" cy="228814"/>
          </a:xfrm>
          <a:prstGeom prst="rect">
            <a:avLst/>
          </a:prstGeom>
        </p:spPr>
      </p:pic>
    </p:spTree>
    <p:extLst>
      <p:ext uri="{BB962C8B-B14F-4D97-AF65-F5344CB8AC3E}">
        <p14:creationId xmlns:p14="http://schemas.microsoft.com/office/powerpoint/2010/main" val="164149397"/>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46A6FD61-83D3-426E-A44F-A4743B530E84}"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3664375189"/>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9ECCAADD-7782-463B-87AA-2DA90664F2DF}"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774396784"/>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236B094B-D0E7-49B7-9AC1-8899710A6A6D}"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1087937683"/>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89C8BF1-9DB9-4FC0-9B49-5651BCF0DA43}"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8" name="Footer Placeholder 7"/>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9" name="Slide Number Placeholder 8"/>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3273386662"/>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B889065C-CC44-4B47-AC8B-258300F5D312}"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4" name="Footer Placeholder 3"/>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Slide Number Placeholder 4"/>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3157449104"/>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89E749ED-3E34-4FB8-9492-23C8335F73BC}"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3" name="Footer Placeholder 2"/>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4" name="Slide Number Placeholder 3"/>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19508898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3B5987C-BDAA-48D7-B666-B4A83A544AF1}" type="datetime8">
              <a:rPr lang="ar-EG" smtClean="0"/>
              <a:t>20 نيسان،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003153685"/>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79B5822-EA40-427A-AC12-2E340792022E}"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4278508196"/>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8D039743-3E08-4494-ADFE-0094FF3A19FF}"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3829064121"/>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C3E7DAC0-1D4E-410C-A7CA-1CEF7DBCEFA1}"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1937812088"/>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D8D6A005-9985-4048-81E5-BAAFD45824B6}"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3352815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fld id="{A3008922-763D-425B-8B20-73E421999F41}" type="datetime8">
              <a:rPr lang="ar-EG" smtClean="0"/>
              <a:t>20 نيسان، 25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8142566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fld id="{8E3739F9-0C09-496F-8446-D23F7BF0EC30}" type="datetime8">
              <a:rPr lang="ar-EG" smtClean="0"/>
              <a:t>20 نيسان، 25</a:t>
            </a:fld>
            <a:endParaRPr lang="ar-EG"/>
          </a:p>
        </p:txBody>
      </p:sp>
      <p:sp>
        <p:nvSpPr>
          <p:cNvPr id="8" name="Footer Placeholder 7"/>
          <p:cNvSpPr>
            <a:spLocks noGrp="1"/>
          </p:cNvSpPr>
          <p:nvPr>
            <p:ph type="ftr" sz="quarter" idx="11"/>
          </p:nvPr>
        </p:nvSpPr>
        <p:spPr/>
        <p:txBody>
          <a:bodyPr/>
          <a:lstStyle/>
          <a:p>
            <a:endParaRPr lang="ar-EG"/>
          </a:p>
        </p:txBody>
      </p:sp>
      <p:sp>
        <p:nvSpPr>
          <p:cNvPr id="9" name="Slide Number Placeholder 8"/>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3640312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fld id="{188A486C-2D80-4018-9AE1-011EA9C01F7B}" type="datetime8">
              <a:rPr lang="ar-EG" smtClean="0"/>
              <a:t>20 نيسان، 25</a:t>
            </a:fld>
            <a:endParaRPr lang="ar-EG"/>
          </a:p>
        </p:txBody>
      </p:sp>
      <p:sp>
        <p:nvSpPr>
          <p:cNvPr id="4" name="Footer Placeholder 3"/>
          <p:cNvSpPr>
            <a:spLocks noGrp="1"/>
          </p:cNvSpPr>
          <p:nvPr>
            <p:ph type="ftr" sz="quarter" idx="11"/>
          </p:nvPr>
        </p:nvSpPr>
        <p:spPr/>
        <p:txBody>
          <a:bodyPr/>
          <a:lstStyle/>
          <a:p>
            <a:endParaRPr lang="ar-EG"/>
          </a:p>
        </p:txBody>
      </p:sp>
      <p:sp>
        <p:nvSpPr>
          <p:cNvPr id="5" name="Slide Number Placeholder 4"/>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3299697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52E9BD1-F938-4C16-85C5-8100FE28C166}" type="datetime8">
              <a:rPr lang="ar-EG" smtClean="0"/>
              <a:t>20 نيسان، 25</a:t>
            </a:fld>
            <a:endParaRPr lang="ar-EG"/>
          </a:p>
        </p:txBody>
      </p:sp>
      <p:sp>
        <p:nvSpPr>
          <p:cNvPr id="3" name="Footer Placeholder 2"/>
          <p:cNvSpPr>
            <a:spLocks noGrp="1"/>
          </p:cNvSpPr>
          <p:nvPr>
            <p:ph type="ftr" sz="quarter" idx="11"/>
          </p:nvPr>
        </p:nvSpPr>
        <p:spPr/>
        <p:txBody>
          <a:bodyPr/>
          <a:lstStyle/>
          <a:p>
            <a:endParaRPr lang="ar-EG"/>
          </a:p>
        </p:txBody>
      </p:sp>
      <p:sp>
        <p:nvSpPr>
          <p:cNvPr id="4" name="Slide Number Placeholder 3"/>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4329449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33C335B-2365-4AFA-8248-5C22C04D69D4}" type="datetime8">
              <a:rPr lang="ar-EG" smtClean="0"/>
              <a:t>20 نيسان، 25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715503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3C64B205-C66E-48B0-9B12-985F96F73405}" type="datetime8">
              <a:rPr lang="ar-EG" smtClean="0"/>
              <a:t>20 نيسان،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57910905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7BD0D6D-EAAF-478A-B1FA-1387448C1C55}" type="datetime8">
              <a:rPr lang="ar-EG" smtClean="0"/>
              <a:t>20 نيسان، 25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5502304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904EE162-ADC4-4605-9DE5-7D9B0987C53B}" type="datetime8">
              <a:rPr lang="ar-EG" smtClean="0"/>
              <a:t>20 نيسان،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61502341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A6B5FD70-D4D2-4171-8FA9-DCD3717A33D2}" type="datetime8">
              <a:rPr lang="ar-EG" smtClean="0"/>
              <a:t>20 نيسان،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68580268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fld id="{C33C8165-659A-4798-A6F4-463D845FDB51}" type="datetime8">
              <a:rPr lang="ar-EG" smtClean="0"/>
              <a:t>20 نيسان،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11277753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177DB5C7-DFF6-44C7-8A9D-FCA8672332DD}" type="datetime8">
              <a:rPr lang="ar-EG" smtClean="0"/>
              <a:t>20 نيسان،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10071546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E3D4DD2-7FD4-402B-B88A-C26A5D50ACF7}" type="datetime8">
              <a:rPr lang="ar-EG" smtClean="0"/>
              <a:t>20 نيسان،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29535125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fld id="{80B4DB79-0A22-4D22-817D-B51B5BD48676}" type="datetime8">
              <a:rPr lang="ar-EG" smtClean="0"/>
              <a:t>20 نيسان، 25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42892068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fld id="{024297E3-EB38-4761-85C5-5200024CCC45}" type="datetime8">
              <a:rPr lang="ar-EG" smtClean="0"/>
              <a:t>20 نيسان، 25</a:t>
            </a:fld>
            <a:endParaRPr lang="ar-EG"/>
          </a:p>
        </p:txBody>
      </p:sp>
      <p:sp>
        <p:nvSpPr>
          <p:cNvPr id="8" name="Footer Placeholder 7"/>
          <p:cNvSpPr>
            <a:spLocks noGrp="1"/>
          </p:cNvSpPr>
          <p:nvPr>
            <p:ph type="ftr" sz="quarter" idx="11"/>
          </p:nvPr>
        </p:nvSpPr>
        <p:spPr/>
        <p:txBody>
          <a:bodyPr/>
          <a:lstStyle/>
          <a:p>
            <a:endParaRPr lang="ar-EG"/>
          </a:p>
        </p:txBody>
      </p:sp>
      <p:sp>
        <p:nvSpPr>
          <p:cNvPr id="9" name="Slide Number Placeholder 8"/>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57786333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fld id="{8C01B4F3-983F-4564-8236-01EAE34DC795}" type="datetime8">
              <a:rPr lang="ar-EG" smtClean="0"/>
              <a:t>20 نيسان، 25</a:t>
            </a:fld>
            <a:endParaRPr lang="ar-EG"/>
          </a:p>
        </p:txBody>
      </p:sp>
      <p:sp>
        <p:nvSpPr>
          <p:cNvPr id="4" name="Footer Placeholder 3"/>
          <p:cNvSpPr>
            <a:spLocks noGrp="1"/>
          </p:cNvSpPr>
          <p:nvPr>
            <p:ph type="ftr" sz="quarter" idx="11"/>
          </p:nvPr>
        </p:nvSpPr>
        <p:spPr/>
        <p:txBody>
          <a:bodyPr/>
          <a:lstStyle/>
          <a:p>
            <a:endParaRPr lang="ar-EG"/>
          </a:p>
        </p:txBody>
      </p:sp>
      <p:sp>
        <p:nvSpPr>
          <p:cNvPr id="5" name="Slide Number Placeholder 4"/>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45865215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3A3E096-10BB-4DFE-876C-1DDB00DB3F76}" type="datetime8">
              <a:rPr lang="ar-EG" smtClean="0"/>
              <a:t>20 نيسان، 25</a:t>
            </a:fld>
            <a:endParaRPr lang="ar-EG"/>
          </a:p>
        </p:txBody>
      </p:sp>
      <p:sp>
        <p:nvSpPr>
          <p:cNvPr id="3" name="Footer Placeholder 2"/>
          <p:cNvSpPr>
            <a:spLocks noGrp="1"/>
          </p:cNvSpPr>
          <p:nvPr>
            <p:ph type="ftr" sz="quarter" idx="11"/>
          </p:nvPr>
        </p:nvSpPr>
        <p:spPr/>
        <p:txBody>
          <a:bodyPr/>
          <a:lstStyle/>
          <a:p>
            <a:endParaRPr lang="ar-EG"/>
          </a:p>
        </p:txBody>
      </p:sp>
      <p:sp>
        <p:nvSpPr>
          <p:cNvPr id="4" name="Slide Number Placeholder 3"/>
          <p:cNvSpPr>
            <a:spLocks noGrp="1"/>
          </p:cNvSpPr>
          <p:nvPr>
            <p:ph type="sldNum" sz="quarter" idx="12"/>
          </p:nvPr>
        </p:nvSpPr>
        <p:spPr/>
        <p:txBody>
          <a:bodyPr/>
          <a:lstStyle/>
          <a:p>
            <a:fld id="{802A93DA-8321-490E-B7A0-7881EC602D96}" type="slidenum">
              <a:rPr lang="ar-EG" smtClean="0"/>
              <a:t>‹#›</a:t>
            </a:fld>
            <a:endParaRPr lang="ar-EG"/>
          </a:p>
        </p:txBody>
      </p:sp>
      <p:pic>
        <p:nvPicPr>
          <p:cNvPr id="6" name="صورة 5">
            <a:extLst>
              <a:ext uri="{FF2B5EF4-FFF2-40B4-BE49-F238E27FC236}">
                <a16:creationId xmlns:a16="http://schemas.microsoft.com/office/drawing/2014/main" id="{5ABCB96B-9638-2AD6-C564-50B4F0EA1DF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6545" y="6629186"/>
            <a:ext cx="1563559" cy="228814"/>
          </a:xfrm>
          <a:prstGeom prst="rect">
            <a:avLst/>
          </a:prstGeom>
        </p:spPr>
      </p:pic>
    </p:spTree>
    <p:extLst>
      <p:ext uri="{BB962C8B-B14F-4D97-AF65-F5344CB8AC3E}">
        <p14:creationId xmlns:p14="http://schemas.microsoft.com/office/powerpoint/2010/main" val="3219933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8A5C188-7556-488B-B9CF-67B14C273C7E}" type="datetime8">
              <a:rPr lang="ar-EG" smtClean="0"/>
              <a:t>20 نيسان،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77814329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8425EE5-B903-4C85-A635-5F1B030966EC}" type="datetime8">
              <a:rPr lang="ar-EG" smtClean="0"/>
              <a:t>20 نيسان، 25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1854507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DAF50D6-135B-4DBC-A9FA-230A095B9596}" type="datetime8">
              <a:rPr lang="ar-EG" smtClean="0"/>
              <a:t>20 نيسان، 25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84791954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E2417A1F-4393-45EE-BDD7-58E7A571586B}" type="datetime8">
              <a:rPr lang="ar-EG" smtClean="0"/>
              <a:t>20 نيسان،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49271376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88720936-ECF7-4AA9-8530-1977427578B1}" type="datetime8">
              <a:rPr lang="ar-EG" smtClean="0"/>
              <a:t>20 نيسان،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21869384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fld id="{C33C8165-659A-4798-A6F4-463D845FDB51}" type="datetime8">
              <a:rPr lang="ar-EG" smtClean="0"/>
              <a:t>20 نيسان،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53175953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177DB5C7-DFF6-44C7-8A9D-FCA8672332DD}" type="datetime8">
              <a:rPr lang="ar-EG" smtClean="0"/>
              <a:t>20 نيسان،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52420752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E3D4DD2-7FD4-402B-B88A-C26A5D50ACF7}" type="datetime8">
              <a:rPr lang="ar-EG" smtClean="0"/>
              <a:t>20 نيسان،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68067831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fld id="{80B4DB79-0A22-4D22-817D-B51B5BD48676}" type="datetime8">
              <a:rPr lang="ar-EG" smtClean="0"/>
              <a:t>20 نيسان، 25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964290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fld id="{024297E3-EB38-4761-85C5-5200024CCC45}" type="datetime8">
              <a:rPr lang="ar-EG" smtClean="0"/>
              <a:t>20 نيسان، 25</a:t>
            </a:fld>
            <a:endParaRPr lang="ar-EG"/>
          </a:p>
        </p:txBody>
      </p:sp>
      <p:sp>
        <p:nvSpPr>
          <p:cNvPr id="8" name="Footer Placeholder 7"/>
          <p:cNvSpPr>
            <a:spLocks noGrp="1"/>
          </p:cNvSpPr>
          <p:nvPr>
            <p:ph type="ftr" sz="quarter" idx="11"/>
          </p:nvPr>
        </p:nvSpPr>
        <p:spPr/>
        <p:txBody>
          <a:bodyPr/>
          <a:lstStyle/>
          <a:p>
            <a:endParaRPr lang="ar-EG"/>
          </a:p>
        </p:txBody>
      </p:sp>
      <p:sp>
        <p:nvSpPr>
          <p:cNvPr id="9" name="Slide Number Placeholder 8"/>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47151540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fld id="{8C01B4F3-983F-4564-8236-01EAE34DC795}" type="datetime8">
              <a:rPr lang="ar-EG" smtClean="0"/>
              <a:t>20 نيسان، 25</a:t>
            </a:fld>
            <a:endParaRPr lang="ar-EG"/>
          </a:p>
        </p:txBody>
      </p:sp>
      <p:sp>
        <p:nvSpPr>
          <p:cNvPr id="4" name="Footer Placeholder 3"/>
          <p:cNvSpPr>
            <a:spLocks noGrp="1"/>
          </p:cNvSpPr>
          <p:nvPr>
            <p:ph type="ftr" sz="quarter" idx="11"/>
          </p:nvPr>
        </p:nvSpPr>
        <p:spPr/>
        <p:txBody>
          <a:bodyPr/>
          <a:lstStyle/>
          <a:p>
            <a:endParaRPr lang="ar-EG"/>
          </a:p>
        </p:txBody>
      </p:sp>
      <p:sp>
        <p:nvSpPr>
          <p:cNvPr id="5" name="Slide Number Placeholder 4"/>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7432249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fld id="{27ECBFF1-6236-437B-B363-FE2DA6EF1B5B}" type="datetime8">
              <a:rPr lang="ar-EG" smtClean="0"/>
              <a:t>20 نيسان، 25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8121049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3A3E096-10BB-4DFE-876C-1DDB00DB3F76}" type="datetime8">
              <a:rPr lang="ar-EG" smtClean="0"/>
              <a:t>20 نيسان، 25</a:t>
            </a:fld>
            <a:endParaRPr lang="ar-EG"/>
          </a:p>
        </p:txBody>
      </p:sp>
      <p:sp>
        <p:nvSpPr>
          <p:cNvPr id="3" name="Footer Placeholder 2"/>
          <p:cNvSpPr>
            <a:spLocks noGrp="1"/>
          </p:cNvSpPr>
          <p:nvPr>
            <p:ph type="ftr" sz="quarter" idx="11"/>
          </p:nvPr>
        </p:nvSpPr>
        <p:spPr/>
        <p:txBody>
          <a:bodyPr/>
          <a:lstStyle/>
          <a:p>
            <a:endParaRPr lang="ar-EG"/>
          </a:p>
        </p:txBody>
      </p:sp>
      <p:sp>
        <p:nvSpPr>
          <p:cNvPr id="4" name="Slide Number Placeholder 3"/>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09720414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8425EE5-B903-4C85-A635-5F1B030966EC}" type="datetime8">
              <a:rPr lang="ar-EG" smtClean="0"/>
              <a:t>20 نيسان، 25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31819581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DAF50D6-135B-4DBC-A9FA-230A095B9596}" type="datetime8">
              <a:rPr lang="ar-EG" smtClean="0"/>
              <a:t>20 نيسان، 25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79298322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E2417A1F-4393-45EE-BDD7-58E7A571586B}" type="datetime8">
              <a:rPr lang="ar-EG" smtClean="0"/>
              <a:t>20 نيسان،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25158956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88720936-ECF7-4AA9-8530-1977427578B1}" type="datetime8">
              <a:rPr lang="ar-EG" smtClean="0"/>
              <a:t>20 نيسان،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60345858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fld id="{AF120163-3E19-492F-9800-6F8F90ADBD4B}" type="datetime8">
              <a:rPr lang="ar-EG" smtClean="0"/>
              <a:t>20 نيسان،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25892089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6CC01390-FF5C-4603-A9F1-96D461C06E87}" type="datetime8">
              <a:rPr lang="ar-EG" smtClean="0"/>
              <a:t>20 نيسان،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33229863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823FA79-D72B-410A-BE05-F93BFA4FA75D}" type="datetime8">
              <a:rPr lang="ar-EG" smtClean="0"/>
              <a:t>20 نيسان،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53211863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fld id="{7B98CBB8-A379-4BA1-BA2B-6B55C2AA93C1}" type="datetime8">
              <a:rPr lang="ar-EG" smtClean="0"/>
              <a:t>20 نيسان، 25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95508131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fld id="{2BB33D94-D855-4B26-8FC4-A51C59010E74}" type="datetime8">
              <a:rPr lang="ar-EG" smtClean="0"/>
              <a:t>20 نيسان، 25</a:t>
            </a:fld>
            <a:endParaRPr lang="ar-EG"/>
          </a:p>
        </p:txBody>
      </p:sp>
      <p:sp>
        <p:nvSpPr>
          <p:cNvPr id="8" name="Footer Placeholder 7"/>
          <p:cNvSpPr>
            <a:spLocks noGrp="1"/>
          </p:cNvSpPr>
          <p:nvPr>
            <p:ph type="ftr" sz="quarter" idx="11"/>
          </p:nvPr>
        </p:nvSpPr>
        <p:spPr/>
        <p:txBody>
          <a:bodyPr/>
          <a:lstStyle/>
          <a:p>
            <a:endParaRPr lang="ar-EG"/>
          </a:p>
        </p:txBody>
      </p:sp>
      <p:sp>
        <p:nvSpPr>
          <p:cNvPr id="9" name="Slide Number Placeholder 8"/>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6337530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fld id="{E86E58A3-F812-4CE1-BC09-1C7101D0061B}" type="datetime8">
              <a:rPr lang="ar-EG" smtClean="0"/>
              <a:t>20 نيسان، 25</a:t>
            </a:fld>
            <a:endParaRPr lang="ar-EG"/>
          </a:p>
        </p:txBody>
      </p:sp>
      <p:sp>
        <p:nvSpPr>
          <p:cNvPr id="8" name="Footer Placeholder 7"/>
          <p:cNvSpPr>
            <a:spLocks noGrp="1"/>
          </p:cNvSpPr>
          <p:nvPr>
            <p:ph type="ftr" sz="quarter" idx="11"/>
          </p:nvPr>
        </p:nvSpPr>
        <p:spPr/>
        <p:txBody>
          <a:bodyPr/>
          <a:lstStyle/>
          <a:p>
            <a:endParaRPr lang="ar-EG"/>
          </a:p>
        </p:txBody>
      </p:sp>
      <p:sp>
        <p:nvSpPr>
          <p:cNvPr id="9" name="Slide Number Placeholder 8"/>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33403001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fld id="{28BFB8BA-ADBB-44AB-A305-23AFEF1B6C22}" type="datetime8">
              <a:rPr lang="ar-EG" smtClean="0"/>
              <a:t>20 نيسان، 25</a:t>
            </a:fld>
            <a:endParaRPr lang="ar-EG"/>
          </a:p>
        </p:txBody>
      </p:sp>
      <p:sp>
        <p:nvSpPr>
          <p:cNvPr id="4" name="Footer Placeholder 3"/>
          <p:cNvSpPr>
            <a:spLocks noGrp="1"/>
          </p:cNvSpPr>
          <p:nvPr>
            <p:ph type="ftr" sz="quarter" idx="11"/>
          </p:nvPr>
        </p:nvSpPr>
        <p:spPr/>
        <p:txBody>
          <a:bodyPr/>
          <a:lstStyle/>
          <a:p>
            <a:endParaRPr lang="ar-EG"/>
          </a:p>
        </p:txBody>
      </p:sp>
      <p:sp>
        <p:nvSpPr>
          <p:cNvPr id="5" name="Slide Number Placeholder 4"/>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64211241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6" name="صورة 5">
            <a:extLst>
              <a:ext uri="{FF2B5EF4-FFF2-40B4-BE49-F238E27FC236}">
                <a16:creationId xmlns:a16="http://schemas.microsoft.com/office/drawing/2014/main" id="{F488AB04-7774-C01B-7220-DB964D3E03B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70820" y="6586324"/>
            <a:ext cx="1563559" cy="228814"/>
          </a:xfrm>
          <a:prstGeom prst="rect">
            <a:avLst/>
          </a:prstGeom>
        </p:spPr>
      </p:pic>
    </p:spTree>
    <p:extLst>
      <p:ext uri="{BB962C8B-B14F-4D97-AF65-F5344CB8AC3E}">
        <p14:creationId xmlns:p14="http://schemas.microsoft.com/office/powerpoint/2010/main" val="28787926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459983D-7BDA-431E-B648-CC9155DE63B6}" type="datetime8">
              <a:rPr lang="ar-EG" smtClean="0"/>
              <a:t>20 نيسان، 25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419331597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EFE904B-E303-44A4-8FFD-5FE1103C185C}" type="datetime8">
              <a:rPr lang="ar-EG" smtClean="0"/>
              <a:t>20 نيسان، 25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66778418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0A5A2CB5-21D2-4ABE-A064-8012A662DB93}" type="datetime8">
              <a:rPr lang="ar-EG" smtClean="0"/>
              <a:t>20 نيسان،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58393158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8F01A795-20F8-4298-8B07-E9DB62DAED9F}" type="datetime8">
              <a:rPr lang="ar-EG" smtClean="0"/>
              <a:t>20 نيسان،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51368897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3"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03"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DE55C590-3604-492B-A49E-7DEAF573A687}" type="datetime8">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357352045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01DE55EE-E929-4207-829D-EA0EE70A999E}" type="datetime8">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140121747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44"/>
            <a:ext cx="10515600" cy="2852737"/>
          </a:xfr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69"/>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B86B4C4C-0114-4AB6-A484-8FBB741F47CA}" type="datetime8">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67371406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03"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92EEFE68-137E-4887-A907-1F5D8306FB1B}" type="datetime8">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39459368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fld id="{FA72F931-E0D7-41EF-80F5-759A200153CC}" type="datetime8">
              <a:rPr lang="ar-EG" smtClean="0"/>
              <a:t>20 نيسان، 25</a:t>
            </a:fld>
            <a:endParaRPr lang="ar-EG"/>
          </a:p>
        </p:txBody>
      </p:sp>
      <p:sp>
        <p:nvSpPr>
          <p:cNvPr id="4" name="Footer Placeholder 3"/>
          <p:cNvSpPr>
            <a:spLocks noGrp="1"/>
          </p:cNvSpPr>
          <p:nvPr>
            <p:ph type="ftr" sz="quarter" idx="11"/>
          </p:nvPr>
        </p:nvSpPr>
        <p:spPr/>
        <p:txBody>
          <a:bodyPr/>
          <a:lstStyle/>
          <a:p>
            <a:endParaRPr lang="ar-EG"/>
          </a:p>
        </p:txBody>
      </p:sp>
      <p:sp>
        <p:nvSpPr>
          <p:cNvPr id="5" name="Slide Number Placeholder 4"/>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52331121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791"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91"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48059993-F0BE-4E94-AAD1-9AFA1610949A}" type="datetime8">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8" name="Footer Placeholder 7"/>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9" name="Slide Number Placeholder 8"/>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297338099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D481F63D-DB07-4221-8CCE-0F6676CC18FB}" type="datetime8">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4" name="Footer Placeholder 3"/>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5" name="Slide Number Placeholder 4"/>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404739534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7699C8A1-5E37-469E-A804-804555E6095C}" type="datetime8">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3" name="Footer Placeholder 2"/>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4" name="Slide Number Placeholder 3"/>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64624509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91"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31"/>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791"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2A7A1ED6-FEBA-4171-AE9F-72A45043CF7F}" type="datetime8">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176135631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91"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31"/>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91"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8FD5E616-0037-47ED-AC80-39F1CCCECD24}" type="datetime8">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150280576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C123C04C-478E-48A3-B838-3A3099F23006}" type="datetime8">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38311937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D8B2B3D9-BC7A-43D1-A575-779EA3219724}" type="datetime8">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7019605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DAF0923E-D0F5-4A51-9C53-15D7920A5AFB}"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3747193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F6433674-F16D-49D6-81F4-A870B01400BC}"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424143997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7B5847D8-B5C0-4E03-A4BB-14FBCB6B6734}"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6929323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E1D12F-52C5-47E2-8C8B-8718FCE6CFAC}" type="datetime8">
              <a:rPr lang="ar-EG" smtClean="0"/>
              <a:t>20 نيسان، 25</a:t>
            </a:fld>
            <a:endParaRPr lang="ar-EG"/>
          </a:p>
        </p:txBody>
      </p:sp>
      <p:sp>
        <p:nvSpPr>
          <p:cNvPr id="3" name="Footer Placeholder 2"/>
          <p:cNvSpPr>
            <a:spLocks noGrp="1"/>
          </p:cNvSpPr>
          <p:nvPr>
            <p:ph type="ftr" sz="quarter" idx="11"/>
          </p:nvPr>
        </p:nvSpPr>
        <p:spPr/>
        <p:txBody>
          <a:bodyPr/>
          <a:lstStyle/>
          <a:p>
            <a:endParaRPr lang="ar-EG"/>
          </a:p>
        </p:txBody>
      </p:sp>
      <p:sp>
        <p:nvSpPr>
          <p:cNvPr id="4" name="Slide Number Placeholder 3"/>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73589355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FF630DBA-0C17-45EC-BF11-A1999B580DD9}"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22182578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CDBC9E83-7F04-4C3B-9892-CDEA89D3DC23}"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8" name="Footer Placeholder 7"/>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9" name="Slide Number Placeholder 8"/>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55961967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CBE3ED10-5EB1-4F95-981D-0659F0AC700F}"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4" name="Footer Placeholder 3"/>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Slide Number Placeholder 4"/>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35711131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6BC87EDD-4E38-42FD-A47B-64E62A97083E}"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3" name="Footer Placeholder 2"/>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4" name="Slide Number Placeholder 3"/>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38501097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FFDE305-6D74-4596-A776-3A5BAACD0417}"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71831360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13A71CF6-174D-46D3-B3BF-A76503DA8D96}"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75323872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870EB986-0E08-485F-B203-0A72ABAAE6AB}"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10409790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F0C43104-589E-4693-9ADA-C7E44CEF0A07}"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0233590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C33C8165-659A-4798-A6F4-463D845FDB51}"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337052331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177DB5C7-DFF6-44C7-8A9D-FCA8672332DD}"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13473864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328CA56-D917-4631-80DD-7737D62D301F}" type="datetime8">
              <a:rPr lang="ar-EG" smtClean="0"/>
              <a:t>20 نيسان، 25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82118559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1E3D4DD2-7FD4-402B-B88A-C26A5D50ACF7}"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1005491909"/>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80B4DB79-0A22-4D22-817D-B51B5BD48676}"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85467931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024297E3-EB38-4761-85C5-5200024CCC45}"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8" name="Footer Placeholder 7"/>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9" name="Slide Number Placeholder 8"/>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3145317991"/>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8C01B4F3-983F-4564-8236-01EAE34DC795}"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4" name="Footer Placeholder 3"/>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Slide Number Placeholder 4"/>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3505643099"/>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C3A3E096-10BB-4DFE-876C-1DDB00DB3F76}"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3" name="Footer Placeholder 2"/>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4" name="Slide Number Placeholder 3"/>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269605347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88425EE5-B903-4C85-A635-5F1B030966EC}"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362402733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EDAF50D6-135B-4DBC-A9FA-230A095B9596}"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411908269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E2417A1F-4393-45EE-BDD7-58E7A571586B}"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3686871616"/>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88720936-ECF7-4AA9-8530-1977427578B1}"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173868352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DAF0923E-D0F5-4A51-9C53-15D7920A5AFB}"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4583959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2F4E03C-957B-45EB-9AE5-0D7E2C00F08E}" type="datetime8">
              <a:rPr lang="ar-EG" smtClean="0"/>
              <a:t>20 نيسان، 25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98208295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F6433674-F16D-49D6-81F4-A870B01400BC}"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00958496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7B5847D8-B5C0-4E03-A4BB-14FBCB6B6734}"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736875905"/>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FF630DBA-0C17-45EC-BF11-A1999B580DD9}"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653128711"/>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CDBC9E83-7F04-4C3B-9892-CDEA89D3DC23}"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8" name="Footer Placeholder 7"/>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9" name="Slide Number Placeholder 8"/>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838811498"/>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CBE3ED10-5EB1-4F95-981D-0659F0AC700F}"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4" name="Footer Placeholder 3"/>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Slide Number Placeholder 4"/>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160831612"/>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6BC87EDD-4E38-42FD-A47B-64E62A97083E}"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3" name="Footer Placeholder 2"/>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4" name="Slide Number Placeholder 3"/>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pic>
        <p:nvPicPr>
          <p:cNvPr id="6" name="صورة 5">
            <a:extLst>
              <a:ext uri="{FF2B5EF4-FFF2-40B4-BE49-F238E27FC236}">
                <a16:creationId xmlns:a16="http://schemas.microsoft.com/office/drawing/2014/main" id="{48D9CD30-DAC4-B705-8CBD-9039A263663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200" y="6594801"/>
            <a:ext cx="1563559" cy="228814"/>
          </a:xfrm>
          <a:prstGeom prst="rect">
            <a:avLst/>
          </a:prstGeom>
        </p:spPr>
      </p:pic>
    </p:spTree>
    <p:extLst>
      <p:ext uri="{BB962C8B-B14F-4D97-AF65-F5344CB8AC3E}">
        <p14:creationId xmlns:p14="http://schemas.microsoft.com/office/powerpoint/2010/main" val="3033645878"/>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FFDE305-6D74-4596-A776-3A5BAACD0417}"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020740995"/>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13A71CF6-174D-46D3-B3BF-A76503DA8D96}"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700120955"/>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870EB986-0E08-485F-B203-0A72ABAAE6AB}"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4380322"/>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F0C43104-589E-4693-9ADA-C7E44CEF0A07}"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9701008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13" Type="http://schemas.openxmlformats.org/officeDocument/2006/relationships/image" Target="../media/image1.emf"/><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13" Type="http://schemas.openxmlformats.org/officeDocument/2006/relationships/image" Target="../media/image1.emf"/><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13" Type="http://schemas.openxmlformats.org/officeDocument/2006/relationships/image" Target="../media/image1.emf"/><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0.xml"/><Relationship Id="rId13" Type="http://schemas.openxmlformats.org/officeDocument/2006/relationships/image" Target="../media/image1.emf"/><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theme" Target="../theme/theme13.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emf"/><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2FDA1193-EB79-4FEF-8A09-84EFC7332267}" type="datetime8">
              <a:rPr lang="ar-EG" smtClean="0"/>
              <a:t>20 نيسان، 25</a:t>
            </a:fld>
            <a:endParaRPr lang="ar-EG"/>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EG"/>
          </a:p>
        </p:txBody>
      </p:sp>
      <p:sp>
        <p:nvSpPr>
          <p:cNvPr id="6" name="Slide Number Placeholder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802A93DA-8321-490E-B7A0-7881EC602D96}" type="slidenum">
              <a:rPr lang="ar-EG" smtClean="0"/>
              <a:t>‹#›</a:t>
            </a:fld>
            <a:endParaRPr lang="ar-EG"/>
          </a:p>
        </p:txBody>
      </p:sp>
      <p:grpSp>
        <p:nvGrpSpPr>
          <p:cNvPr id="7" name="Group 6"/>
          <p:cNvGrpSpPr/>
          <p:nvPr userDrawn="1"/>
        </p:nvGrpSpPr>
        <p:grpSpPr>
          <a:xfrm flipH="1">
            <a:off x="4643535" y="0"/>
            <a:ext cx="3116424" cy="6857971"/>
            <a:chOff x="3934893" y="1"/>
            <a:chExt cx="2708502" cy="6857971"/>
          </a:xfrm>
        </p:grpSpPr>
        <p:sp>
          <p:nvSpPr>
            <p:cNvPr id="8" name="Google Shape;12;p2"/>
            <p:cNvSpPr/>
            <p:nvPr/>
          </p:nvSpPr>
          <p:spPr>
            <a:xfrm>
              <a:off x="3935568" y="1"/>
              <a:ext cx="1664770" cy="4760568"/>
            </a:xfrm>
            <a:custGeom>
              <a:avLst/>
              <a:gdLst/>
              <a:ahLst/>
              <a:cxnLst/>
              <a:rect l="l" t="t" r="r" b="b"/>
              <a:pathLst>
                <a:path w="21600" h="21600" extrusionOk="0">
                  <a:moveTo>
                    <a:pt x="11603" y="0"/>
                  </a:moveTo>
                  <a:lnTo>
                    <a:pt x="0" y="21600"/>
                  </a:lnTo>
                  <a:lnTo>
                    <a:pt x="10690" y="20324"/>
                  </a:lnTo>
                  <a:lnTo>
                    <a:pt x="21600" y="0"/>
                  </a:lnTo>
                  <a:close/>
                </a:path>
              </a:pathLst>
            </a:custGeom>
            <a:solidFill>
              <a:srgbClr val="25AE5D"/>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Calibri"/>
                <a:buNone/>
                <a:tabLst/>
                <a:defRPr/>
              </a:pPr>
              <a:endParaRPr kumimoji="0" sz="1800" b="0" i="0" u="none" strike="noStrike" kern="0" cap="none" spc="0" normalizeH="0" baseline="0" noProof="0">
                <a:ln>
                  <a:noFill/>
                </a:ln>
                <a:solidFill>
                  <a:srgbClr val="000000"/>
                </a:solidFill>
                <a:effectLst/>
                <a:uLnTx/>
                <a:uFillTx/>
                <a:ea typeface="Calibri"/>
                <a:cs typeface="Calibri"/>
                <a:sym typeface="Calibri"/>
              </a:endParaRPr>
            </a:p>
          </p:txBody>
        </p:sp>
        <p:sp>
          <p:nvSpPr>
            <p:cNvPr id="9" name="Google Shape;13;p2"/>
            <p:cNvSpPr/>
            <p:nvPr/>
          </p:nvSpPr>
          <p:spPr>
            <a:xfrm>
              <a:off x="5447428" y="4593572"/>
              <a:ext cx="1195904" cy="2264400"/>
            </a:xfrm>
            <a:custGeom>
              <a:avLst/>
              <a:gdLst/>
              <a:ahLst/>
              <a:cxnLst/>
              <a:rect l="l" t="t" r="r" b="b"/>
              <a:pathLst>
                <a:path w="21600" h="21600" extrusionOk="0">
                  <a:moveTo>
                    <a:pt x="13915" y="21600"/>
                  </a:moveTo>
                  <a:lnTo>
                    <a:pt x="21600" y="0"/>
                  </a:lnTo>
                  <a:lnTo>
                    <a:pt x="6732" y="2683"/>
                  </a:lnTo>
                  <a:lnTo>
                    <a:pt x="0" y="21600"/>
                  </a:lnTo>
                  <a:close/>
                </a:path>
              </a:pathLst>
            </a:custGeom>
            <a:solidFill>
              <a:srgbClr val="25AE5D"/>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Calibri"/>
                <a:buNone/>
                <a:tabLst/>
                <a:defRPr/>
              </a:pPr>
              <a:endParaRPr kumimoji="0" sz="1800" b="0" i="0" u="none" strike="noStrike" kern="0" cap="none" spc="0" normalizeH="0" baseline="0" noProof="0">
                <a:ln>
                  <a:noFill/>
                </a:ln>
                <a:solidFill>
                  <a:srgbClr val="000000"/>
                </a:solidFill>
                <a:effectLst/>
                <a:uLnTx/>
                <a:uFillTx/>
                <a:ea typeface="Calibri"/>
                <a:cs typeface="Calibri"/>
                <a:sym typeface="Calibri"/>
              </a:endParaRPr>
            </a:p>
          </p:txBody>
        </p:sp>
        <p:sp>
          <p:nvSpPr>
            <p:cNvPr id="10" name="Google Shape;14;p2"/>
            <p:cNvSpPr/>
            <p:nvPr/>
          </p:nvSpPr>
          <p:spPr>
            <a:xfrm>
              <a:off x="3934893" y="4053189"/>
              <a:ext cx="2708502" cy="1248408"/>
            </a:xfrm>
            <a:custGeom>
              <a:avLst/>
              <a:gdLst/>
              <a:ahLst/>
              <a:cxnLst/>
              <a:rect l="l" t="t" r="r" b="b"/>
              <a:pathLst>
                <a:path w="21600" h="21600" extrusionOk="0">
                  <a:moveTo>
                    <a:pt x="21600" y="9350"/>
                  </a:moveTo>
                  <a:lnTo>
                    <a:pt x="5076" y="21600"/>
                  </a:lnTo>
                  <a:lnTo>
                    <a:pt x="0" y="12250"/>
                  </a:lnTo>
                  <a:lnTo>
                    <a:pt x="16518" y="0"/>
                  </a:lnTo>
                  <a:close/>
                </a:path>
              </a:pathLst>
            </a:custGeom>
            <a:solidFill>
              <a:schemeClr val="bg1">
                <a:lumMod val="50000"/>
              </a:schemeClr>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Calibri"/>
                <a:buNone/>
                <a:tabLst/>
                <a:defRPr/>
              </a:pPr>
              <a:endParaRPr kumimoji="0" sz="1800" b="0" i="0" u="none" strike="noStrike" kern="0" cap="none" spc="0" normalizeH="0" baseline="0" noProof="0">
                <a:ln>
                  <a:noFill/>
                </a:ln>
                <a:solidFill>
                  <a:srgbClr val="000000"/>
                </a:solidFill>
                <a:effectLst/>
                <a:uLnTx/>
                <a:uFillTx/>
                <a:ea typeface="Calibri"/>
                <a:cs typeface="Calibri"/>
                <a:sym typeface="Calibri"/>
              </a:endParaRPr>
            </a:p>
          </p:txBody>
        </p:sp>
      </p:grpSp>
    </p:spTree>
    <p:extLst>
      <p:ext uri="{BB962C8B-B14F-4D97-AF65-F5344CB8AC3E}">
        <p14:creationId xmlns:p14="http://schemas.microsoft.com/office/powerpoint/2010/main" val="2270785860"/>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4ABBA9B-1329-47B1-9E6B-E01B6F3823E7}"/>
              </a:ext>
            </a:extLst>
          </p:cNvPr>
          <p:cNvSpPr/>
          <p:nvPr userDrawn="1"/>
        </p:nvSpPr>
        <p:spPr>
          <a:xfrm>
            <a:off x="6705600" y="16040"/>
            <a:ext cx="5454316" cy="1196417"/>
          </a:xfrm>
          <a:prstGeom prst="rect">
            <a:avLst/>
          </a:prstGeom>
          <a:solidFill>
            <a:srgbClr val="4DD7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9" name="Picture 8"/>
          <p:cNvPicPr>
            <a:picLocks noChangeAspect="1"/>
          </p:cNvPicPr>
          <p:nvPr userDrawn="1"/>
        </p:nvPicPr>
        <p:blipFill rotWithShape="1">
          <a:blip r:embed="rId13"/>
          <a:srcRect r="8257" b="11162"/>
          <a:stretch/>
        </p:blipFill>
        <p:spPr>
          <a:xfrm flipV="1">
            <a:off x="6079958" y="16041"/>
            <a:ext cx="6079958" cy="1087954"/>
          </a:xfrm>
          <a:prstGeom prst="rect">
            <a:avLst/>
          </a:prstGeom>
        </p:spPr>
      </p:pic>
      <p:sp>
        <p:nvSpPr>
          <p:cNvPr id="2" name="Title Placeholder 1"/>
          <p:cNvSpPr>
            <a:spLocks noGrp="1"/>
          </p:cNvSpPr>
          <p:nvPr>
            <p:ph type="title"/>
          </p:nvPr>
        </p:nvSpPr>
        <p:spPr>
          <a:xfrm>
            <a:off x="822158" y="2947904"/>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marL="0" marR="0" lvl="0" indent="0" algn="r" defTabSz="914400" rtl="1" eaLnBrk="1" fontAlgn="auto" latinLnBrk="0" hangingPunct="1">
              <a:lnSpc>
                <a:spcPct val="100000"/>
              </a:lnSpc>
              <a:spcBef>
                <a:spcPts val="0"/>
              </a:spcBef>
              <a:spcAft>
                <a:spcPts val="0"/>
              </a:spcAft>
              <a:buClrTx/>
              <a:buSzTx/>
              <a:buFontTx/>
              <a:buNone/>
              <a:tabLst/>
              <a:defRPr/>
            </a:pPr>
            <a:fld id="{D9611E0E-FB61-4E8E-8B79-B93292ADB774}"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Right Triangle 6">
            <a:extLst>
              <a:ext uri="{FF2B5EF4-FFF2-40B4-BE49-F238E27FC236}">
                <a16:creationId xmlns:a16="http://schemas.microsoft.com/office/drawing/2014/main" id="{5412B7D6-9400-4B66-8814-DCF81BEB0C5A}"/>
              </a:ext>
            </a:extLst>
          </p:cNvPr>
          <p:cNvSpPr/>
          <p:nvPr userDrawn="1"/>
        </p:nvSpPr>
        <p:spPr>
          <a:xfrm rot="5400000" flipH="1">
            <a:off x="93306" y="5915608"/>
            <a:ext cx="849086" cy="1035698"/>
          </a:xfrm>
          <a:prstGeom prst="rtTriangle">
            <a:avLst/>
          </a:prstGeom>
          <a:solidFill>
            <a:srgbClr val="25AE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1" y="6356351"/>
            <a:ext cx="838201" cy="501650"/>
          </a:xfrm>
          <a:prstGeom prst="rect">
            <a:avLst/>
          </a:prstGeom>
        </p:spPr>
        <p:txBody>
          <a:bodyPr vert="horz" lIns="91440" tIns="45720" rIns="91440" bIns="45720" rtlCol="1" anchor="ctr"/>
          <a:lstStyle>
            <a:lvl1pPr algn="ctr">
              <a:defRPr sz="3200" b="1">
                <a:solidFill>
                  <a:schemeClr val="bg1"/>
                </a:solidFill>
                <a:latin typeface="Sakkal Majalla" panose="02000000000000000000" pitchFamily="2" charset="-78"/>
                <a:cs typeface="Sakkal Majalla" panose="02000000000000000000" pitchFamily="2" charset="-78"/>
              </a:defRPr>
            </a:lvl1p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366063287"/>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4ABBA9B-1329-47B1-9E6B-E01B6F3823E7}"/>
              </a:ext>
            </a:extLst>
          </p:cNvPr>
          <p:cNvSpPr/>
          <p:nvPr userDrawn="1"/>
        </p:nvSpPr>
        <p:spPr>
          <a:xfrm>
            <a:off x="6705600" y="16040"/>
            <a:ext cx="5454316" cy="1196417"/>
          </a:xfrm>
          <a:prstGeom prst="rect">
            <a:avLst/>
          </a:prstGeom>
          <a:solidFill>
            <a:srgbClr val="4DD7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9" name="Picture 8"/>
          <p:cNvPicPr>
            <a:picLocks noChangeAspect="1"/>
          </p:cNvPicPr>
          <p:nvPr userDrawn="1"/>
        </p:nvPicPr>
        <p:blipFill rotWithShape="1">
          <a:blip r:embed="rId13"/>
          <a:srcRect r="8257" b="11162"/>
          <a:stretch/>
        </p:blipFill>
        <p:spPr>
          <a:xfrm flipV="1">
            <a:off x="6079958" y="16041"/>
            <a:ext cx="6079958" cy="1087954"/>
          </a:xfrm>
          <a:prstGeom prst="rect">
            <a:avLst/>
          </a:prstGeom>
        </p:spPr>
      </p:pic>
      <p:sp>
        <p:nvSpPr>
          <p:cNvPr id="2" name="Title Placeholder 1"/>
          <p:cNvSpPr>
            <a:spLocks noGrp="1"/>
          </p:cNvSpPr>
          <p:nvPr>
            <p:ph type="title"/>
          </p:nvPr>
        </p:nvSpPr>
        <p:spPr>
          <a:xfrm>
            <a:off x="822158" y="2947904"/>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marL="0" marR="0" lvl="0" indent="0" algn="r" defTabSz="914400" rtl="1" eaLnBrk="1" fontAlgn="auto" latinLnBrk="0" hangingPunct="1">
              <a:lnSpc>
                <a:spcPct val="100000"/>
              </a:lnSpc>
              <a:spcBef>
                <a:spcPts val="0"/>
              </a:spcBef>
              <a:spcAft>
                <a:spcPts val="0"/>
              </a:spcAft>
              <a:buClrTx/>
              <a:buSzTx/>
              <a:buFontTx/>
              <a:buNone/>
              <a:tabLst/>
              <a:defRPr/>
            </a:pPr>
            <a:fld id="{D9611E0E-FB61-4E8E-8B79-B93292ADB774}"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Right Triangle 6">
            <a:extLst>
              <a:ext uri="{FF2B5EF4-FFF2-40B4-BE49-F238E27FC236}">
                <a16:creationId xmlns:a16="http://schemas.microsoft.com/office/drawing/2014/main" id="{5412B7D6-9400-4B66-8814-DCF81BEB0C5A}"/>
              </a:ext>
            </a:extLst>
          </p:cNvPr>
          <p:cNvSpPr/>
          <p:nvPr userDrawn="1"/>
        </p:nvSpPr>
        <p:spPr>
          <a:xfrm rot="5400000" flipH="1">
            <a:off x="93306" y="5915608"/>
            <a:ext cx="849086" cy="1035698"/>
          </a:xfrm>
          <a:prstGeom prst="rtTriangle">
            <a:avLst/>
          </a:prstGeom>
          <a:solidFill>
            <a:srgbClr val="25AE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1" y="6356351"/>
            <a:ext cx="838201" cy="501650"/>
          </a:xfrm>
          <a:prstGeom prst="rect">
            <a:avLst/>
          </a:prstGeom>
        </p:spPr>
        <p:txBody>
          <a:bodyPr vert="horz" lIns="91440" tIns="45720" rIns="91440" bIns="45720" rtlCol="1" anchor="ctr"/>
          <a:lstStyle>
            <a:lvl1pPr algn="ctr">
              <a:defRPr sz="3200" b="1">
                <a:solidFill>
                  <a:schemeClr val="bg1"/>
                </a:solidFill>
                <a:latin typeface="Sakkal Majalla" panose="02000000000000000000" pitchFamily="2" charset="-78"/>
                <a:cs typeface="Sakkal Majalla" panose="02000000000000000000" pitchFamily="2" charset="-78"/>
              </a:defRPr>
            </a:lvl1p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1094860058"/>
      </p:ext>
    </p:extLst>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4ABBA9B-1329-47B1-9E6B-E01B6F3823E7}"/>
              </a:ext>
            </a:extLst>
          </p:cNvPr>
          <p:cNvSpPr/>
          <p:nvPr userDrawn="1"/>
        </p:nvSpPr>
        <p:spPr>
          <a:xfrm>
            <a:off x="6705600" y="16040"/>
            <a:ext cx="5454316" cy="1196417"/>
          </a:xfrm>
          <a:prstGeom prst="rect">
            <a:avLst/>
          </a:prstGeom>
          <a:solidFill>
            <a:srgbClr val="4DD7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9" name="Picture 8"/>
          <p:cNvPicPr>
            <a:picLocks noChangeAspect="1"/>
          </p:cNvPicPr>
          <p:nvPr userDrawn="1"/>
        </p:nvPicPr>
        <p:blipFill rotWithShape="1">
          <a:blip r:embed="rId13"/>
          <a:srcRect r="8257" b="11162"/>
          <a:stretch/>
        </p:blipFill>
        <p:spPr>
          <a:xfrm flipV="1">
            <a:off x="6079958" y="16041"/>
            <a:ext cx="6079958" cy="1087954"/>
          </a:xfrm>
          <a:prstGeom prst="rect">
            <a:avLst/>
          </a:prstGeom>
        </p:spPr>
      </p:pic>
      <p:sp>
        <p:nvSpPr>
          <p:cNvPr id="2" name="Title Placeholder 1"/>
          <p:cNvSpPr>
            <a:spLocks noGrp="1"/>
          </p:cNvSpPr>
          <p:nvPr>
            <p:ph type="title"/>
          </p:nvPr>
        </p:nvSpPr>
        <p:spPr>
          <a:xfrm>
            <a:off x="822158" y="2947904"/>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marL="0" marR="0" lvl="0" indent="0" algn="r" defTabSz="914400" rtl="1" eaLnBrk="1" fontAlgn="auto" latinLnBrk="0" hangingPunct="1">
              <a:lnSpc>
                <a:spcPct val="100000"/>
              </a:lnSpc>
              <a:spcBef>
                <a:spcPts val="0"/>
              </a:spcBef>
              <a:spcAft>
                <a:spcPts val="0"/>
              </a:spcAft>
              <a:buClrTx/>
              <a:buSzTx/>
              <a:buFontTx/>
              <a:buNone/>
              <a:tabLst/>
              <a:defRPr/>
            </a:pPr>
            <a:fld id="{D9611E0E-FB61-4E8E-8B79-B93292ADB774}"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Right Triangle 6">
            <a:extLst>
              <a:ext uri="{FF2B5EF4-FFF2-40B4-BE49-F238E27FC236}">
                <a16:creationId xmlns:a16="http://schemas.microsoft.com/office/drawing/2014/main" id="{5412B7D6-9400-4B66-8814-DCF81BEB0C5A}"/>
              </a:ext>
            </a:extLst>
          </p:cNvPr>
          <p:cNvSpPr/>
          <p:nvPr userDrawn="1"/>
        </p:nvSpPr>
        <p:spPr>
          <a:xfrm rot="5400000" flipH="1">
            <a:off x="93306" y="5915608"/>
            <a:ext cx="849086" cy="1035698"/>
          </a:xfrm>
          <a:prstGeom prst="rtTriangle">
            <a:avLst/>
          </a:prstGeom>
          <a:solidFill>
            <a:srgbClr val="25AE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1" y="6356351"/>
            <a:ext cx="838201" cy="501650"/>
          </a:xfrm>
          <a:prstGeom prst="rect">
            <a:avLst/>
          </a:prstGeom>
        </p:spPr>
        <p:txBody>
          <a:bodyPr vert="horz" lIns="91440" tIns="45720" rIns="91440" bIns="45720" rtlCol="1" anchor="ctr"/>
          <a:lstStyle>
            <a:lvl1pPr algn="ctr">
              <a:defRPr sz="3200" b="1">
                <a:solidFill>
                  <a:schemeClr val="bg1"/>
                </a:solidFill>
                <a:latin typeface="Sakkal Majalla" panose="02000000000000000000" pitchFamily="2" charset="-78"/>
                <a:cs typeface="Sakkal Majalla" panose="02000000000000000000" pitchFamily="2" charset="-78"/>
              </a:defRPr>
            </a:lvl1p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1505127669"/>
      </p:ext>
    </p:extLst>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4ABBA9B-1329-47B1-9E6B-E01B6F3823E7}"/>
              </a:ext>
            </a:extLst>
          </p:cNvPr>
          <p:cNvSpPr/>
          <p:nvPr userDrawn="1"/>
        </p:nvSpPr>
        <p:spPr>
          <a:xfrm>
            <a:off x="6705600" y="16040"/>
            <a:ext cx="5454316" cy="1196417"/>
          </a:xfrm>
          <a:prstGeom prst="rect">
            <a:avLst/>
          </a:prstGeom>
          <a:solidFill>
            <a:srgbClr val="4DD7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9" name="Picture 8"/>
          <p:cNvPicPr>
            <a:picLocks noChangeAspect="1"/>
          </p:cNvPicPr>
          <p:nvPr userDrawn="1"/>
        </p:nvPicPr>
        <p:blipFill rotWithShape="1">
          <a:blip r:embed="rId13"/>
          <a:srcRect r="8257" b="11162"/>
          <a:stretch/>
        </p:blipFill>
        <p:spPr>
          <a:xfrm flipV="1">
            <a:off x="6079958" y="16041"/>
            <a:ext cx="6079958" cy="1087954"/>
          </a:xfrm>
          <a:prstGeom prst="rect">
            <a:avLst/>
          </a:prstGeom>
        </p:spPr>
      </p:pic>
      <p:sp>
        <p:nvSpPr>
          <p:cNvPr id="2" name="Title Placeholder 1"/>
          <p:cNvSpPr>
            <a:spLocks noGrp="1"/>
          </p:cNvSpPr>
          <p:nvPr>
            <p:ph type="title"/>
          </p:nvPr>
        </p:nvSpPr>
        <p:spPr>
          <a:xfrm>
            <a:off x="822158" y="2947904"/>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marL="0" marR="0" lvl="0" indent="0" algn="r" defTabSz="914400" rtl="1" eaLnBrk="1" fontAlgn="auto" latinLnBrk="0" hangingPunct="1">
              <a:lnSpc>
                <a:spcPct val="100000"/>
              </a:lnSpc>
              <a:spcBef>
                <a:spcPts val="0"/>
              </a:spcBef>
              <a:spcAft>
                <a:spcPts val="0"/>
              </a:spcAft>
              <a:buClrTx/>
              <a:buSzTx/>
              <a:buFontTx/>
              <a:buNone/>
              <a:tabLst/>
              <a:defRPr/>
            </a:pPr>
            <a:fld id="{D9611E0E-FB61-4E8E-8B79-B93292ADB774}"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Right Triangle 6">
            <a:extLst>
              <a:ext uri="{FF2B5EF4-FFF2-40B4-BE49-F238E27FC236}">
                <a16:creationId xmlns:a16="http://schemas.microsoft.com/office/drawing/2014/main" id="{5412B7D6-9400-4B66-8814-DCF81BEB0C5A}"/>
              </a:ext>
            </a:extLst>
          </p:cNvPr>
          <p:cNvSpPr/>
          <p:nvPr userDrawn="1"/>
        </p:nvSpPr>
        <p:spPr>
          <a:xfrm rot="5400000" flipH="1">
            <a:off x="93306" y="5915608"/>
            <a:ext cx="849086" cy="1035698"/>
          </a:xfrm>
          <a:prstGeom prst="rtTriangle">
            <a:avLst/>
          </a:prstGeom>
          <a:solidFill>
            <a:srgbClr val="25AE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1" y="6356351"/>
            <a:ext cx="838201" cy="501650"/>
          </a:xfrm>
          <a:prstGeom prst="rect">
            <a:avLst/>
          </a:prstGeom>
        </p:spPr>
        <p:txBody>
          <a:bodyPr vert="horz" lIns="91440" tIns="45720" rIns="91440" bIns="45720" rtlCol="1" anchor="ctr"/>
          <a:lstStyle>
            <a:lvl1pPr algn="ctr">
              <a:defRPr sz="3200" b="1">
                <a:solidFill>
                  <a:schemeClr val="bg1"/>
                </a:solidFill>
                <a:latin typeface="Sakkal Majalla" panose="02000000000000000000" pitchFamily="2" charset="-78"/>
                <a:cs typeface="Sakkal Majalla" panose="02000000000000000000" pitchFamily="2" charset="-78"/>
              </a:defRPr>
            </a:lvl1p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3201419678"/>
      </p:ext>
    </p:extLst>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EA8F77FA-1894-49C0-8C52-145C0D8296AF}" type="datetime8">
              <a:rPr lang="ar-EG" smtClean="0"/>
              <a:t>20 نيسان، 25</a:t>
            </a:fld>
            <a:endParaRPr lang="ar-EG"/>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EG"/>
          </a:p>
        </p:txBody>
      </p:sp>
      <p:sp>
        <p:nvSpPr>
          <p:cNvPr id="6" name="Slide Number Placeholder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802A93DA-8321-490E-B7A0-7881EC602D96}" type="slidenum">
              <a:rPr lang="ar-EG" smtClean="0"/>
              <a:t>‹#›</a:t>
            </a:fld>
            <a:endParaRPr lang="ar-EG"/>
          </a:p>
        </p:txBody>
      </p:sp>
      <p:grpSp>
        <p:nvGrpSpPr>
          <p:cNvPr id="7" name="Group 6"/>
          <p:cNvGrpSpPr/>
          <p:nvPr userDrawn="1"/>
        </p:nvGrpSpPr>
        <p:grpSpPr>
          <a:xfrm flipH="1">
            <a:off x="0" y="4917"/>
            <a:ext cx="6853084" cy="6853083"/>
            <a:chOff x="5338916" y="-1"/>
            <a:chExt cx="6853084" cy="6853083"/>
          </a:xfrm>
        </p:grpSpPr>
        <p:sp>
          <p:nvSpPr>
            <p:cNvPr id="8" name="Right Triangle 7">
              <a:extLst>
                <a:ext uri="{FF2B5EF4-FFF2-40B4-BE49-F238E27FC236}">
                  <a16:creationId xmlns:a16="http://schemas.microsoft.com/office/drawing/2014/main" id="{7141D334-8434-4AF3-8014-473FA6D366EC}"/>
                </a:ext>
              </a:extLst>
            </p:cNvPr>
            <p:cNvSpPr/>
            <p:nvPr/>
          </p:nvSpPr>
          <p:spPr>
            <a:xfrm rot="16200000" flipH="1">
              <a:off x="5338916" y="-1"/>
              <a:ext cx="6853083" cy="6853083"/>
            </a:xfrm>
            <a:prstGeom prst="rtTriangle">
              <a:avLst/>
            </a:prstGeom>
            <a:solidFill>
              <a:srgbClr val="25AE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B8B34CAC-2B52-47E8-9B57-E3B791389FE1}"/>
                </a:ext>
              </a:extLst>
            </p:cNvPr>
            <p:cNvSpPr/>
            <p:nvPr/>
          </p:nvSpPr>
          <p:spPr>
            <a:xfrm>
              <a:off x="10058400" y="257175"/>
              <a:ext cx="2133600" cy="406122"/>
            </a:xfrm>
            <a:prstGeom prst="rect">
              <a:avLst/>
            </a:prstGeom>
            <a:gradFill flip="none" rotWithShape="1">
              <a:gsLst>
                <a:gs pos="0">
                  <a:schemeClr val="accent3">
                    <a:lumMod val="60000"/>
                    <a:lumOff val="40000"/>
                    <a:shade val="30000"/>
                    <a:satMod val="115000"/>
                  </a:schemeClr>
                </a:gs>
                <a:gs pos="50000">
                  <a:schemeClr val="accent3">
                    <a:lumMod val="60000"/>
                    <a:lumOff val="40000"/>
                    <a:shade val="67500"/>
                    <a:satMod val="115000"/>
                  </a:schemeClr>
                </a:gs>
                <a:gs pos="100000">
                  <a:schemeClr val="accent3">
                    <a:lumMod val="60000"/>
                    <a:lumOff val="40000"/>
                    <a:shade val="100000"/>
                    <a:satMod val="11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iamond 9">
              <a:extLst>
                <a:ext uri="{FF2B5EF4-FFF2-40B4-BE49-F238E27FC236}">
                  <a16:creationId xmlns:a16="http://schemas.microsoft.com/office/drawing/2014/main" id="{F98AFC32-7F02-43CB-8485-44B6B2E13FCA}"/>
                </a:ext>
              </a:extLst>
            </p:cNvPr>
            <p:cNvSpPr/>
            <p:nvPr/>
          </p:nvSpPr>
          <p:spPr>
            <a:xfrm>
              <a:off x="5399455" y="593631"/>
              <a:ext cx="5725745" cy="5611171"/>
            </a:xfrm>
            <a:prstGeom prst="diamond">
              <a:avLst/>
            </a:prstGeom>
            <a:solidFill>
              <a:schemeClr val="bg1">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425565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4ABBA9B-1329-47B1-9E6B-E01B6F3823E7}"/>
              </a:ext>
            </a:extLst>
          </p:cNvPr>
          <p:cNvSpPr/>
          <p:nvPr userDrawn="1"/>
        </p:nvSpPr>
        <p:spPr>
          <a:xfrm>
            <a:off x="6705600" y="16040"/>
            <a:ext cx="5454316" cy="1196417"/>
          </a:xfrm>
          <a:prstGeom prst="rect">
            <a:avLst/>
          </a:prstGeom>
          <a:solidFill>
            <a:srgbClr val="4DD7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userDrawn="1"/>
        </p:nvPicPr>
        <p:blipFill rotWithShape="1">
          <a:blip r:embed="rId13"/>
          <a:srcRect r="8257" b="11162"/>
          <a:stretch/>
        </p:blipFill>
        <p:spPr>
          <a:xfrm flipV="1">
            <a:off x="6079958" y="16041"/>
            <a:ext cx="6079958" cy="1087954"/>
          </a:xfrm>
          <a:prstGeom prst="rect">
            <a:avLst/>
          </a:prstGeom>
        </p:spPr>
      </p:pic>
      <p:sp>
        <p:nvSpPr>
          <p:cNvPr id="2" name="Title Placeholder 1"/>
          <p:cNvSpPr>
            <a:spLocks noGrp="1"/>
          </p:cNvSpPr>
          <p:nvPr>
            <p:ph type="title"/>
          </p:nvPr>
        </p:nvSpPr>
        <p:spPr>
          <a:xfrm>
            <a:off x="822158" y="2947904"/>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7426702-7749-47DC-BEAB-CE865C2B9A4F}" type="datetime8">
              <a:rPr lang="ar-EG" smtClean="0"/>
              <a:t>20 نيسان، 25</a:t>
            </a:fld>
            <a:endParaRPr lang="ar-EG"/>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EG"/>
          </a:p>
        </p:txBody>
      </p:sp>
      <p:sp>
        <p:nvSpPr>
          <p:cNvPr id="7" name="Right Triangle 6">
            <a:extLst>
              <a:ext uri="{FF2B5EF4-FFF2-40B4-BE49-F238E27FC236}">
                <a16:creationId xmlns:a16="http://schemas.microsoft.com/office/drawing/2014/main" id="{5412B7D6-9400-4B66-8814-DCF81BEB0C5A}"/>
              </a:ext>
            </a:extLst>
          </p:cNvPr>
          <p:cNvSpPr/>
          <p:nvPr userDrawn="1"/>
        </p:nvSpPr>
        <p:spPr>
          <a:xfrm rot="5400000" flipH="1">
            <a:off x="93306" y="5915608"/>
            <a:ext cx="849086" cy="1035698"/>
          </a:xfrm>
          <a:prstGeom prst="rtTriangle">
            <a:avLst/>
          </a:prstGeom>
          <a:solidFill>
            <a:srgbClr val="25AE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1" y="6356351"/>
            <a:ext cx="838201" cy="501650"/>
          </a:xfrm>
          <a:prstGeom prst="rect">
            <a:avLst/>
          </a:prstGeom>
        </p:spPr>
        <p:txBody>
          <a:bodyPr vert="horz" lIns="91440" tIns="45720" rIns="91440" bIns="45720" rtlCol="1" anchor="ctr"/>
          <a:lstStyle>
            <a:lvl1pPr algn="ctr">
              <a:defRPr sz="3200" b="1">
                <a:solidFill>
                  <a:schemeClr val="bg1"/>
                </a:solidFill>
                <a:latin typeface="Adobe Arabic" panose="02040503050201020203" pitchFamily="18" charset="-78"/>
                <a:cs typeface="Adobe Arabic" panose="02040503050201020203" pitchFamily="18" charset="-78"/>
              </a:defRPr>
            </a:lvl1pPr>
          </a:lstStyle>
          <a:p>
            <a:fld id="{802A93DA-8321-490E-B7A0-7881EC602D96}" type="slidenum">
              <a:rPr lang="ar-EG" smtClean="0"/>
              <a:pPr/>
              <a:t>‹#›</a:t>
            </a:fld>
            <a:endParaRPr lang="ar-EG" dirty="0"/>
          </a:p>
        </p:txBody>
      </p:sp>
    </p:spTree>
    <p:extLst>
      <p:ext uri="{BB962C8B-B14F-4D97-AF65-F5344CB8AC3E}">
        <p14:creationId xmlns:p14="http://schemas.microsoft.com/office/powerpoint/2010/main" val="352736440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22158" y="2947904"/>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7426702-7749-47DC-BEAB-CE865C2B9A4F}" type="datetime8">
              <a:rPr lang="ar-EG" smtClean="0"/>
              <a:t>20 نيسان، 25</a:t>
            </a:fld>
            <a:endParaRPr lang="ar-EG"/>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EG"/>
          </a:p>
        </p:txBody>
      </p:sp>
      <p:sp>
        <p:nvSpPr>
          <p:cNvPr id="7" name="Right Triangle 6">
            <a:extLst>
              <a:ext uri="{FF2B5EF4-FFF2-40B4-BE49-F238E27FC236}">
                <a16:creationId xmlns:a16="http://schemas.microsoft.com/office/drawing/2014/main" id="{5412B7D6-9400-4B66-8814-DCF81BEB0C5A}"/>
              </a:ext>
            </a:extLst>
          </p:cNvPr>
          <p:cNvSpPr/>
          <p:nvPr userDrawn="1"/>
        </p:nvSpPr>
        <p:spPr>
          <a:xfrm rot="5400000" flipH="1">
            <a:off x="93306" y="5915608"/>
            <a:ext cx="849086" cy="1035698"/>
          </a:xfrm>
          <a:prstGeom prst="rtTriangle">
            <a:avLst/>
          </a:prstGeom>
          <a:solidFill>
            <a:srgbClr val="25AE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1" y="6356351"/>
            <a:ext cx="838201" cy="501650"/>
          </a:xfrm>
          <a:prstGeom prst="rect">
            <a:avLst/>
          </a:prstGeom>
        </p:spPr>
        <p:txBody>
          <a:bodyPr vert="horz" lIns="91440" tIns="45720" rIns="91440" bIns="45720" rtlCol="1" anchor="ctr"/>
          <a:lstStyle>
            <a:lvl1pPr algn="ctr">
              <a:defRPr sz="3200" b="1">
                <a:solidFill>
                  <a:schemeClr val="bg1"/>
                </a:solidFill>
                <a:latin typeface="Adobe Arabic" panose="02040503050201020203" pitchFamily="18" charset="-78"/>
                <a:cs typeface="Adobe Arabic" panose="02040503050201020203" pitchFamily="18" charset="-78"/>
              </a:defRPr>
            </a:lvl1pPr>
          </a:lstStyle>
          <a:p>
            <a:fld id="{802A93DA-8321-490E-B7A0-7881EC602D96}" type="slidenum">
              <a:rPr lang="ar-EG" smtClean="0"/>
              <a:pPr/>
              <a:t>‹#›</a:t>
            </a:fld>
            <a:endParaRPr lang="ar-EG" dirty="0"/>
          </a:p>
        </p:txBody>
      </p:sp>
    </p:spTree>
    <p:extLst>
      <p:ext uri="{BB962C8B-B14F-4D97-AF65-F5344CB8AC3E}">
        <p14:creationId xmlns:p14="http://schemas.microsoft.com/office/powerpoint/2010/main" val="2648368184"/>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5D6F73B6-02DB-4EEC-94E3-E07148C4DE3C}" type="datetime8">
              <a:rPr lang="ar-EG" smtClean="0"/>
              <a:t>20 نيسان، 25</a:t>
            </a:fld>
            <a:endParaRPr lang="ar-EG"/>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EG"/>
          </a:p>
        </p:txBody>
      </p:sp>
      <p:sp>
        <p:nvSpPr>
          <p:cNvPr id="6" name="Slide Number Placeholder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802A93DA-8321-490E-B7A0-7881EC602D96}" type="slidenum">
              <a:rPr lang="ar-EG" smtClean="0"/>
              <a:t>‹#›</a:t>
            </a:fld>
            <a:endParaRPr lang="ar-EG"/>
          </a:p>
        </p:txBody>
      </p:sp>
    </p:spTree>
    <p:extLst>
      <p:ext uri="{BB962C8B-B14F-4D97-AF65-F5344CB8AC3E}">
        <p14:creationId xmlns:p14="http://schemas.microsoft.com/office/powerpoint/2010/main" val="336933617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9"/>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2"/>
          </p:nvPr>
        </p:nvSpPr>
        <p:spPr>
          <a:xfrm>
            <a:off x="8610600" y="6356356"/>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marL="0" marR="0" lvl="0" indent="0" algn="r" defTabSz="914400" rtl="1" eaLnBrk="1" fontAlgn="auto" latinLnBrk="0" hangingPunct="1">
              <a:lnSpc>
                <a:spcPct val="100000"/>
              </a:lnSpc>
              <a:spcBef>
                <a:spcPts val="0"/>
              </a:spcBef>
              <a:spcAft>
                <a:spcPts val="0"/>
              </a:spcAft>
              <a:buClrTx/>
              <a:buSzTx/>
              <a:buFontTx/>
              <a:buNone/>
              <a:tabLst/>
              <a:defRPr/>
            </a:pPr>
            <a:fld id="{B9573D41-678B-4090-945A-0AC8EEC83BAE}" type="datetime8">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5" name="Footer Placeholder 4"/>
          <p:cNvSpPr>
            <a:spLocks noGrp="1"/>
          </p:cNvSpPr>
          <p:nvPr>
            <p:ph type="ftr" sz="quarter" idx="3"/>
          </p:nvPr>
        </p:nvSpPr>
        <p:spPr>
          <a:xfrm>
            <a:off x="4038601" y="6356356"/>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Slide Number Placeholder 5"/>
          <p:cNvSpPr>
            <a:spLocks noGrp="1"/>
          </p:cNvSpPr>
          <p:nvPr>
            <p:ph type="sldNum" sz="quarter" idx="4"/>
          </p:nvPr>
        </p:nvSpPr>
        <p:spPr>
          <a:xfrm>
            <a:off x="838200" y="6356356"/>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2253559089"/>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marL="0" marR="0" lvl="0" indent="0" algn="r" defTabSz="914400" rtl="1" eaLnBrk="1" fontAlgn="auto" latinLnBrk="0" hangingPunct="1">
              <a:lnSpc>
                <a:spcPct val="100000"/>
              </a:lnSpc>
              <a:spcBef>
                <a:spcPts val="0"/>
              </a:spcBef>
              <a:spcAft>
                <a:spcPts val="0"/>
              </a:spcAft>
              <a:buClrTx/>
              <a:buSzTx/>
              <a:buFontTx/>
              <a:buNone/>
              <a:tabLst/>
              <a:defRPr/>
            </a:pPr>
            <a:fld id="{7B8AEC54-C7AE-4BC3-869F-E39AD5BFF6DB}"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Rectangle 6"/>
          <p:cNvSpPr/>
          <p:nvPr userDrawn="1"/>
        </p:nvSpPr>
        <p:spPr>
          <a:xfrm>
            <a:off x="11663265" y="6424106"/>
            <a:ext cx="528735" cy="433894"/>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800" b="0"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4"/>
          </p:nvPr>
        </p:nvSpPr>
        <p:spPr>
          <a:xfrm>
            <a:off x="11663264" y="6458490"/>
            <a:ext cx="528736" cy="365125"/>
          </a:xfrm>
          <a:prstGeom prst="rect">
            <a:avLst/>
          </a:prstGeom>
        </p:spPr>
        <p:txBody>
          <a:bodyPr vert="horz" lIns="91440" tIns="45720" rIns="91440" bIns="45720" rtlCol="1" anchor="ctr"/>
          <a:lstStyle>
            <a:lvl1pPr algn="ctr">
              <a:defRPr sz="1800" b="1">
                <a:solidFill>
                  <a:schemeClr val="bg1"/>
                </a:solidFill>
              </a:defRPr>
            </a:lvl1p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sp>
        <p:nvSpPr>
          <p:cNvPr id="8" name="Rectangle 7"/>
          <p:cNvSpPr/>
          <p:nvPr userDrawn="1"/>
        </p:nvSpPr>
        <p:spPr>
          <a:xfrm>
            <a:off x="6736703" y="0"/>
            <a:ext cx="5455298" cy="12129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800" b="0"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211331447"/>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22158" y="2947904"/>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marL="0" marR="0" lvl="0" indent="0" algn="r" defTabSz="914400" rtl="1" eaLnBrk="1" fontAlgn="auto" latinLnBrk="0" hangingPunct="1">
              <a:lnSpc>
                <a:spcPct val="100000"/>
              </a:lnSpc>
              <a:spcBef>
                <a:spcPts val="0"/>
              </a:spcBef>
              <a:spcAft>
                <a:spcPts val="0"/>
              </a:spcAft>
              <a:buClrTx/>
              <a:buSzTx/>
              <a:buFontTx/>
              <a:buNone/>
              <a:tabLst/>
              <a:defRPr/>
            </a:pPr>
            <a:fld id="{17426702-7749-47DC-BEAB-CE865C2B9A4F}"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Right Triangle 6">
            <a:extLst>
              <a:ext uri="{FF2B5EF4-FFF2-40B4-BE49-F238E27FC236}">
                <a16:creationId xmlns:a16="http://schemas.microsoft.com/office/drawing/2014/main" id="{5412B7D6-9400-4B66-8814-DCF81BEB0C5A}"/>
              </a:ext>
            </a:extLst>
          </p:cNvPr>
          <p:cNvSpPr/>
          <p:nvPr userDrawn="1"/>
        </p:nvSpPr>
        <p:spPr>
          <a:xfrm rot="5400000" flipH="1">
            <a:off x="93306" y="5915608"/>
            <a:ext cx="849086" cy="1035698"/>
          </a:xfrm>
          <a:prstGeom prst="rtTriangle">
            <a:avLst/>
          </a:prstGeom>
          <a:solidFill>
            <a:srgbClr val="25AE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1" y="6356351"/>
            <a:ext cx="838201" cy="501650"/>
          </a:xfrm>
          <a:prstGeom prst="rect">
            <a:avLst/>
          </a:prstGeom>
        </p:spPr>
        <p:txBody>
          <a:bodyPr vert="horz" lIns="91440" tIns="45720" rIns="91440" bIns="45720" rtlCol="1" anchor="ctr"/>
          <a:lstStyle>
            <a:lvl1pPr algn="ctr">
              <a:defRPr sz="3200" b="1">
                <a:solidFill>
                  <a:schemeClr val="bg1"/>
                </a:solidFill>
                <a:latin typeface="Adobe Arabic" panose="02040503050201020203" pitchFamily="18" charset="-78"/>
                <a:cs typeface="Adobe Arabic" panose="02040503050201020203" pitchFamily="18" charset="-78"/>
              </a:defRPr>
            </a:lvl1p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1037142798"/>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marL="0" marR="0" lvl="0" indent="0" algn="r" defTabSz="914400" rtl="1" eaLnBrk="1" fontAlgn="auto" latinLnBrk="0" hangingPunct="1">
              <a:lnSpc>
                <a:spcPct val="100000"/>
              </a:lnSpc>
              <a:spcBef>
                <a:spcPts val="0"/>
              </a:spcBef>
              <a:spcAft>
                <a:spcPts val="0"/>
              </a:spcAft>
              <a:buClrTx/>
              <a:buSzTx/>
              <a:buFontTx/>
              <a:buNone/>
              <a:tabLst/>
              <a:defRPr/>
            </a:pPr>
            <a:fld id="{7B8AEC54-C7AE-4BC3-869F-E39AD5BFF6DB}"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20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Rectangle 6"/>
          <p:cNvSpPr/>
          <p:nvPr userDrawn="1"/>
        </p:nvSpPr>
        <p:spPr>
          <a:xfrm>
            <a:off x="11663265" y="6424106"/>
            <a:ext cx="528735" cy="433894"/>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800" b="0"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4"/>
          </p:nvPr>
        </p:nvSpPr>
        <p:spPr>
          <a:xfrm>
            <a:off x="11663264" y="6458490"/>
            <a:ext cx="528736" cy="365125"/>
          </a:xfrm>
          <a:prstGeom prst="rect">
            <a:avLst/>
          </a:prstGeom>
        </p:spPr>
        <p:txBody>
          <a:bodyPr vert="horz" lIns="91440" tIns="45720" rIns="91440" bIns="45720" rtlCol="1" anchor="ctr"/>
          <a:lstStyle>
            <a:lvl1pPr algn="ctr">
              <a:defRPr sz="1800" b="1">
                <a:solidFill>
                  <a:schemeClr val="bg1"/>
                </a:solidFill>
              </a:defRPr>
            </a:lvl1p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sp>
        <p:nvSpPr>
          <p:cNvPr id="8" name="Rectangle 7"/>
          <p:cNvSpPr/>
          <p:nvPr userDrawn="1"/>
        </p:nvSpPr>
        <p:spPr>
          <a:xfrm>
            <a:off x="6736703" y="0"/>
            <a:ext cx="5455298" cy="12129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800" b="0"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04988270"/>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5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100.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95.xml"/><Relationship Id="rId1" Type="http://schemas.openxmlformats.org/officeDocument/2006/relationships/slideLayout" Target="../slideLayouts/slideLayout100.xml"/><Relationship Id="rId4" Type="http://schemas.openxmlformats.org/officeDocument/2006/relationships/image" Target="../media/image113.jpeg"/></Relationships>
</file>

<file path=ppt/slides/_rels/slide101.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96.xml"/><Relationship Id="rId1" Type="http://schemas.openxmlformats.org/officeDocument/2006/relationships/slideLayout" Target="../slideLayouts/slideLayout100.xml"/><Relationship Id="rId5" Type="http://schemas.openxmlformats.org/officeDocument/2006/relationships/image" Target="../media/image115.jpeg"/><Relationship Id="rId4" Type="http://schemas.openxmlformats.org/officeDocument/2006/relationships/image" Target="../media/image114.png"/></Relationships>
</file>

<file path=ppt/slides/_rels/slide102.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97.xml"/><Relationship Id="rId1" Type="http://schemas.openxmlformats.org/officeDocument/2006/relationships/slideLayout" Target="../slideLayouts/slideLayout100.xml"/><Relationship Id="rId4" Type="http://schemas.openxmlformats.org/officeDocument/2006/relationships/image" Target="../media/image116.jpeg"/></Relationships>
</file>

<file path=ppt/slides/_rels/slide103.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98.xml"/><Relationship Id="rId1" Type="http://schemas.openxmlformats.org/officeDocument/2006/relationships/slideLayout" Target="../slideLayouts/slideLayout100.xml"/><Relationship Id="rId5" Type="http://schemas.openxmlformats.org/officeDocument/2006/relationships/image" Target="../media/image117.jpeg"/><Relationship Id="rId4" Type="http://schemas.openxmlformats.org/officeDocument/2006/relationships/image" Target="../media/image114.png"/></Relationships>
</file>

<file path=ppt/slides/_rels/slide104.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99.xml"/><Relationship Id="rId1" Type="http://schemas.openxmlformats.org/officeDocument/2006/relationships/slideLayout" Target="../slideLayouts/slideLayout100.xml"/><Relationship Id="rId4" Type="http://schemas.openxmlformats.org/officeDocument/2006/relationships/image" Target="../media/image118.jpeg"/></Relationships>
</file>

<file path=ppt/slides/_rels/slide105.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100.xml"/><Relationship Id="rId1" Type="http://schemas.openxmlformats.org/officeDocument/2006/relationships/slideLayout" Target="../slideLayouts/slideLayout100.xml"/><Relationship Id="rId4" Type="http://schemas.openxmlformats.org/officeDocument/2006/relationships/image" Target="../media/image119.jpeg"/></Relationships>
</file>

<file path=ppt/slides/_rels/slide106.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101.xml"/><Relationship Id="rId1" Type="http://schemas.openxmlformats.org/officeDocument/2006/relationships/slideLayout" Target="../slideLayouts/slideLayout100.xml"/><Relationship Id="rId4" Type="http://schemas.openxmlformats.org/officeDocument/2006/relationships/image" Target="../media/image120.jpeg"/></Relationships>
</file>

<file path=ppt/slides/_rels/slide107.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102.xml"/><Relationship Id="rId1" Type="http://schemas.openxmlformats.org/officeDocument/2006/relationships/slideLayout" Target="../slideLayouts/slideLayout100.xml"/><Relationship Id="rId5" Type="http://schemas.openxmlformats.org/officeDocument/2006/relationships/image" Target="../media/image121.jpeg"/><Relationship Id="rId4" Type="http://schemas.openxmlformats.org/officeDocument/2006/relationships/image" Target="../media/image114.png"/></Relationships>
</file>

<file path=ppt/slides/_rels/slide108.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103.xml"/><Relationship Id="rId1" Type="http://schemas.openxmlformats.org/officeDocument/2006/relationships/slideLayout" Target="../slideLayouts/slideLayout100.xml"/><Relationship Id="rId4" Type="http://schemas.openxmlformats.org/officeDocument/2006/relationships/image" Target="../media/image122.jpeg"/></Relationships>
</file>

<file path=ppt/slides/_rels/slide109.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104.xml"/><Relationship Id="rId1" Type="http://schemas.openxmlformats.org/officeDocument/2006/relationships/slideLayout" Target="../slideLayouts/slideLayout100.xml"/><Relationship Id="rId4" Type="http://schemas.openxmlformats.org/officeDocument/2006/relationships/image" Target="../media/image123.jpeg"/></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29.xml"/></Relationships>
</file>

<file path=ppt/slides/_rels/slide110.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105.xml"/><Relationship Id="rId1" Type="http://schemas.openxmlformats.org/officeDocument/2006/relationships/slideLayout" Target="../slideLayouts/slideLayout100.xml"/><Relationship Id="rId5" Type="http://schemas.microsoft.com/office/2007/relationships/hdphoto" Target="../media/hdphoto6.wdp"/><Relationship Id="rId4" Type="http://schemas.openxmlformats.org/officeDocument/2006/relationships/image" Target="../media/image124.png"/></Relationships>
</file>

<file path=ppt/slides/_rels/slide111.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106.xml"/><Relationship Id="rId1" Type="http://schemas.openxmlformats.org/officeDocument/2006/relationships/slideLayout" Target="../slideLayouts/slideLayout100.xml"/><Relationship Id="rId5" Type="http://schemas.openxmlformats.org/officeDocument/2006/relationships/image" Target="../media/image126.jpeg"/><Relationship Id="rId4" Type="http://schemas.openxmlformats.org/officeDocument/2006/relationships/image" Target="../media/image114.png"/></Relationships>
</file>

<file path=ppt/slides/_rels/slide112.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107.xml"/><Relationship Id="rId1" Type="http://schemas.openxmlformats.org/officeDocument/2006/relationships/slideLayout" Target="../slideLayouts/slideLayout100.xml"/><Relationship Id="rId4" Type="http://schemas.openxmlformats.org/officeDocument/2006/relationships/image" Target="../media/image127.jpeg"/></Relationships>
</file>

<file path=ppt/slides/_rels/slide113.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108.xml"/><Relationship Id="rId1" Type="http://schemas.openxmlformats.org/officeDocument/2006/relationships/slideLayout" Target="../slideLayouts/slideLayout100.xml"/><Relationship Id="rId4" Type="http://schemas.openxmlformats.org/officeDocument/2006/relationships/image" Target="../media/image128.png"/></Relationships>
</file>

<file path=ppt/slides/_rels/slide114.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109.xml"/><Relationship Id="rId1" Type="http://schemas.openxmlformats.org/officeDocument/2006/relationships/slideLayout" Target="../slideLayouts/slideLayout100.xml"/><Relationship Id="rId4" Type="http://schemas.openxmlformats.org/officeDocument/2006/relationships/image" Target="../media/image129.png"/></Relationships>
</file>

<file path=ppt/slides/_rels/slide115.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110.xml"/><Relationship Id="rId1" Type="http://schemas.openxmlformats.org/officeDocument/2006/relationships/slideLayout" Target="../slideLayouts/slideLayout100.xml"/><Relationship Id="rId5" Type="http://schemas.openxmlformats.org/officeDocument/2006/relationships/image" Target="../media/image130.png"/><Relationship Id="rId4" Type="http://schemas.openxmlformats.org/officeDocument/2006/relationships/image" Target="../media/image76.png"/></Relationships>
</file>

<file path=ppt/slides/_rels/slide116.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111.xml"/><Relationship Id="rId1" Type="http://schemas.openxmlformats.org/officeDocument/2006/relationships/slideLayout" Target="../slideLayouts/slideLayout100.xml"/><Relationship Id="rId5" Type="http://schemas.openxmlformats.org/officeDocument/2006/relationships/image" Target="../media/image131.png"/><Relationship Id="rId4" Type="http://schemas.openxmlformats.org/officeDocument/2006/relationships/image" Target="../media/image114.png"/></Relationships>
</file>

<file path=ppt/slides/_rels/slide117.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112.xml"/><Relationship Id="rId1" Type="http://schemas.openxmlformats.org/officeDocument/2006/relationships/slideLayout" Target="../slideLayouts/slideLayout100.xml"/><Relationship Id="rId4" Type="http://schemas.openxmlformats.org/officeDocument/2006/relationships/image" Target="../media/image132.png"/></Relationships>
</file>

<file path=ppt/slides/_rels/slide118.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113.xml"/><Relationship Id="rId1" Type="http://schemas.openxmlformats.org/officeDocument/2006/relationships/slideLayout" Target="../slideLayouts/slideLayout100.xml"/><Relationship Id="rId4" Type="http://schemas.openxmlformats.org/officeDocument/2006/relationships/image" Target="../media/image133.png"/></Relationships>
</file>

<file path=ppt/slides/_rels/slide1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12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4.xml"/><Relationship Id="rId1" Type="http://schemas.openxmlformats.org/officeDocument/2006/relationships/slideLayout" Target="../slideLayouts/slideLayout46.xml"/></Relationships>
</file>

<file path=ppt/slides/_rels/slide12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5.xml"/><Relationship Id="rId1" Type="http://schemas.openxmlformats.org/officeDocument/2006/relationships/slideLayout" Target="../slideLayouts/slideLayout18.xml"/></Relationships>
</file>

<file path=ppt/slides/_rels/slide12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16.xml"/><Relationship Id="rId1" Type="http://schemas.openxmlformats.org/officeDocument/2006/relationships/slideLayout" Target="../slideLayouts/slideLayout111.xml"/><Relationship Id="rId4" Type="http://schemas.openxmlformats.org/officeDocument/2006/relationships/image" Target="../media/image134.jpeg"/></Relationships>
</file>

<file path=ppt/slides/_rels/slide123.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17.xml"/><Relationship Id="rId1" Type="http://schemas.openxmlformats.org/officeDocument/2006/relationships/slideLayout" Target="../slideLayouts/slideLayout111.xml"/><Relationship Id="rId4" Type="http://schemas.openxmlformats.org/officeDocument/2006/relationships/image" Target="../media/image135.jpeg"/></Relationships>
</file>

<file path=ppt/slides/_rels/slide124.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18.xml"/><Relationship Id="rId1" Type="http://schemas.openxmlformats.org/officeDocument/2006/relationships/slideLayout" Target="../slideLayouts/slideLayout111.xml"/><Relationship Id="rId4" Type="http://schemas.openxmlformats.org/officeDocument/2006/relationships/image" Target="../media/image136.jpeg"/></Relationships>
</file>

<file path=ppt/slides/_rels/slide125.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19.xml"/><Relationship Id="rId1" Type="http://schemas.openxmlformats.org/officeDocument/2006/relationships/slideLayout" Target="../slideLayouts/slideLayout111.xml"/><Relationship Id="rId4" Type="http://schemas.openxmlformats.org/officeDocument/2006/relationships/image" Target="../media/image137.jpeg"/></Relationships>
</file>

<file path=ppt/slides/_rels/slide126.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20.xml"/><Relationship Id="rId1" Type="http://schemas.openxmlformats.org/officeDocument/2006/relationships/slideLayout" Target="../slideLayouts/slideLayout111.xml"/><Relationship Id="rId4" Type="http://schemas.openxmlformats.org/officeDocument/2006/relationships/image" Target="../media/image138.jpeg"/></Relationships>
</file>

<file path=ppt/slides/_rels/slide127.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21.xml"/><Relationship Id="rId1" Type="http://schemas.openxmlformats.org/officeDocument/2006/relationships/slideLayout" Target="../slideLayouts/slideLayout111.xml"/><Relationship Id="rId4" Type="http://schemas.openxmlformats.org/officeDocument/2006/relationships/image" Target="../media/image139.jpeg"/></Relationships>
</file>

<file path=ppt/slides/_rels/slide12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2.xml"/><Relationship Id="rId1" Type="http://schemas.openxmlformats.org/officeDocument/2006/relationships/slideLayout" Target="../slideLayouts/slideLayout18.xml"/></Relationships>
</file>

<file path=ppt/slides/_rels/slide129.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notesSlide" Target="../notesSlides/notesSlide123.xml"/><Relationship Id="rId1" Type="http://schemas.openxmlformats.org/officeDocument/2006/relationships/slideLayout" Target="../slideLayouts/slideLayout111.xml"/><Relationship Id="rId5" Type="http://schemas.openxmlformats.org/officeDocument/2006/relationships/image" Target="../media/image135.jpeg"/><Relationship Id="rId4" Type="http://schemas.openxmlformats.org/officeDocument/2006/relationships/image" Target="../media/image141.png"/></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29.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30.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notesSlide" Target="../notesSlides/notesSlide124.xml"/><Relationship Id="rId1" Type="http://schemas.openxmlformats.org/officeDocument/2006/relationships/slideLayout" Target="../slideLayouts/slideLayout111.xml"/><Relationship Id="rId4" Type="http://schemas.openxmlformats.org/officeDocument/2006/relationships/image" Target="../media/image142.jpeg"/></Relationships>
</file>

<file path=ppt/slides/_rels/slide131.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125.xml"/><Relationship Id="rId1" Type="http://schemas.openxmlformats.org/officeDocument/2006/relationships/slideLayout" Target="../slideLayouts/slideLayout111.xml"/><Relationship Id="rId6" Type="http://schemas.openxmlformats.org/officeDocument/2006/relationships/image" Target="../media/image144.jpeg"/><Relationship Id="rId5" Type="http://schemas.microsoft.com/office/2007/relationships/hdphoto" Target="../media/hdphoto7.wdp"/><Relationship Id="rId4" Type="http://schemas.openxmlformats.org/officeDocument/2006/relationships/image" Target="../media/image143.png"/></Relationships>
</file>

<file path=ppt/slides/_rels/slide132.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126.xml"/><Relationship Id="rId1" Type="http://schemas.openxmlformats.org/officeDocument/2006/relationships/slideLayout" Target="../slideLayouts/slideLayout111.xml"/><Relationship Id="rId5" Type="http://schemas.openxmlformats.org/officeDocument/2006/relationships/image" Target="../media/image145.jpeg"/><Relationship Id="rId4" Type="http://schemas.microsoft.com/office/2007/relationships/hdphoto" Target="../media/hdphoto7.wdp"/></Relationships>
</file>

<file path=ppt/slides/_rels/slide133.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127.xml"/><Relationship Id="rId1" Type="http://schemas.openxmlformats.org/officeDocument/2006/relationships/slideLayout" Target="../slideLayouts/slideLayout111.xml"/><Relationship Id="rId5" Type="http://schemas.openxmlformats.org/officeDocument/2006/relationships/image" Target="../media/image146.jpeg"/><Relationship Id="rId4" Type="http://schemas.microsoft.com/office/2007/relationships/hdphoto" Target="../media/hdphoto7.wdp"/></Relationships>
</file>

<file path=ppt/slides/_rels/slide134.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128.xml"/><Relationship Id="rId1" Type="http://schemas.openxmlformats.org/officeDocument/2006/relationships/slideLayout" Target="../slideLayouts/slideLayout111.xml"/><Relationship Id="rId5" Type="http://schemas.openxmlformats.org/officeDocument/2006/relationships/image" Target="../media/image147.jpeg"/><Relationship Id="rId4" Type="http://schemas.microsoft.com/office/2007/relationships/hdphoto" Target="../media/hdphoto7.wdp"/></Relationships>
</file>

<file path=ppt/slides/_rels/slide135.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129.xml"/><Relationship Id="rId1" Type="http://schemas.openxmlformats.org/officeDocument/2006/relationships/slideLayout" Target="../slideLayouts/slideLayout111.xml"/><Relationship Id="rId5" Type="http://schemas.openxmlformats.org/officeDocument/2006/relationships/image" Target="../media/image148.jpeg"/><Relationship Id="rId4" Type="http://schemas.microsoft.com/office/2007/relationships/hdphoto" Target="../media/hdphoto7.wdp"/></Relationships>
</file>

<file path=ppt/slides/_rels/slide136.xml.rels><?xml version="1.0" encoding="UTF-8" standalone="yes"?>
<Relationships xmlns="http://schemas.openxmlformats.org/package/2006/relationships"><Relationship Id="rId3" Type="http://schemas.openxmlformats.org/officeDocument/2006/relationships/image" Target="../media/image149.jpeg"/><Relationship Id="rId2" Type="http://schemas.openxmlformats.org/officeDocument/2006/relationships/notesSlide" Target="../notesSlides/notesSlide130.xml"/><Relationship Id="rId1" Type="http://schemas.openxmlformats.org/officeDocument/2006/relationships/slideLayout" Target="../slideLayouts/slideLayout111.xml"/></Relationships>
</file>

<file path=ppt/slides/_rels/slide137.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notesSlide" Target="../notesSlides/notesSlide131.xml"/><Relationship Id="rId1" Type="http://schemas.openxmlformats.org/officeDocument/2006/relationships/slideLayout" Target="../slideLayouts/slideLayout111.xml"/></Relationships>
</file>

<file path=ppt/slides/_rels/slide138.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132.xml"/><Relationship Id="rId1" Type="http://schemas.openxmlformats.org/officeDocument/2006/relationships/slideLayout" Target="../slideLayouts/slideLayout111.xml"/><Relationship Id="rId6" Type="http://schemas.openxmlformats.org/officeDocument/2006/relationships/image" Target="../media/image150.jpeg"/><Relationship Id="rId5" Type="http://schemas.microsoft.com/office/2007/relationships/hdphoto" Target="../media/hdphoto7.wdp"/><Relationship Id="rId4" Type="http://schemas.openxmlformats.org/officeDocument/2006/relationships/image" Target="../media/image143.png"/></Relationships>
</file>

<file path=ppt/slides/_rels/slide139.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133.xml"/><Relationship Id="rId1" Type="http://schemas.openxmlformats.org/officeDocument/2006/relationships/slideLayout" Target="../slideLayouts/slideLayout111.xml"/><Relationship Id="rId5" Type="http://schemas.openxmlformats.org/officeDocument/2006/relationships/image" Target="../media/image145.jpeg"/><Relationship Id="rId4" Type="http://schemas.microsoft.com/office/2007/relationships/hdphoto" Target="../media/hdphoto7.wdp"/></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40.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134.xml"/><Relationship Id="rId1" Type="http://schemas.openxmlformats.org/officeDocument/2006/relationships/slideLayout" Target="../slideLayouts/slideLayout111.xml"/><Relationship Id="rId5" Type="http://schemas.openxmlformats.org/officeDocument/2006/relationships/image" Target="../media/image151.jpeg"/><Relationship Id="rId4" Type="http://schemas.microsoft.com/office/2007/relationships/hdphoto" Target="../media/hdphoto7.wdp"/></Relationships>
</file>

<file path=ppt/slides/_rels/slide141.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135.xml"/><Relationship Id="rId1" Type="http://schemas.openxmlformats.org/officeDocument/2006/relationships/slideLayout" Target="../slideLayouts/slideLayout111.xml"/><Relationship Id="rId5" Type="http://schemas.openxmlformats.org/officeDocument/2006/relationships/image" Target="../media/image152.jpeg"/><Relationship Id="rId4" Type="http://schemas.microsoft.com/office/2007/relationships/hdphoto" Target="../media/hdphoto7.wdp"/></Relationships>
</file>

<file path=ppt/slides/_rels/slide142.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136.xml"/><Relationship Id="rId1" Type="http://schemas.openxmlformats.org/officeDocument/2006/relationships/slideLayout" Target="../slideLayouts/slideLayout111.xml"/><Relationship Id="rId5" Type="http://schemas.openxmlformats.org/officeDocument/2006/relationships/image" Target="../media/image153.jpeg"/><Relationship Id="rId4" Type="http://schemas.microsoft.com/office/2007/relationships/hdphoto" Target="../media/hdphoto7.wdp"/></Relationships>
</file>

<file path=ppt/slides/_rels/slide143.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137.xml"/><Relationship Id="rId1" Type="http://schemas.openxmlformats.org/officeDocument/2006/relationships/slideLayout" Target="../slideLayouts/slideLayout111.xml"/><Relationship Id="rId5" Type="http://schemas.openxmlformats.org/officeDocument/2006/relationships/image" Target="../media/image154.jpeg"/><Relationship Id="rId4" Type="http://schemas.microsoft.com/office/2007/relationships/hdphoto" Target="../media/hdphoto7.wdp"/></Relationships>
</file>

<file path=ppt/slides/_rels/slide144.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138.xml"/><Relationship Id="rId1" Type="http://schemas.openxmlformats.org/officeDocument/2006/relationships/slideLayout" Target="../slideLayouts/slideLayout111.xml"/><Relationship Id="rId5" Type="http://schemas.openxmlformats.org/officeDocument/2006/relationships/image" Target="../media/image155.jpeg"/><Relationship Id="rId4" Type="http://schemas.microsoft.com/office/2007/relationships/hdphoto" Target="../media/hdphoto7.wdp"/></Relationships>
</file>

<file path=ppt/slides/_rels/slide145.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notesSlide" Target="../notesSlides/notesSlide139.xml"/><Relationship Id="rId1" Type="http://schemas.openxmlformats.org/officeDocument/2006/relationships/slideLayout" Target="../slideLayouts/slideLayout111.xml"/></Relationships>
</file>

<file path=ppt/slides/_rels/slide146.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140.xml"/><Relationship Id="rId1" Type="http://schemas.openxmlformats.org/officeDocument/2006/relationships/slideLayout" Target="../slideLayouts/slideLayout111.xml"/><Relationship Id="rId6" Type="http://schemas.openxmlformats.org/officeDocument/2006/relationships/image" Target="../media/image156.jpeg"/><Relationship Id="rId5" Type="http://schemas.microsoft.com/office/2007/relationships/hdphoto" Target="../media/hdphoto7.wdp"/><Relationship Id="rId4" Type="http://schemas.openxmlformats.org/officeDocument/2006/relationships/image" Target="../media/image143.png"/></Relationships>
</file>

<file path=ppt/slides/_rels/slide147.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141.xml"/><Relationship Id="rId1" Type="http://schemas.openxmlformats.org/officeDocument/2006/relationships/slideLayout" Target="../slideLayouts/slideLayout111.xml"/><Relationship Id="rId5" Type="http://schemas.openxmlformats.org/officeDocument/2006/relationships/image" Target="../media/image157.jpeg"/><Relationship Id="rId4" Type="http://schemas.microsoft.com/office/2007/relationships/hdphoto" Target="../media/hdphoto7.wdp"/></Relationships>
</file>

<file path=ppt/slides/_rels/slide148.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142.xml"/><Relationship Id="rId1" Type="http://schemas.openxmlformats.org/officeDocument/2006/relationships/slideLayout" Target="../slideLayouts/slideLayout111.xml"/><Relationship Id="rId5" Type="http://schemas.openxmlformats.org/officeDocument/2006/relationships/image" Target="../media/image158.jpeg"/><Relationship Id="rId4" Type="http://schemas.microsoft.com/office/2007/relationships/hdphoto" Target="../media/hdphoto7.wdp"/></Relationships>
</file>

<file path=ppt/slides/_rels/slide149.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143.xml"/><Relationship Id="rId1" Type="http://schemas.openxmlformats.org/officeDocument/2006/relationships/slideLayout" Target="../slideLayouts/slideLayout111.xml"/><Relationship Id="rId5" Type="http://schemas.openxmlformats.org/officeDocument/2006/relationships/image" Target="../media/image159.jpeg"/><Relationship Id="rId4" Type="http://schemas.microsoft.com/office/2007/relationships/hdphoto" Target="../media/hdphoto7.wdp"/></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29.xml"/></Relationships>
</file>

<file path=ppt/slides/_rels/slide150.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144.xml"/><Relationship Id="rId1" Type="http://schemas.openxmlformats.org/officeDocument/2006/relationships/slideLayout" Target="../slideLayouts/slideLayout111.xml"/><Relationship Id="rId5" Type="http://schemas.openxmlformats.org/officeDocument/2006/relationships/image" Target="../media/image160.jpeg"/><Relationship Id="rId4" Type="http://schemas.microsoft.com/office/2007/relationships/hdphoto" Target="../media/hdphoto7.wdp"/></Relationships>
</file>

<file path=ppt/slides/_rels/slide151.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145.xml"/><Relationship Id="rId1" Type="http://schemas.openxmlformats.org/officeDocument/2006/relationships/slideLayout" Target="../slideLayouts/slideLayout111.xml"/><Relationship Id="rId5" Type="http://schemas.openxmlformats.org/officeDocument/2006/relationships/image" Target="../media/image161.jpeg"/><Relationship Id="rId4" Type="http://schemas.microsoft.com/office/2007/relationships/hdphoto" Target="../media/hdphoto7.wdp"/></Relationships>
</file>

<file path=ppt/slides/_rels/slide15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6.xml"/><Relationship Id="rId1" Type="http://schemas.openxmlformats.org/officeDocument/2006/relationships/slideLayout" Target="../slideLayouts/slideLayout18.xml"/></Relationships>
</file>

<file path=ppt/slides/_rels/slide153.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notesSlide" Target="../notesSlides/notesSlide147.xml"/><Relationship Id="rId1" Type="http://schemas.openxmlformats.org/officeDocument/2006/relationships/slideLayout" Target="../slideLayouts/slideLayout111.xml"/><Relationship Id="rId4" Type="http://schemas.openxmlformats.org/officeDocument/2006/relationships/image" Target="../media/image163.jpeg"/></Relationships>
</file>

<file path=ppt/slides/_rels/slide154.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notesSlide" Target="../notesSlides/notesSlide148.xml"/><Relationship Id="rId1" Type="http://schemas.openxmlformats.org/officeDocument/2006/relationships/slideLayout" Target="../slideLayouts/slideLayout111.xml"/><Relationship Id="rId4" Type="http://schemas.openxmlformats.org/officeDocument/2006/relationships/image" Target="../media/image164.jpeg"/></Relationships>
</file>

<file path=ppt/slides/_rels/slide155.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notesSlide" Target="../notesSlides/notesSlide149.xml"/><Relationship Id="rId1" Type="http://schemas.openxmlformats.org/officeDocument/2006/relationships/slideLayout" Target="../slideLayouts/slideLayout111.xml"/><Relationship Id="rId4" Type="http://schemas.openxmlformats.org/officeDocument/2006/relationships/image" Target="../media/image165.jpeg"/></Relationships>
</file>

<file path=ppt/slides/_rels/slide156.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notesSlide" Target="../notesSlides/notesSlide150.xml"/><Relationship Id="rId1" Type="http://schemas.openxmlformats.org/officeDocument/2006/relationships/slideLayout" Target="../slideLayouts/slideLayout111.xml"/><Relationship Id="rId4" Type="http://schemas.openxmlformats.org/officeDocument/2006/relationships/image" Target="../media/image166.jpeg"/></Relationships>
</file>

<file path=ppt/slides/_rels/slide157.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notesSlide" Target="../notesSlides/notesSlide151.xml"/><Relationship Id="rId1" Type="http://schemas.openxmlformats.org/officeDocument/2006/relationships/slideLayout" Target="../slideLayouts/slideLayout111.xml"/><Relationship Id="rId4" Type="http://schemas.openxmlformats.org/officeDocument/2006/relationships/image" Target="../media/image136.jpeg"/></Relationships>
</file>

<file path=ppt/slides/_rels/slide158.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notesSlide" Target="../notesSlides/notesSlide152.xml"/><Relationship Id="rId1" Type="http://schemas.openxmlformats.org/officeDocument/2006/relationships/slideLayout" Target="../slideLayouts/slideLayout111.xml"/><Relationship Id="rId4" Type="http://schemas.openxmlformats.org/officeDocument/2006/relationships/image" Target="../media/image167.jpeg"/></Relationships>
</file>

<file path=ppt/slides/_rels/slide159.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notesSlide" Target="../notesSlides/notesSlide153.xml"/><Relationship Id="rId1" Type="http://schemas.openxmlformats.org/officeDocument/2006/relationships/slideLayout" Target="../slideLayouts/slideLayout111.xml"/><Relationship Id="rId4" Type="http://schemas.openxmlformats.org/officeDocument/2006/relationships/image" Target="../media/image167.jpeg"/></Relationships>
</file>

<file path=ppt/slides/_rels/slide16.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12.xml"/><Relationship Id="rId1" Type="http://schemas.openxmlformats.org/officeDocument/2006/relationships/slideLayout" Target="../slideLayouts/slideLayout29.xml"/><Relationship Id="rId4" Type="http://schemas.openxmlformats.org/officeDocument/2006/relationships/image" Target="../media/image22.png"/></Relationships>
</file>

<file path=ppt/slides/_rels/slide160.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notesSlide" Target="../notesSlides/notesSlide154.xml"/><Relationship Id="rId1" Type="http://schemas.openxmlformats.org/officeDocument/2006/relationships/slideLayout" Target="../slideLayouts/slideLayout111.xml"/><Relationship Id="rId4" Type="http://schemas.openxmlformats.org/officeDocument/2006/relationships/image" Target="../media/image168.jpeg"/></Relationships>
</file>

<file path=ppt/slides/_rels/slide161.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notesSlide" Target="../notesSlides/notesSlide155.xml"/><Relationship Id="rId1" Type="http://schemas.openxmlformats.org/officeDocument/2006/relationships/slideLayout" Target="../slideLayouts/slideLayout111.xml"/><Relationship Id="rId4" Type="http://schemas.openxmlformats.org/officeDocument/2006/relationships/image" Target="../media/image170.png"/></Relationships>
</file>

<file path=ppt/slides/_rels/slide162.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notesSlide" Target="../notesSlides/notesSlide156.xml"/><Relationship Id="rId1" Type="http://schemas.openxmlformats.org/officeDocument/2006/relationships/slideLayout" Target="../slideLayouts/slideLayout111.xml"/><Relationship Id="rId4" Type="http://schemas.openxmlformats.org/officeDocument/2006/relationships/image" Target="../media/image171.jpeg"/></Relationships>
</file>

<file path=ppt/slides/_rels/slide163.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notesSlide" Target="../notesSlides/notesSlide157.xml"/><Relationship Id="rId1" Type="http://schemas.openxmlformats.org/officeDocument/2006/relationships/slideLayout" Target="../slideLayouts/slideLayout111.xml"/><Relationship Id="rId5" Type="http://schemas.openxmlformats.org/officeDocument/2006/relationships/image" Target="../media/image172.jpeg"/><Relationship Id="rId4" Type="http://schemas.openxmlformats.org/officeDocument/2006/relationships/image" Target="../media/image162.png"/></Relationships>
</file>

<file path=ppt/slides/_rels/slide164.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notesSlide" Target="../notesSlides/notesSlide158.xml"/><Relationship Id="rId1" Type="http://schemas.openxmlformats.org/officeDocument/2006/relationships/slideLayout" Target="../slideLayouts/slideLayout111.xml"/><Relationship Id="rId4" Type="http://schemas.openxmlformats.org/officeDocument/2006/relationships/image" Target="../media/image173.jpeg"/></Relationships>
</file>

<file path=ppt/slides/_rels/slide165.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notesSlide" Target="../notesSlides/notesSlide159.xml"/><Relationship Id="rId1" Type="http://schemas.openxmlformats.org/officeDocument/2006/relationships/slideLayout" Target="../slideLayouts/slideLayout111.xml"/><Relationship Id="rId4" Type="http://schemas.openxmlformats.org/officeDocument/2006/relationships/image" Target="../media/image174.jpeg"/></Relationships>
</file>

<file path=ppt/slides/_rels/slide166.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notesSlide" Target="../notesSlides/notesSlide160.xml"/><Relationship Id="rId1" Type="http://schemas.openxmlformats.org/officeDocument/2006/relationships/slideLayout" Target="../slideLayouts/slideLayout111.xml"/><Relationship Id="rId4" Type="http://schemas.openxmlformats.org/officeDocument/2006/relationships/image" Target="../media/image175.jpeg"/></Relationships>
</file>

<file path=ppt/slides/_rels/slide167.xml.rels><?xml version="1.0" encoding="UTF-8" standalone="yes"?>
<Relationships xmlns="http://schemas.openxmlformats.org/package/2006/relationships"><Relationship Id="rId3" Type="http://schemas.openxmlformats.org/officeDocument/2006/relationships/image" Target="../media/image176.png"/><Relationship Id="rId2" Type="http://schemas.openxmlformats.org/officeDocument/2006/relationships/notesSlide" Target="../notesSlides/notesSlide161.xml"/><Relationship Id="rId1" Type="http://schemas.openxmlformats.org/officeDocument/2006/relationships/slideLayout" Target="../slideLayouts/slideLayout111.xml"/></Relationships>
</file>

<file path=ppt/slides/_rels/slide168.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notesSlide" Target="../notesSlides/notesSlide162.xml"/><Relationship Id="rId1" Type="http://schemas.openxmlformats.org/officeDocument/2006/relationships/slideLayout" Target="../slideLayouts/slideLayout111.xml"/><Relationship Id="rId5" Type="http://schemas.openxmlformats.org/officeDocument/2006/relationships/image" Target="../media/image177.jpeg"/><Relationship Id="rId4" Type="http://schemas.openxmlformats.org/officeDocument/2006/relationships/image" Target="../media/image162.png"/></Relationships>
</file>

<file path=ppt/slides/_rels/slide169.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notesSlide" Target="../notesSlides/notesSlide163.xml"/><Relationship Id="rId1" Type="http://schemas.openxmlformats.org/officeDocument/2006/relationships/slideLayout" Target="../slideLayouts/slideLayout111.xml"/><Relationship Id="rId4" Type="http://schemas.openxmlformats.org/officeDocument/2006/relationships/image" Target="../media/image178.jpeg"/></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70.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notesSlide" Target="../notesSlides/notesSlide164.xml"/><Relationship Id="rId1" Type="http://schemas.openxmlformats.org/officeDocument/2006/relationships/slideLayout" Target="../slideLayouts/slideLayout111.xml"/><Relationship Id="rId4" Type="http://schemas.openxmlformats.org/officeDocument/2006/relationships/image" Target="../media/image179.jpeg"/></Relationships>
</file>

<file path=ppt/slides/_rels/slide171.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notesSlide" Target="../notesSlides/notesSlide165.xml"/><Relationship Id="rId1" Type="http://schemas.openxmlformats.org/officeDocument/2006/relationships/slideLayout" Target="../slideLayouts/slideLayout111.xml"/><Relationship Id="rId5" Type="http://schemas.openxmlformats.org/officeDocument/2006/relationships/image" Target="../media/image180.jpeg"/><Relationship Id="rId4" Type="http://schemas.openxmlformats.org/officeDocument/2006/relationships/image" Target="../media/image162.png"/></Relationships>
</file>

<file path=ppt/slides/_rels/slide172.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notesSlide" Target="../notesSlides/notesSlide166.xml"/><Relationship Id="rId1" Type="http://schemas.openxmlformats.org/officeDocument/2006/relationships/slideLayout" Target="../slideLayouts/slideLayout111.xml"/><Relationship Id="rId4" Type="http://schemas.openxmlformats.org/officeDocument/2006/relationships/image" Target="../media/image181.jpeg"/></Relationships>
</file>

<file path=ppt/slides/_rels/slide173.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notesSlide" Target="../notesSlides/notesSlide167.xml"/><Relationship Id="rId1" Type="http://schemas.openxmlformats.org/officeDocument/2006/relationships/slideLayout" Target="../slideLayouts/slideLayout111.xml"/><Relationship Id="rId4" Type="http://schemas.openxmlformats.org/officeDocument/2006/relationships/image" Target="../media/image182.jpeg"/></Relationships>
</file>

<file path=ppt/slides/_rels/slide174.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notesSlide" Target="../notesSlides/notesSlide168.xml"/><Relationship Id="rId1" Type="http://schemas.openxmlformats.org/officeDocument/2006/relationships/slideLayout" Target="../slideLayouts/slideLayout111.xml"/><Relationship Id="rId4" Type="http://schemas.openxmlformats.org/officeDocument/2006/relationships/image" Target="../media/image183.jpeg"/></Relationships>
</file>

<file path=ppt/slides/_rels/slide175.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notesSlide" Target="../notesSlides/notesSlide169.xml"/><Relationship Id="rId1" Type="http://schemas.openxmlformats.org/officeDocument/2006/relationships/slideLayout" Target="../slideLayouts/slideLayout111.xml"/><Relationship Id="rId5" Type="http://schemas.openxmlformats.org/officeDocument/2006/relationships/image" Target="../media/image184.jpeg"/><Relationship Id="rId4" Type="http://schemas.openxmlformats.org/officeDocument/2006/relationships/image" Target="../media/image162.png"/></Relationships>
</file>

<file path=ppt/slides/_rels/slide176.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notesSlide" Target="../notesSlides/notesSlide170.xml"/><Relationship Id="rId1" Type="http://schemas.openxmlformats.org/officeDocument/2006/relationships/slideLayout" Target="../slideLayouts/slideLayout111.xml"/><Relationship Id="rId4" Type="http://schemas.openxmlformats.org/officeDocument/2006/relationships/image" Target="../media/image185.jpeg"/></Relationships>
</file>

<file path=ppt/slides/_rels/slide177.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notesSlide" Target="../notesSlides/notesSlide171.xml"/><Relationship Id="rId1" Type="http://schemas.openxmlformats.org/officeDocument/2006/relationships/slideLayout" Target="../slideLayouts/slideLayout111.xml"/><Relationship Id="rId4" Type="http://schemas.openxmlformats.org/officeDocument/2006/relationships/image" Target="../media/image186.jpeg"/></Relationships>
</file>

<file path=ppt/slides/_rels/slide178.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notesSlide" Target="../notesSlides/notesSlide172.xml"/><Relationship Id="rId1" Type="http://schemas.openxmlformats.org/officeDocument/2006/relationships/slideLayout" Target="../slideLayouts/slideLayout111.xml"/><Relationship Id="rId4" Type="http://schemas.openxmlformats.org/officeDocument/2006/relationships/image" Target="../media/image187.jpeg"/></Relationships>
</file>

<file path=ppt/slides/_rels/slide17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73.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23.jfif"/><Relationship Id="rId2" Type="http://schemas.openxmlformats.org/officeDocument/2006/relationships/notesSlide" Target="../notesSlides/notesSlide14.xml"/><Relationship Id="rId1" Type="http://schemas.openxmlformats.org/officeDocument/2006/relationships/slideLayout" Target="../slideLayouts/slideLayout29.xml"/></Relationships>
</file>

<file path=ppt/slides/_rels/slide180.xml.rels><?xml version="1.0" encoding="UTF-8" standalone="yes"?>
<Relationships xmlns="http://schemas.openxmlformats.org/package/2006/relationships"><Relationship Id="rId3" Type="http://schemas.openxmlformats.org/officeDocument/2006/relationships/image" Target="../media/image188.png"/><Relationship Id="rId2" Type="http://schemas.openxmlformats.org/officeDocument/2006/relationships/notesSlide" Target="../notesSlides/notesSlide174.xml"/><Relationship Id="rId1" Type="http://schemas.openxmlformats.org/officeDocument/2006/relationships/slideLayout" Target="../slideLayouts/slideLayout122.xml"/></Relationships>
</file>

<file path=ppt/slides/_rels/slide181.xml.rels><?xml version="1.0" encoding="UTF-8" standalone="yes"?>
<Relationships xmlns="http://schemas.openxmlformats.org/package/2006/relationships"><Relationship Id="rId3" Type="http://schemas.openxmlformats.org/officeDocument/2006/relationships/image" Target="../media/image189.png"/><Relationship Id="rId2" Type="http://schemas.openxmlformats.org/officeDocument/2006/relationships/notesSlide" Target="../notesSlides/notesSlide175.xml"/><Relationship Id="rId1" Type="http://schemas.openxmlformats.org/officeDocument/2006/relationships/slideLayout" Target="../slideLayouts/slideLayout122.xml"/><Relationship Id="rId4" Type="http://schemas.openxmlformats.org/officeDocument/2006/relationships/image" Target="../media/image190.jpeg"/></Relationships>
</file>

<file path=ppt/slides/_rels/slide182.xml.rels><?xml version="1.0" encoding="UTF-8" standalone="yes"?>
<Relationships xmlns="http://schemas.openxmlformats.org/package/2006/relationships"><Relationship Id="rId3" Type="http://schemas.openxmlformats.org/officeDocument/2006/relationships/image" Target="../media/image191.png"/><Relationship Id="rId2" Type="http://schemas.openxmlformats.org/officeDocument/2006/relationships/notesSlide" Target="../notesSlides/notesSlide176.xml"/><Relationship Id="rId1" Type="http://schemas.openxmlformats.org/officeDocument/2006/relationships/slideLayout" Target="../slideLayouts/slideLayout122.xml"/><Relationship Id="rId5" Type="http://schemas.openxmlformats.org/officeDocument/2006/relationships/image" Target="../media/image192.jpeg"/><Relationship Id="rId4" Type="http://schemas.microsoft.com/office/2007/relationships/hdphoto" Target="../media/hdphoto8.wdp"/></Relationships>
</file>

<file path=ppt/slides/_rels/slide183.xml.rels><?xml version="1.0" encoding="UTF-8" standalone="yes"?>
<Relationships xmlns="http://schemas.openxmlformats.org/package/2006/relationships"><Relationship Id="rId3" Type="http://schemas.openxmlformats.org/officeDocument/2006/relationships/image" Target="../media/image191.png"/><Relationship Id="rId2" Type="http://schemas.openxmlformats.org/officeDocument/2006/relationships/notesSlide" Target="../notesSlides/notesSlide177.xml"/><Relationship Id="rId1" Type="http://schemas.openxmlformats.org/officeDocument/2006/relationships/slideLayout" Target="../slideLayouts/slideLayout122.xml"/><Relationship Id="rId5" Type="http://schemas.openxmlformats.org/officeDocument/2006/relationships/image" Target="../media/image193.jpeg"/><Relationship Id="rId4" Type="http://schemas.microsoft.com/office/2007/relationships/hdphoto" Target="../media/hdphoto8.wdp"/></Relationships>
</file>

<file path=ppt/slides/_rels/slide184.xml.rels><?xml version="1.0" encoding="UTF-8" standalone="yes"?>
<Relationships xmlns="http://schemas.openxmlformats.org/package/2006/relationships"><Relationship Id="rId3" Type="http://schemas.openxmlformats.org/officeDocument/2006/relationships/image" Target="../media/image191.png"/><Relationship Id="rId7" Type="http://schemas.openxmlformats.org/officeDocument/2006/relationships/image" Target="../media/image196.png"/><Relationship Id="rId2" Type="http://schemas.openxmlformats.org/officeDocument/2006/relationships/notesSlide" Target="../notesSlides/notesSlide178.xml"/><Relationship Id="rId1" Type="http://schemas.openxmlformats.org/officeDocument/2006/relationships/slideLayout" Target="../slideLayouts/slideLayout122.xml"/><Relationship Id="rId6" Type="http://schemas.openxmlformats.org/officeDocument/2006/relationships/image" Target="../media/image195.png"/><Relationship Id="rId5" Type="http://schemas.openxmlformats.org/officeDocument/2006/relationships/image" Target="../media/image194.png"/><Relationship Id="rId4" Type="http://schemas.microsoft.com/office/2007/relationships/hdphoto" Target="../media/hdphoto8.wdp"/></Relationships>
</file>

<file path=ppt/slides/_rels/slide185.xml.rels><?xml version="1.0" encoding="UTF-8" standalone="yes"?>
<Relationships xmlns="http://schemas.openxmlformats.org/package/2006/relationships"><Relationship Id="rId3" Type="http://schemas.openxmlformats.org/officeDocument/2006/relationships/image" Target="../media/image191.png"/><Relationship Id="rId2" Type="http://schemas.openxmlformats.org/officeDocument/2006/relationships/notesSlide" Target="../notesSlides/notesSlide179.xml"/><Relationship Id="rId1" Type="http://schemas.openxmlformats.org/officeDocument/2006/relationships/slideLayout" Target="../slideLayouts/slideLayout122.xml"/><Relationship Id="rId5" Type="http://schemas.openxmlformats.org/officeDocument/2006/relationships/image" Target="../media/image197.jpeg"/><Relationship Id="rId4" Type="http://schemas.microsoft.com/office/2007/relationships/hdphoto" Target="../media/hdphoto8.wdp"/></Relationships>
</file>

<file path=ppt/slides/_rels/slide186.xml.rels><?xml version="1.0" encoding="UTF-8" standalone="yes"?>
<Relationships xmlns="http://schemas.openxmlformats.org/package/2006/relationships"><Relationship Id="rId3" Type="http://schemas.openxmlformats.org/officeDocument/2006/relationships/image" Target="../media/image191.png"/><Relationship Id="rId2" Type="http://schemas.openxmlformats.org/officeDocument/2006/relationships/notesSlide" Target="../notesSlides/notesSlide180.xml"/><Relationship Id="rId1" Type="http://schemas.openxmlformats.org/officeDocument/2006/relationships/slideLayout" Target="../slideLayouts/slideLayout122.xml"/><Relationship Id="rId5" Type="http://schemas.openxmlformats.org/officeDocument/2006/relationships/image" Target="../media/image198.jpeg"/><Relationship Id="rId4" Type="http://schemas.microsoft.com/office/2007/relationships/hdphoto" Target="../media/hdphoto8.wdp"/></Relationships>
</file>

<file path=ppt/slides/_rels/slide187.xml.rels><?xml version="1.0" encoding="UTF-8" standalone="yes"?>
<Relationships xmlns="http://schemas.openxmlformats.org/package/2006/relationships"><Relationship Id="rId3" Type="http://schemas.openxmlformats.org/officeDocument/2006/relationships/image" Target="../media/image191.png"/><Relationship Id="rId2" Type="http://schemas.openxmlformats.org/officeDocument/2006/relationships/notesSlide" Target="../notesSlides/notesSlide181.xml"/><Relationship Id="rId1" Type="http://schemas.openxmlformats.org/officeDocument/2006/relationships/slideLayout" Target="../slideLayouts/slideLayout122.xml"/><Relationship Id="rId5" Type="http://schemas.openxmlformats.org/officeDocument/2006/relationships/image" Target="../media/image199.jpeg"/><Relationship Id="rId4" Type="http://schemas.microsoft.com/office/2007/relationships/hdphoto" Target="../media/hdphoto8.wdp"/></Relationships>
</file>

<file path=ppt/slides/_rels/slide188.xml.rels><?xml version="1.0" encoding="UTF-8" standalone="yes"?>
<Relationships xmlns="http://schemas.openxmlformats.org/package/2006/relationships"><Relationship Id="rId3" Type="http://schemas.openxmlformats.org/officeDocument/2006/relationships/image" Target="../media/image188.png"/><Relationship Id="rId2" Type="http://schemas.openxmlformats.org/officeDocument/2006/relationships/notesSlide" Target="../notesSlides/notesSlide182.xml"/><Relationship Id="rId1" Type="http://schemas.openxmlformats.org/officeDocument/2006/relationships/slideLayout" Target="../slideLayouts/slideLayout122.xml"/></Relationships>
</file>

<file path=ppt/slides/_rels/slide189.xml.rels><?xml version="1.0" encoding="UTF-8" standalone="yes"?>
<Relationships xmlns="http://schemas.openxmlformats.org/package/2006/relationships"><Relationship Id="rId3" Type="http://schemas.openxmlformats.org/officeDocument/2006/relationships/image" Target="../media/image191.png"/><Relationship Id="rId2" Type="http://schemas.openxmlformats.org/officeDocument/2006/relationships/notesSlide" Target="../notesSlides/notesSlide183.xml"/><Relationship Id="rId1" Type="http://schemas.openxmlformats.org/officeDocument/2006/relationships/slideLayout" Target="../slideLayouts/slideLayout122.xml"/><Relationship Id="rId5" Type="http://schemas.openxmlformats.org/officeDocument/2006/relationships/image" Target="../media/image200.jpeg"/><Relationship Id="rId4" Type="http://schemas.microsoft.com/office/2007/relationships/hdphoto" Target="../media/hdphoto8.wdp"/></Relationships>
</file>

<file path=ppt/slides/_rels/slide19.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15.xml"/><Relationship Id="rId1" Type="http://schemas.openxmlformats.org/officeDocument/2006/relationships/slideLayout" Target="../slideLayouts/slideLayout29.xml"/><Relationship Id="rId5" Type="http://schemas.openxmlformats.org/officeDocument/2006/relationships/image" Target="../media/image26.png"/><Relationship Id="rId4" Type="http://schemas.openxmlformats.org/officeDocument/2006/relationships/image" Target="../media/image25.png"/></Relationships>
</file>

<file path=ppt/slides/_rels/slide190.xml.rels><?xml version="1.0" encoding="UTF-8" standalone="yes"?>
<Relationships xmlns="http://schemas.openxmlformats.org/package/2006/relationships"><Relationship Id="rId3" Type="http://schemas.openxmlformats.org/officeDocument/2006/relationships/image" Target="../media/image191.png"/><Relationship Id="rId2" Type="http://schemas.openxmlformats.org/officeDocument/2006/relationships/notesSlide" Target="../notesSlides/notesSlide184.xml"/><Relationship Id="rId1" Type="http://schemas.openxmlformats.org/officeDocument/2006/relationships/slideLayout" Target="../slideLayouts/slideLayout122.xml"/><Relationship Id="rId5" Type="http://schemas.openxmlformats.org/officeDocument/2006/relationships/image" Target="../media/image201.jpeg"/><Relationship Id="rId4" Type="http://schemas.microsoft.com/office/2007/relationships/hdphoto" Target="../media/hdphoto8.wdp"/></Relationships>
</file>

<file path=ppt/slides/_rels/slide191.xml.rels><?xml version="1.0" encoding="UTF-8" standalone="yes"?>
<Relationships xmlns="http://schemas.openxmlformats.org/package/2006/relationships"><Relationship Id="rId3" Type="http://schemas.openxmlformats.org/officeDocument/2006/relationships/image" Target="../media/image191.png"/><Relationship Id="rId7" Type="http://schemas.openxmlformats.org/officeDocument/2006/relationships/image" Target="../media/image196.png"/><Relationship Id="rId2" Type="http://schemas.openxmlformats.org/officeDocument/2006/relationships/notesSlide" Target="../notesSlides/notesSlide185.xml"/><Relationship Id="rId1" Type="http://schemas.openxmlformats.org/officeDocument/2006/relationships/slideLayout" Target="../slideLayouts/slideLayout122.xml"/><Relationship Id="rId6" Type="http://schemas.openxmlformats.org/officeDocument/2006/relationships/image" Target="../media/image195.png"/><Relationship Id="rId5" Type="http://schemas.openxmlformats.org/officeDocument/2006/relationships/image" Target="../media/image194.png"/><Relationship Id="rId4" Type="http://schemas.microsoft.com/office/2007/relationships/hdphoto" Target="../media/hdphoto8.wdp"/></Relationships>
</file>

<file path=ppt/slides/_rels/slide192.xml.rels><?xml version="1.0" encoding="UTF-8" standalone="yes"?>
<Relationships xmlns="http://schemas.openxmlformats.org/package/2006/relationships"><Relationship Id="rId3" Type="http://schemas.openxmlformats.org/officeDocument/2006/relationships/image" Target="../media/image191.png"/><Relationship Id="rId2" Type="http://schemas.openxmlformats.org/officeDocument/2006/relationships/notesSlide" Target="../notesSlides/notesSlide186.xml"/><Relationship Id="rId1" Type="http://schemas.openxmlformats.org/officeDocument/2006/relationships/slideLayout" Target="../slideLayouts/slideLayout122.xml"/><Relationship Id="rId5" Type="http://schemas.openxmlformats.org/officeDocument/2006/relationships/image" Target="../media/image202.jpeg"/><Relationship Id="rId4" Type="http://schemas.microsoft.com/office/2007/relationships/hdphoto" Target="../media/hdphoto8.wdp"/></Relationships>
</file>

<file path=ppt/slides/_rels/slide193.xml.rels><?xml version="1.0" encoding="UTF-8" standalone="yes"?>
<Relationships xmlns="http://schemas.openxmlformats.org/package/2006/relationships"><Relationship Id="rId3" Type="http://schemas.openxmlformats.org/officeDocument/2006/relationships/image" Target="../media/image191.png"/><Relationship Id="rId2" Type="http://schemas.openxmlformats.org/officeDocument/2006/relationships/notesSlide" Target="../notesSlides/notesSlide187.xml"/><Relationship Id="rId1" Type="http://schemas.openxmlformats.org/officeDocument/2006/relationships/slideLayout" Target="../slideLayouts/slideLayout122.xml"/><Relationship Id="rId5" Type="http://schemas.openxmlformats.org/officeDocument/2006/relationships/image" Target="../media/image203.jpeg"/><Relationship Id="rId4" Type="http://schemas.microsoft.com/office/2007/relationships/hdphoto" Target="../media/hdphoto8.wdp"/></Relationships>
</file>

<file path=ppt/slides/_rels/slide194.xml.rels><?xml version="1.0" encoding="UTF-8" standalone="yes"?>
<Relationships xmlns="http://schemas.openxmlformats.org/package/2006/relationships"><Relationship Id="rId3" Type="http://schemas.openxmlformats.org/officeDocument/2006/relationships/image" Target="../media/image191.png"/><Relationship Id="rId2" Type="http://schemas.openxmlformats.org/officeDocument/2006/relationships/notesSlide" Target="../notesSlides/notesSlide188.xml"/><Relationship Id="rId1" Type="http://schemas.openxmlformats.org/officeDocument/2006/relationships/slideLayout" Target="../slideLayouts/slideLayout122.xml"/><Relationship Id="rId5" Type="http://schemas.openxmlformats.org/officeDocument/2006/relationships/image" Target="../media/image204.jpeg"/><Relationship Id="rId4" Type="http://schemas.microsoft.com/office/2007/relationships/hdphoto" Target="../media/hdphoto8.wdp"/></Relationships>
</file>

<file path=ppt/slides/_rels/slide19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6.xml"/></Relationships>
</file>

<file path=ppt/slides/_rels/slide19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89.xml"/><Relationship Id="rId1" Type="http://schemas.openxmlformats.org/officeDocument/2006/relationships/slideLayout" Target="../slideLayouts/slideLayout18.xml"/></Relationships>
</file>

<file path=ppt/slides/_rels/slide197.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90.xml"/><Relationship Id="rId1" Type="http://schemas.openxmlformats.org/officeDocument/2006/relationships/slideLayout" Target="../slideLayouts/slideLayout133.xml"/></Relationships>
</file>

<file path=ppt/slides/_rels/slide19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91.xml"/><Relationship Id="rId1" Type="http://schemas.openxmlformats.org/officeDocument/2006/relationships/slideLayout" Target="../slideLayouts/slideLayout18.xml"/></Relationships>
</file>

<file path=ppt/slides/_rels/slide199.xml.rels><?xml version="1.0" encoding="UTF-8" standalone="yes"?>
<Relationships xmlns="http://schemas.openxmlformats.org/package/2006/relationships"><Relationship Id="rId2" Type="http://schemas.openxmlformats.org/officeDocument/2006/relationships/notesSlide" Target="../notesSlides/notesSlide192.xml"/><Relationship Id="rId1" Type="http://schemas.openxmlformats.org/officeDocument/2006/relationships/slideLayout" Target="../slideLayouts/slideLayout13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40.xml"/><Relationship Id="rId1" Type="http://schemas.openxmlformats.org/officeDocument/2006/relationships/themeOverride" Target="../theme/themeOverride1.xml"/></Relationships>
</file>

<file path=ppt/slides/_rels/slide20.xml.rels><?xml version="1.0" encoding="UTF-8" standalone="yes"?>
<Relationships xmlns="http://schemas.openxmlformats.org/package/2006/relationships"><Relationship Id="rId3" Type="http://schemas.openxmlformats.org/officeDocument/2006/relationships/image" Target="../media/image27.jfif"/><Relationship Id="rId2" Type="http://schemas.openxmlformats.org/officeDocument/2006/relationships/notesSlide" Target="../notesSlides/notesSlide16.xml"/><Relationship Id="rId1" Type="http://schemas.openxmlformats.org/officeDocument/2006/relationships/slideLayout" Target="../slideLayouts/slideLayout29.xml"/><Relationship Id="rId4" Type="http://schemas.openxmlformats.org/officeDocument/2006/relationships/image" Target="../media/image26.png"/></Relationships>
</file>

<file path=ppt/slides/_rels/slide20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93.xml"/><Relationship Id="rId1" Type="http://schemas.openxmlformats.org/officeDocument/2006/relationships/slideLayout" Target="../slideLayouts/slideLayout18.xml"/></Relationships>
</file>

<file path=ppt/slides/_rels/slide201.xml.rels><?xml version="1.0" encoding="UTF-8" standalone="yes"?>
<Relationships xmlns="http://schemas.openxmlformats.org/package/2006/relationships"><Relationship Id="rId3" Type="http://schemas.openxmlformats.org/officeDocument/2006/relationships/image" Target="../media/image205.png"/><Relationship Id="rId2" Type="http://schemas.openxmlformats.org/officeDocument/2006/relationships/notesSlide" Target="../notesSlides/notesSlide194.xml"/><Relationship Id="rId1" Type="http://schemas.openxmlformats.org/officeDocument/2006/relationships/slideLayout" Target="../slideLayouts/slideLayout133.xml"/></Relationships>
</file>

<file path=ppt/slides/_rels/slide20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95.xml"/><Relationship Id="rId1" Type="http://schemas.openxmlformats.org/officeDocument/2006/relationships/slideLayout" Target="../slideLayouts/slideLayout18.xml"/></Relationships>
</file>

<file path=ppt/slides/_rels/slide203.xml.rels><?xml version="1.0" encoding="UTF-8" standalone="yes"?>
<Relationships xmlns="http://schemas.openxmlformats.org/package/2006/relationships"><Relationship Id="rId3" Type="http://schemas.openxmlformats.org/officeDocument/2006/relationships/image" Target="../media/image206.png"/><Relationship Id="rId2" Type="http://schemas.openxmlformats.org/officeDocument/2006/relationships/notesSlide" Target="../notesSlides/notesSlide196.xml"/><Relationship Id="rId1" Type="http://schemas.openxmlformats.org/officeDocument/2006/relationships/slideLayout" Target="../slideLayouts/slideLayout133.xml"/></Relationships>
</file>

<file path=ppt/slides/_rels/slide204.xml.rels><?xml version="1.0" encoding="UTF-8" standalone="yes"?>
<Relationships xmlns="http://schemas.openxmlformats.org/package/2006/relationships"><Relationship Id="rId3" Type="http://schemas.openxmlformats.org/officeDocument/2006/relationships/image" Target="../media/image207.png"/><Relationship Id="rId2" Type="http://schemas.openxmlformats.org/officeDocument/2006/relationships/notesSlide" Target="../notesSlides/notesSlide197.xml"/><Relationship Id="rId1" Type="http://schemas.openxmlformats.org/officeDocument/2006/relationships/slideLayout" Target="../slideLayouts/slideLayout133.xml"/><Relationship Id="rId4" Type="http://schemas.openxmlformats.org/officeDocument/2006/relationships/image" Target="../media/image208.png"/></Relationships>
</file>

<file path=ppt/slides/_rels/slide205.xml.rels><?xml version="1.0" encoding="UTF-8" standalone="yes"?>
<Relationships xmlns="http://schemas.openxmlformats.org/package/2006/relationships"><Relationship Id="rId3" Type="http://schemas.openxmlformats.org/officeDocument/2006/relationships/image" Target="../media/image209.png"/><Relationship Id="rId2" Type="http://schemas.openxmlformats.org/officeDocument/2006/relationships/notesSlide" Target="../notesSlides/notesSlide198.xml"/><Relationship Id="rId1" Type="http://schemas.openxmlformats.org/officeDocument/2006/relationships/slideLayout" Target="../slideLayouts/slideLayout133.xml"/></Relationships>
</file>

<file path=ppt/slides/_rels/slide206.xml.rels><?xml version="1.0" encoding="UTF-8" standalone="yes"?>
<Relationships xmlns="http://schemas.openxmlformats.org/package/2006/relationships"><Relationship Id="rId3" Type="http://schemas.openxmlformats.org/officeDocument/2006/relationships/image" Target="../media/image210.emf"/><Relationship Id="rId2" Type="http://schemas.openxmlformats.org/officeDocument/2006/relationships/notesSlide" Target="../notesSlides/notesSlide199.xml"/><Relationship Id="rId1" Type="http://schemas.openxmlformats.org/officeDocument/2006/relationships/slideLayout" Target="../slideLayouts/slideLayout133.xml"/></Relationships>
</file>

<file path=ppt/slides/_rels/slide20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00.xml"/><Relationship Id="rId1" Type="http://schemas.openxmlformats.org/officeDocument/2006/relationships/slideLayout" Target="../slideLayouts/slideLayout18.xml"/></Relationships>
</file>

<file path=ppt/slides/_rels/slide208.xml.rels><?xml version="1.0" encoding="UTF-8" standalone="yes"?>
<Relationships xmlns="http://schemas.openxmlformats.org/package/2006/relationships"><Relationship Id="rId3" Type="http://schemas.openxmlformats.org/officeDocument/2006/relationships/image" Target="../media/image211.png"/><Relationship Id="rId2" Type="http://schemas.openxmlformats.org/officeDocument/2006/relationships/notesSlide" Target="../notesSlides/notesSlide201.xml"/><Relationship Id="rId1" Type="http://schemas.openxmlformats.org/officeDocument/2006/relationships/slideLayout" Target="../slideLayouts/slideLayout133.xml"/><Relationship Id="rId4" Type="http://schemas.openxmlformats.org/officeDocument/2006/relationships/image" Target="../media/image212.emf"/></Relationships>
</file>

<file path=ppt/slides/_rels/slide209.xml.rels><?xml version="1.0" encoding="UTF-8" standalone="yes"?>
<Relationships xmlns="http://schemas.openxmlformats.org/package/2006/relationships"><Relationship Id="rId3" Type="http://schemas.openxmlformats.org/officeDocument/2006/relationships/image" Target="../media/image211.png"/><Relationship Id="rId2" Type="http://schemas.openxmlformats.org/officeDocument/2006/relationships/notesSlide" Target="../notesSlides/notesSlide202.xml"/><Relationship Id="rId1" Type="http://schemas.openxmlformats.org/officeDocument/2006/relationships/slideLayout" Target="../slideLayouts/slideLayout133.xml"/><Relationship Id="rId5" Type="http://schemas.openxmlformats.org/officeDocument/2006/relationships/image" Target="../media/image213.emf"/><Relationship Id="rId4" Type="http://schemas.openxmlformats.org/officeDocument/2006/relationships/image" Target="../media/image212.emf"/></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29.xml"/><Relationship Id="rId4" Type="http://schemas.openxmlformats.org/officeDocument/2006/relationships/image" Target="../media/image26.png"/></Relationships>
</file>

<file path=ppt/slides/_rels/slide2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03.xml"/><Relationship Id="rId1" Type="http://schemas.openxmlformats.org/officeDocument/2006/relationships/slideLayout" Target="../slideLayouts/slideLayout18.xml"/></Relationships>
</file>

<file path=ppt/slides/_rels/slide211.xml.rels><?xml version="1.0" encoding="UTF-8" standalone="yes"?>
<Relationships xmlns="http://schemas.openxmlformats.org/package/2006/relationships"><Relationship Id="rId3" Type="http://schemas.openxmlformats.org/officeDocument/2006/relationships/image" Target="../media/image206.png"/><Relationship Id="rId2" Type="http://schemas.openxmlformats.org/officeDocument/2006/relationships/notesSlide" Target="../notesSlides/notesSlide204.xml"/><Relationship Id="rId1" Type="http://schemas.openxmlformats.org/officeDocument/2006/relationships/slideLayout" Target="../slideLayouts/slideLayout133.xml"/></Relationships>
</file>

<file path=ppt/slides/_rels/slide212.xml.rels><?xml version="1.0" encoding="UTF-8" standalone="yes"?>
<Relationships xmlns="http://schemas.openxmlformats.org/package/2006/relationships"><Relationship Id="rId3" Type="http://schemas.openxmlformats.org/officeDocument/2006/relationships/image" Target="../media/image214.png"/><Relationship Id="rId2" Type="http://schemas.openxmlformats.org/officeDocument/2006/relationships/notesSlide" Target="../notesSlides/notesSlide205.xml"/><Relationship Id="rId1" Type="http://schemas.openxmlformats.org/officeDocument/2006/relationships/slideLayout" Target="../slideLayouts/slideLayout133.xml"/></Relationships>
</file>

<file path=ppt/slides/_rels/slide213.xml.rels><?xml version="1.0" encoding="UTF-8" standalone="yes"?>
<Relationships xmlns="http://schemas.openxmlformats.org/package/2006/relationships"><Relationship Id="rId3" Type="http://schemas.openxmlformats.org/officeDocument/2006/relationships/image" Target="../media/image214.png"/><Relationship Id="rId2" Type="http://schemas.openxmlformats.org/officeDocument/2006/relationships/notesSlide" Target="../notesSlides/notesSlide206.xml"/><Relationship Id="rId1" Type="http://schemas.openxmlformats.org/officeDocument/2006/relationships/slideLayout" Target="../slideLayouts/slideLayout133.xml"/><Relationship Id="rId4" Type="http://schemas.openxmlformats.org/officeDocument/2006/relationships/image" Target="../media/image215.png"/></Relationships>
</file>

<file path=ppt/slides/_rels/slide2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07.xml"/><Relationship Id="rId1" Type="http://schemas.openxmlformats.org/officeDocument/2006/relationships/slideLayout" Target="../slideLayouts/slideLayout18.xml"/></Relationships>
</file>

<file path=ppt/slides/_rels/slide215.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208.xml"/><Relationship Id="rId1" Type="http://schemas.openxmlformats.org/officeDocument/2006/relationships/slideLayout" Target="../slideLayouts/slideLayout133.xml"/><Relationship Id="rId5" Type="http://schemas.openxmlformats.org/officeDocument/2006/relationships/image" Target="../media/image217.tmp"/><Relationship Id="rId4" Type="http://schemas.openxmlformats.org/officeDocument/2006/relationships/image" Target="../media/image216.png"/></Relationships>
</file>

<file path=ppt/slides/_rels/slide216.xml.rels><?xml version="1.0" encoding="UTF-8" standalone="yes"?>
<Relationships xmlns="http://schemas.openxmlformats.org/package/2006/relationships"><Relationship Id="rId3" Type="http://schemas.openxmlformats.org/officeDocument/2006/relationships/image" Target="../media/image218.emf"/><Relationship Id="rId2" Type="http://schemas.openxmlformats.org/officeDocument/2006/relationships/notesSlide" Target="../notesSlides/notesSlide209.xml"/><Relationship Id="rId1" Type="http://schemas.openxmlformats.org/officeDocument/2006/relationships/slideLayout" Target="../slideLayouts/slideLayout133.xml"/><Relationship Id="rId4" Type="http://schemas.openxmlformats.org/officeDocument/2006/relationships/image" Target="../media/image216.png"/></Relationships>
</file>

<file path=ppt/slides/_rels/slide217.xml.rels><?xml version="1.0" encoding="UTF-8" standalone="yes"?>
<Relationships xmlns="http://schemas.openxmlformats.org/package/2006/relationships"><Relationship Id="rId3" Type="http://schemas.openxmlformats.org/officeDocument/2006/relationships/image" Target="../media/image219.emf"/><Relationship Id="rId2" Type="http://schemas.openxmlformats.org/officeDocument/2006/relationships/notesSlide" Target="../notesSlides/notesSlide210.xml"/><Relationship Id="rId1" Type="http://schemas.openxmlformats.org/officeDocument/2006/relationships/slideLayout" Target="../slideLayouts/slideLayout133.xml"/><Relationship Id="rId4" Type="http://schemas.openxmlformats.org/officeDocument/2006/relationships/image" Target="../media/image216.png"/></Relationships>
</file>

<file path=ppt/slides/_rels/slide2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11.xml"/><Relationship Id="rId1" Type="http://schemas.openxmlformats.org/officeDocument/2006/relationships/slideLayout" Target="../slideLayouts/slideLayout18.xml"/></Relationships>
</file>

<file path=ppt/slides/_rels/slide21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12.xml"/><Relationship Id="rId1" Type="http://schemas.openxmlformats.org/officeDocument/2006/relationships/slideLayout" Target="../slideLayouts/slideLayout133.xml"/><Relationship Id="rId4" Type="http://schemas.openxmlformats.org/officeDocument/2006/relationships/image" Target="../media/image74.png"/></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29.xml"/></Relationships>
</file>

<file path=ppt/slides/_rels/slide220.xml.rels><?xml version="1.0" encoding="UTF-8" standalone="yes"?>
<Relationships xmlns="http://schemas.openxmlformats.org/package/2006/relationships"><Relationship Id="rId3" Type="http://schemas.openxmlformats.org/officeDocument/2006/relationships/image" Target="../media/image220.png"/><Relationship Id="rId2" Type="http://schemas.openxmlformats.org/officeDocument/2006/relationships/notesSlide" Target="../notesSlides/notesSlide213.xml"/><Relationship Id="rId1" Type="http://schemas.openxmlformats.org/officeDocument/2006/relationships/slideLayout" Target="../slideLayouts/slideLayout133.xml"/><Relationship Id="rId4" Type="http://schemas.openxmlformats.org/officeDocument/2006/relationships/image" Target="../media/image51.png"/></Relationships>
</file>

<file path=ppt/slides/_rels/slide221.xml.rels><?xml version="1.0" encoding="UTF-8" standalone="yes"?>
<Relationships xmlns="http://schemas.openxmlformats.org/package/2006/relationships"><Relationship Id="rId3" Type="http://schemas.openxmlformats.org/officeDocument/2006/relationships/image" Target="../media/image221.emf"/><Relationship Id="rId2" Type="http://schemas.openxmlformats.org/officeDocument/2006/relationships/notesSlide" Target="../notesSlides/notesSlide214.xml"/><Relationship Id="rId1" Type="http://schemas.openxmlformats.org/officeDocument/2006/relationships/slideLayout" Target="../slideLayouts/slideLayout133.xml"/></Relationships>
</file>

<file path=ppt/slides/_rels/slide22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15.xml"/><Relationship Id="rId1" Type="http://schemas.openxmlformats.org/officeDocument/2006/relationships/slideLayout" Target="../slideLayouts/slideLayout51.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29.xml"/><Relationship Id="rId5" Type="http://schemas.openxmlformats.org/officeDocument/2006/relationships/image" Target="../media/image30.emf"/><Relationship Id="rId4" Type="http://schemas.openxmlformats.org/officeDocument/2006/relationships/image" Target="../media/image29.emf"/></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29.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1.xml"/><Relationship Id="rId1" Type="http://schemas.openxmlformats.org/officeDocument/2006/relationships/slideLayout" Target="../slideLayouts/slideLayout29.xml"/><Relationship Id="rId5" Type="http://schemas.openxmlformats.org/officeDocument/2006/relationships/image" Target="../media/image32.jpg"/><Relationship Id="rId4" Type="http://schemas.openxmlformats.org/officeDocument/2006/relationships/image" Target="../media/image31.jpeg"/></Relationships>
</file>

<file path=ppt/slides/_rels/slide2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2.xml"/><Relationship Id="rId1" Type="http://schemas.openxmlformats.org/officeDocument/2006/relationships/slideLayout" Target="../slideLayouts/slideLayout46.xml"/></Relationships>
</file>

<file path=ppt/slides/_rels/slide2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4.xml"/><Relationship Id="rId1" Type="http://schemas.openxmlformats.org/officeDocument/2006/relationships/slideLayout" Target="../slideLayouts/slideLayout29.xml"/><Relationship Id="rId6" Type="http://schemas.microsoft.com/office/2007/relationships/hdphoto" Target="../media/hdphoto3.wdp"/><Relationship Id="rId5" Type="http://schemas.openxmlformats.org/officeDocument/2006/relationships/image" Target="../media/image34.png"/><Relationship Id="rId4" Type="http://schemas.microsoft.com/office/2007/relationships/hdphoto" Target="../media/hdphoto2.wdp"/></Relationships>
</file>

<file path=ppt/slides/_rels/slide2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95.xml"/><Relationship Id="rId1" Type="http://schemas.openxmlformats.org/officeDocument/2006/relationships/themeOverride" Target="../theme/themeOverride2.xml"/><Relationship Id="rId6" Type="http://schemas.openxmlformats.org/officeDocument/2006/relationships/image" Target="../media/image7.png"/><Relationship Id="rId5" Type="http://schemas.openxmlformats.org/officeDocument/2006/relationships/image" Target="../media/image6.jp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35.emf"/><Relationship Id="rId7" Type="http://schemas.openxmlformats.org/officeDocument/2006/relationships/image" Target="../media/image39.emf"/><Relationship Id="rId2" Type="http://schemas.openxmlformats.org/officeDocument/2006/relationships/notesSlide" Target="../notesSlides/notesSlide26.xml"/><Relationship Id="rId1" Type="http://schemas.openxmlformats.org/officeDocument/2006/relationships/slideLayout" Target="../slideLayouts/slideLayout29.xml"/><Relationship Id="rId6" Type="http://schemas.openxmlformats.org/officeDocument/2006/relationships/image" Target="../media/image38.emf"/><Relationship Id="rId5" Type="http://schemas.openxmlformats.org/officeDocument/2006/relationships/image" Target="../media/image37.emf"/><Relationship Id="rId4" Type="http://schemas.openxmlformats.org/officeDocument/2006/relationships/image" Target="../media/image36.emf"/></Relationships>
</file>

<file path=ppt/slides/_rels/slide3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7.xml"/><Relationship Id="rId1" Type="http://schemas.openxmlformats.org/officeDocument/2006/relationships/slideLayout" Target="../slideLayouts/slideLayout29.xml"/></Relationships>
</file>

<file path=ppt/slides/_rels/slide3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9.xml"/><Relationship Id="rId1" Type="http://schemas.openxmlformats.org/officeDocument/2006/relationships/slideLayout" Target="../slideLayouts/slideLayout29.xml"/><Relationship Id="rId5" Type="http://schemas.openxmlformats.org/officeDocument/2006/relationships/image" Target="../media/image43.png"/><Relationship Id="rId4" Type="http://schemas.openxmlformats.org/officeDocument/2006/relationships/image" Target="../media/image42.emf"/></Relationships>
</file>

<file path=ppt/slides/_rels/slide3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0.xml"/><Relationship Id="rId1" Type="http://schemas.openxmlformats.org/officeDocument/2006/relationships/slideLayout" Target="../slideLayouts/slideLayout29.xml"/><Relationship Id="rId6" Type="http://schemas.openxmlformats.org/officeDocument/2006/relationships/image" Target="../media/image46.jpeg"/><Relationship Id="rId5" Type="http://schemas.openxmlformats.org/officeDocument/2006/relationships/image" Target="../media/image45.png"/><Relationship Id="rId4" Type="http://schemas.openxmlformats.org/officeDocument/2006/relationships/image" Target="../media/image44.png"/></Relationships>
</file>

<file path=ppt/slides/_rels/slide3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1.xml"/><Relationship Id="rId1" Type="http://schemas.openxmlformats.org/officeDocument/2006/relationships/slideLayout" Target="../slideLayouts/slideLayout29.xml"/></Relationships>
</file>

<file path=ppt/slides/_rels/slide3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2.xml"/><Relationship Id="rId1" Type="http://schemas.openxmlformats.org/officeDocument/2006/relationships/slideLayout" Target="../slideLayouts/slideLayout29.xml"/><Relationship Id="rId5" Type="http://schemas.openxmlformats.org/officeDocument/2006/relationships/image" Target="../media/image48.png"/><Relationship Id="rId4" Type="http://schemas.openxmlformats.org/officeDocument/2006/relationships/image" Target="../media/image47.png"/></Relationships>
</file>

<file path=ppt/slides/_rels/slide3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3.xml"/><Relationship Id="rId1" Type="http://schemas.openxmlformats.org/officeDocument/2006/relationships/slideLayout" Target="../slideLayouts/slideLayout29.xml"/><Relationship Id="rId4" Type="http://schemas.openxmlformats.org/officeDocument/2006/relationships/image" Target="../media/image49.png"/></Relationships>
</file>

<file path=ppt/slides/_rels/slide3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4.xml"/><Relationship Id="rId1" Type="http://schemas.openxmlformats.org/officeDocument/2006/relationships/slideLayout" Target="../slideLayouts/slideLayout29.xml"/><Relationship Id="rId4" Type="http://schemas.openxmlformats.org/officeDocument/2006/relationships/image" Target="../media/image50.png"/></Relationships>
</file>

<file path=ppt/slides/_rels/slide3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5.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95.xml"/><Relationship Id="rId1" Type="http://schemas.openxmlformats.org/officeDocument/2006/relationships/themeOverride" Target="../theme/themeOverride3.xml"/><Relationship Id="rId6" Type="http://schemas.openxmlformats.org/officeDocument/2006/relationships/image" Target="../media/image7.png"/><Relationship Id="rId5" Type="http://schemas.openxmlformats.org/officeDocument/2006/relationships/image" Target="../media/image6.jpg"/><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6.xml"/><Relationship Id="rId1" Type="http://schemas.openxmlformats.org/officeDocument/2006/relationships/slideLayout" Target="../slideLayouts/slideLayout29.xml"/></Relationships>
</file>

<file path=ppt/slides/_rels/slide4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7.xml"/><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8.xml"/><Relationship Id="rId1" Type="http://schemas.openxmlformats.org/officeDocument/2006/relationships/slideLayout" Target="../slideLayouts/slideLayout29.xml"/></Relationships>
</file>

<file path=ppt/slides/_rels/slide4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9.xml"/><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0.xml"/><Relationship Id="rId1" Type="http://schemas.openxmlformats.org/officeDocument/2006/relationships/slideLayout" Target="../slideLayouts/slideLayout29.xml"/><Relationship Id="rId4" Type="http://schemas.openxmlformats.org/officeDocument/2006/relationships/image" Target="../media/image54.jpeg"/></Relationships>
</file>

<file path=ppt/slides/_rels/slide4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1.xml"/><Relationship Id="rId1" Type="http://schemas.openxmlformats.org/officeDocument/2006/relationships/slideLayout" Target="../slideLayouts/slideLayout29.xml"/></Relationships>
</file>

<file path=ppt/slides/_rels/slide4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2.xml"/><Relationship Id="rId1" Type="http://schemas.openxmlformats.org/officeDocument/2006/relationships/slideLayout" Target="../slideLayouts/slideLayout29.xml"/><Relationship Id="rId5" Type="http://schemas.openxmlformats.org/officeDocument/2006/relationships/image" Target="../media/image56.png"/><Relationship Id="rId4" Type="http://schemas.openxmlformats.org/officeDocument/2006/relationships/image" Target="../media/image55.png"/></Relationships>
</file>

<file path=ppt/slides/_rels/slide4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3.xml"/><Relationship Id="rId1" Type="http://schemas.openxmlformats.org/officeDocument/2006/relationships/slideLayout" Target="../slideLayouts/slideLayout29.xml"/></Relationships>
</file>

<file path=ppt/slides/_rels/slide4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4.xml"/><Relationship Id="rId1" Type="http://schemas.openxmlformats.org/officeDocument/2006/relationships/slideLayout" Target="../slideLayouts/slideLayout29.xml"/></Relationships>
</file>

<file path=ppt/slides/_rels/slide4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5.xml"/><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95.xml"/><Relationship Id="rId1" Type="http://schemas.openxmlformats.org/officeDocument/2006/relationships/themeOverride" Target="../theme/themeOverride4.xml"/><Relationship Id="rId5" Type="http://schemas.openxmlformats.org/officeDocument/2006/relationships/image" Target="../media/image7.png"/><Relationship Id="rId4" Type="http://schemas.openxmlformats.org/officeDocument/2006/relationships/image" Target="../media/image6.jpg"/></Relationships>
</file>

<file path=ppt/slides/_rels/slide5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2.xml"/></Relationships>
</file>

<file path=ppt/slides/_rels/slide5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46.xml"/><Relationship Id="rId1" Type="http://schemas.openxmlformats.org/officeDocument/2006/relationships/slideLayout" Target="../slideLayouts/slideLayout46.xml"/></Relationships>
</file>

<file path=ppt/slides/_rels/slide5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7.xml"/><Relationship Id="rId1" Type="http://schemas.openxmlformats.org/officeDocument/2006/relationships/slideLayout" Target="../slideLayouts/slideLayout18.xml"/></Relationships>
</file>

<file path=ppt/slides/_rels/slide53.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48.xml"/><Relationship Id="rId1" Type="http://schemas.openxmlformats.org/officeDocument/2006/relationships/slideLayout" Target="../slideLayouts/slideLayout29.xml"/><Relationship Id="rId4" Type="http://schemas.openxmlformats.org/officeDocument/2006/relationships/image" Target="../media/image25.png"/></Relationships>
</file>

<file path=ppt/slides/_rels/slide5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9.xml"/><Relationship Id="rId1" Type="http://schemas.openxmlformats.org/officeDocument/2006/relationships/slideLayout" Target="../slideLayouts/slideLayout18.xml"/></Relationships>
</file>

<file path=ppt/slides/_rels/slide55.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50.xml"/><Relationship Id="rId1" Type="http://schemas.openxmlformats.org/officeDocument/2006/relationships/slideLayout" Target="../slideLayouts/slideLayout29.xml"/><Relationship Id="rId4" Type="http://schemas.openxmlformats.org/officeDocument/2006/relationships/image" Target="../media/image58.jpeg"/></Relationships>
</file>

<file path=ppt/slides/_rels/slide56.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51.xml"/><Relationship Id="rId1" Type="http://schemas.openxmlformats.org/officeDocument/2006/relationships/slideLayout" Target="../slideLayouts/slideLayout29.xml"/><Relationship Id="rId4" Type="http://schemas.openxmlformats.org/officeDocument/2006/relationships/image" Target="../media/image59.png"/></Relationships>
</file>

<file path=ppt/slides/_rels/slide5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2.xml"/><Relationship Id="rId1" Type="http://schemas.openxmlformats.org/officeDocument/2006/relationships/slideLayout" Target="../slideLayouts/slideLayout18.xml"/></Relationships>
</file>

<file path=ppt/slides/_rels/slide5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53.xml"/><Relationship Id="rId1" Type="http://schemas.openxmlformats.org/officeDocument/2006/relationships/slideLayout" Target="../slideLayouts/slideLayout29.xml"/><Relationship Id="rId5" Type="http://schemas.openxmlformats.org/officeDocument/2006/relationships/image" Target="../media/image62.jpeg"/><Relationship Id="rId4" Type="http://schemas.openxmlformats.org/officeDocument/2006/relationships/image" Target="../media/image61.jpeg"/></Relationships>
</file>

<file path=ppt/slides/_rels/slide59.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54.xml"/><Relationship Id="rId1" Type="http://schemas.openxmlformats.org/officeDocument/2006/relationships/slideLayout" Target="../slideLayouts/slideLayout29.xml"/><Relationship Id="rId4" Type="http://schemas.openxmlformats.org/officeDocument/2006/relationships/image" Target="../media/image64.jpeg"/></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62.xml"/></Relationships>
</file>

<file path=ppt/slides/_rels/slide60.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55.xml"/><Relationship Id="rId1" Type="http://schemas.openxmlformats.org/officeDocument/2006/relationships/slideLayout" Target="../slideLayouts/slideLayout29.xml"/><Relationship Id="rId4" Type="http://schemas.openxmlformats.org/officeDocument/2006/relationships/image" Target="../media/image65.png"/></Relationships>
</file>

<file path=ppt/slides/_rels/slide6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6.xml"/><Relationship Id="rId1" Type="http://schemas.openxmlformats.org/officeDocument/2006/relationships/slideLayout" Target="../slideLayouts/slideLayout18.xml"/></Relationships>
</file>

<file path=ppt/slides/_rels/slide6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57.xml"/><Relationship Id="rId1" Type="http://schemas.openxmlformats.org/officeDocument/2006/relationships/slideLayout" Target="../slideLayouts/slideLayout29.xml"/></Relationships>
</file>

<file path=ppt/slides/_rels/slide63.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58.xml"/><Relationship Id="rId1" Type="http://schemas.openxmlformats.org/officeDocument/2006/relationships/slideLayout" Target="../slideLayouts/slideLayout29.xml"/><Relationship Id="rId5" Type="http://schemas.openxmlformats.org/officeDocument/2006/relationships/image" Target="../media/image68.png"/><Relationship Id="rId4" Type="http://schemas.microsoft.com/office/2007/relationships/hdphoto" Target="../media/hdphoto4.wdp"/></Relationships>
</file>

<file path=ppt/slides/_rels/slide6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9.xml"/><Relationship Id="rId1" Type="http://schemas.openxmlformats.org/officeDocument/2006/relationships/slideLayout" Target="../slideLayouts/slideLayout18.xml"/></Relationships>
</file>

<file path=ppt/slides/_rels/slide6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60.xml"/><Relationship Id="rId1" Type="http://schemas.openxmlformats.org/officeDocument/2006/relationships/slideLayout" Target="../slideLayouts/slideLayout29.xml"/></Relationships>
</file>

<file path=ppt/slides/_rels/slide6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1.xml"/><Relationship Id="rId1" Type="http://schemas.openxmlformats.org/officeDocument/2006/relationships/slideLayout" Target="../slideLayouts/slideLayout18.xml"/></Relationships>
</file>

<file path=ppt/slides/_rels/slide67.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62.xml"/><Relationship Id="rId1" Type="http://schemas.openxmlformats.org/officeDocument/2006/relationships/slideLayout" Target="../slideLayouts/slideLayout29.xml"/></Relationships>
</file>

<file path=ppt/slides/_rels/slide6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63.xml"/><Relationship Id="rId1" Type="http://schemas.openxmlformats.org/officeDocument/2006/relationships/slideLayout" Target="../slideLayouts/slideLayout29.xml"/><Relationship Id="rId4" Type="http://schemas.openxmlformats.org/officeDocument/2006/relationships/image" Target="../media/image72.jpeg"/></Relationships>
</file>

<file path=ppt/slides/_rels/slide6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4.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62.xml"/><Relationship Id="rId4" Type="http://schemas.openxmlformats.org/officeDocument/2006/relationships/image" Target="../media/image10.png"/></Relationships>
</file>

<file path=ppt/slides/_rels/slide7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5.xml"/><Relationship Id="rId1" Type="http://schemas.openxmlformats.org/officeDocument/2006/relationships/slideLayout" Target="../slideLayouts/slideLayout29.xml"/><Relationship Id="rId6" Type="http://schemas.microsoft.com/office/2007/relationships/hdphoto" Target="../media/hdphoto3.wdp"/><Relationship Id="rId5" Type="http://schemas.openxmlformats.org/officeDocument/2006/relationships/image" Target="../media/image34.png"/><Relationship Id="rId4" Type="http://schemas.microsoft.com/office/2007/relationships/hdphoto" Target="../media/hdphoto2.wdp"/></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84.xml"/><Relationship Id="rId1" Type="http://schemas.openxmlformats.org/officeDocument/2006/relationships/themeOverride" Target="../theme/themeOverride5.xml"/><Relationship Id="rId4" Type="http://schemas.openxmlformats.org/officeDocument/2006/relationships/image" Target="../media/image73.png"/></Relationships>
</file>

<file path=ppt/slides/_rels/slide7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67.xml"/><Relationship Id="rId1" Type="http://schemas.openxmlformats.org/officeDocument/2006/relationships/slideLayout" Target="../slideLayouts/slideLayout46.xml"/></Relationships>
</file>

<file path=ppt/slides/_rels/slide7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8.xml"/><Relationship Id="rId1" Type="http://schemas.openxmlformats.org/officeDocument/2006/relationships/slideLayout" Target="../slideLayouts/slideLayout18.xml"/></Relationships>
</file>

<file path=ppt/slides/_rels/slide74.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69.xml"/><Relationship Id="rId1" Type="http://schemas.openxmlformats.org/officeDocument/2006/relationships/slideLayout" Target="../slideLayouts/slideLayout100.xml"/></Relationships>
</file>

<file path=ppt/slides/_rels/slide75.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70.xml"/><Relationship Id="rId1" Type="http://schemas.openxmlformats.org/officeDocument/2006/relationships/slideLayout" Target="../slideLayouts/slideLayout100.xml"/><Relationship Id="rId5" Type="http://schemas.openxmlformats.org/officeDocument/2006/relationships/image" Target="../media/image77.jpeg"/><Relationship Id="rId4" Type="http://schemas.openxmlformats.org/officeDocument/2006/relationships/image" Target="../media/image76.png"/></Relationships>
</file>

<file path=ppt/slides/_rels/slide76.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71.xml"/><Relationship Id="rId1" Type="http://schemas.openxmlformats.org/officeDocument/2006/relationships/slideLayout" Target="../slideLayouts/slideLayout100.xml"/><Relationship Id="rId5" Type="http://schemas.openxmlformats.org/officeDocument/2006/relationships/image" Target="../media/image78.jpeg"/><Relationship Id="rId4" Type="http://schemas.openxmlformats.org/officeDocument/2006/relationships/image" Target="../media/image76.png"/></Relationships>
</file>

<file path=ppt/slides/_rels/slide77.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72.xml"/><Relationship Id="rId1" Type="http://schemas.openxmlformats.org/officeDocument/2006/relationships/slideLayout" Target="../slideLayouts/slideLayout100.xml"/><Relationship Id="rId4" Type="http://schemas.openxmlformats.org/officeDocument/2006/relationships/image" Target="../media/image79.jpg"/></Relationships>
</file>

<file path=ppt/slides/_rels/slide78.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73.xml"/><Relationship Id="rId1" Type="http://schemas.openxmlformats.org/officeDocument/2006/relationships/slideLayout" Target="../slideLayouts/slideLayout100.xml"/><Relationship Id="rId6" Type="http://schemas.openxmlformats.org/officeDocument/2006/relationships/image" Target="../media/image83.jpeg"/><Relationship Id="rId5" Type="http://schemas.openxmlformats.org/officeDocument/2006/relationships/image" Target="../media/image82.jpeg"/><Relationship Id="rId4" Type="http://schemas.openxmlformats.org/officeDocument/2006/relationships/image" Target="../media/image81.png"/></Relationships>
</file>

<file path=ppt/slides/_rels/slide79.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74.xml"/><Relationship Id="rId1" Type="http://schemas.openxmlformats.org/officeDocument/2006/relationships/slideLayout" Target="../slideLayouts/slideLayout100.xml"/><Relationship Id="rId5" Type="http://schemas.openxmlformats.org/officeDocument/2006/relationships/image" Target="../media/image85.jpeg"/><Relationship Id="rId4" Type="http://schemas.openxmlformats.org/officeDocument/2006/relationships/image" Target="../media/image84.jpe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62.xml"/></Relationships>
</file>

<file path=ppt/slides/_rels/slide80.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75.xml"/><Relationship Id="rId1" Type="http://schemas.openxmlformats.org/officeDocument/2006/relationships/slideLayout" Target="../slideLayouts/slideLayout100.xml"/><Relationship Id="rId4" Type="http://schemas.openxmlformats.org/officeDocument/2006/relationships/image" Target="../media/image86.jpeg"/></Relationships>
</file>

<file path=ppt/slides/_rels/slide81.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76.xml"/><Relationship Id="rId1" Type="http://schemas.openxmlformats.org/officeDocument/2006/relationships/slideLayout" Target="../slideLayouts/slideLayout100.xml"/><Relationship Id="rId5" Type="http://schemas.openxmlformats.org/officeDocument/2006/relationships/image" Target="../media/image89.jpeg"/><Relationship Id="rId4" Type="http://schemas.openxmlformats.org/officeDocument/2006/relationships/image" Target="../media/image88.jpeg"/></Relationships>
</file>

<file path=ppt/slides/_rels/slide82.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77.xml"/><Relationship Id="rId1" Type="http://schemas.openxmlformats.org/officeDocument/2006/relationships/slideLayout" Target="../slideLayouts/slideLayout100.xml"/><Relationship Id="rId4" Type="http://schemas.openxmlformats.org/officeDocument/2006/relationships/image" Target="../media/image90.png"/></Relationships>
</file>

<file path=ppt/slides/_rels/slide83.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78.xml"/><Relationship Id="rId1" Type="http://schemas.openxmlformats.org/officeDocument/2006/relationships/slideLayout" Target="../slideLayouts/slideLayout100.xml"/><Relationship Id="rId4" Type="http://schemas.openxmlformats.org/officeDocument/2006/relationships/image" Target="../media/image91.png"/></Relationships>
</file>

<file path=ppt/slides/_rels/slide84.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79.xml"/><Relationship Id="rId1" Type="http://schemas.openxmlformats.org/officeDocument/2006/relationships/slideLayout" Target="../slideLayouts/slideLayout100.xml"/><Relationship Id="rId4" Type="http://schemas.openxmlformats.org/officeDocument/2006/relationships/image" Target="../media/image92.jpeg"/></Relationships>
</file>

<file path=ppt/slides/_rels/slide85.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80.xml"/><Relationship Id="rId1" Type="http://schemas.openxmlformats.org/officeDocument/2006/relationships/slideLayout" Target="../slideLayouts/slideLayout100.xml"/><Relationship Id="rId6" Type="http://schemas.openxmlformats.org/officeDocument/2006/relationships/image" Target="../media/image94.jpeg"/><Relationship Id="rId5" Type="http://schemas.openxmlformats.org/officeDocument/2006/relationships/image" Target="../media/image80.png"/><Relationship Id="rId4" Type="http://schemas.openxmlformats.org/officeDocument/2006/relationships/image" Target="../media/image93.jpeg"/></Relationships>
</file>

<file path=ppt/slides/_rels/slide86.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81.xml"/><Relationship Id="rId1" Type="http://schemas.openxmlformats.org/officeDocument/2006/relationships/slideLayout" Target="../slideLayouts/slideLayout100.xml"/><Relationship Id="rId5" Type="http://schemas.openxmlformats.org/officeDocument/2006/relationships/image" Target="../media/image96.jpeg"/><Relationship Id="rId4" Type="http://schemas.openxmlformats.org/officeDocument/2006/relationships/image" Target="../media/image95.jpeg"/></Relationships>
</file>

<file path=ppt/slides/_rels/slide87.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82.xml"/><Relationship Id="rId1" Type="http://schemas.openxmlformats.org/officeDocument/2006/relationships/slideLayout" Target="../slideLayouts/slideLayout100.xml"/><Relationship Id="rId4" Type="http://schemas.openxmlformats.org/officeDocument/2006/relationships/image" Target="../media/image97.jpeg"/></Relationships>
</file>

<file path=ppt/slides/_rels/slide88.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83.xml"/><Relationship Id="rId1" Type="http://schemas.openxmlformats.org/officeDocument/2006/relationships/slideLayout" Target="../slideLayouts/slideLayout100.xml"/><Relationship Id="rId4" Type="http://schemas.openxmlformats.org/officeDocument/2006/relationships/image" Target="../media/image99.jpeg"/></Relationships>
</file>

<file path=ppt/slides/_rels/slide89.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84.xml"/><Relationship Id="rId1" Type="http://schemas.openxmlformats.org/officeDocument/2006/relationships/slideLayout" Target="../slideLayouts/slideLayout100.xml"/><Relationship Id="rId4" Type="http://schemas.openxmlformats.org/officeDocument/2006/relationships/image" Target="../media/image100.jpeg"/></Relationships>
</file>

<file path=ppt/slides/_rels/slide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6.xml"/></Relationships>
</file>

<file path=ppt/slides/_rels/slide90.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85.xml"/><Relationship Id="rId1" Type="http://schemas.openxmlformats.org/officeDocument/2006/relationships/slideLayout" Target="../slideLayouts/slideLayout100.xml"/><Relationship Id="rId4" Type="http://schemas.openxmlformats.org/officeDocument/2006/relationships/image" Target="../media/image101.jpeg"/></Relationships>
</file>

<file path=ppt/slides/_rels/slide91.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86.xml"/><Relationship Id="rId1" Type="http://schemas.openxmlformats.org/officeDocument/2006/relationships/slideLayout" Target="../slideLayouts/slideLayout100.xml"/><Relationship Id="rId6" Type="http://schemas.openxmlformats.org/officeDocument/2006/relationships/image" Target="../media/image103.jpeg"/><Relationship Id="rId5" Type="http://schemas.openxmlformats.org/officeDocument/2006/relationships/image" Target="../media/image87.png"/><Relationship Id="rId4" Type="http://schemas.openxmlformats.org/officeDocument/2006/relationships/image" Target="../media/image102.png"/></Relationships>
</file>

<file path=ppt/slides/_rels/slide92.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87.xml"/><Relationship Id="rId1" Type="http://schemas.openxmlformats.org/officeDocument/2006/relationships/slideLayout" Target="../slideLayouts/slideLayout100.xml"/><Relationship Id="rId4" Type="http://schemas.openxmlformats.org/officeDocument/2006/relationships/image" Target="../media/image104.jpeg"/></Relationships>
</file>

<file path=ppt/slides/_rels/slide9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8.xml"/><Relationship Id="rId1" Type="http://schemas.openxmlformats.org/officeDocument/2006/relationships/slideLayout" Target="../slideLayouts/slideLayout18.xml"/></Relationships>
</file>

<file path=ppt/slides/_rels/slide94.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89.xml"/><Relationship Id="rId1" Type="http://schemas.openxmlformats.org/officeDocument/2006/relationships/slideLayout" Target="../slideLayouts/slideLayout100.xml"/><Relationship Id="rId4" Type="http://schemas.openxmlformats.org/officeDocument/2006/relationships/image" Target="../media/image106.png"/></Relationships>
</file>

<file path=ppt/slides/_rels/slide95.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90.xml"/><Relationship Id="rId1" Type="http://schemas.openxmlformats.org/officeDocument/2006/relationships/slideLayout" Target="../slideLayouts/slideLayout100.xml"/><Relationship Id="rId4" Type="http://schemas.openxmlformats.org/officeDocument/2006/relationships/image" Target="../media/image108.png"/></Relationships>
</file>

<file path=ppt/slides/_rels/slide96.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91.xml"/><Relationship Id="rId1" Type="http://schemas.openxmlformats.org/officeDocument/2006/relationships/slideLayout" Target="../slideLayouts/slideLayout100.xml"/><Relationship Id="rId4" Type="http://schemas.openxmlformats.org/officeDocument/2006/relationships/image" Target="../media/image109.png"/></Relationships>
</file>

<file path=ppt/slides/_rels/slide97.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92.xml"/><Relationship Id="rId1" Type="http://schemas.openxmlformats.org/officeDocument/2006/relationships/slideLayout" Target="../slideLayouts/slideLayout100.xml"/></Relationships>
</file>

<file path=ppt/slides/_rels/slide9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3.xml"/><Relationship Id="rId1" Type="http://schemas.openxmlformats.org/officeDocument/2006/relationships/slideLayout" Target="../slideLayouts/slideLayout18.xml"/></Relationships>
</file>

<file path=ppt/slides/_rels/slide99.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94.xml"/><Relationship Id="rId1" Type="http://schemas.openxmlformats.org/officeDocument/2006/relationships/slideLayout" Target="../slideLayouts/slideLayout100.xml"/><Relationship Id="rId4" Type="http://schemas.microsoft.com/office/2007/relationships/hdphoto" Target="../media/hdphoto5.wdp"/></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a:xfrm>
            <a:off x="838200" y="6356350"/>
            <a:ext cx="2743200" cy="365125"/>
          </a:xfr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3" name="Title 30">
            <a:extLst>
              <a:ext uri="{FF2B5EF4-FFF2-40B4-BE49-F238E27FC236}">
                <a16:creationId xmlns:a16="http://schemas.microsoft.com/office/drawing/2014/main" id="{A2370289-1017-40C1-BBC3-6AA03B3A56F0}"/>
              </a:ext>
            </a:extLst>
          </p:cNvPr>
          <p:cNvSpPr txBox="1">
            <a:spLocks/>
          </p:cNvSpPr>
          <p:nvPr/>
        </p:nvSpPr>
        <p:spPr>
          <a:xfrm>
            <a:off x="135960" y="1002039"/>
            <a:ext cx="5161936" cy="2831619"/>
          </a:xfrm>
          <a:prstGeom prst="rect">
            <a:avLst/>
          </a:prstGeom>
        </p:spPr>
        <p:txBody>
          <a:bodyPr vert="horz" lIns="0" tIns="60949" rIns="0" bIns="60949" rtlCol="0" anchor="ctr">
            <a:noAutofit/>
          </a:bodyPr>
          <a:lstStyle>
            <a:lvl1pPr algn="l" defTabSz="1218987" rtl="0" eaLnBrk="1" latinLnBrk="0" hangingPunct="1">
              <a:lnSpc>
                <a:spcPct val="80000"/>
              </a:lnSpc>
              <a:spcBef>
                <a:spcPct val="0"/>
              </a:spcBef>
              <a:buNone/>
              <a:defRPr lang="en-US" sz="6600" b="1" kern="1200" smtClean="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ctr" rtl="1">
              <a:lnSpc>
                <a:spcPct val="100000"/>
              </a:lnSpc>
              <a:defRPr/>
            </a:pPr>
            <a:r>
              <a:rPr lang="ar-EG" sz="9600" dirty="0">
                <a:ln>
                  <a:solidFill>
                    <a:schemeClr val="tx1">
                      <a:lumMod val="95000"/>
                      <a:lumOff val="5000"/>
                    </a:schemeClr>
                  </a:solidFill>
                </a:ln>
                <a:solidFill>
                  <a:srgbClr val="FF0000"/>
                </a:solidFill>
                <a:effectLst>
                  <a:glow rad="63500">
                    <a:schemeClr val="accent4">
                      <a:satMod val="175000"/>
                      <a:alpha val="40000"/>
                    </a:schemeClr>
                  </a:glow>
                </a:effectLst>
                <a:latin typeface="Adobe Arabic" panose="02040503050201020203" pitchFamily="18" charset="-78"/>
                <a:cs typeface="Adobe Arabic" panose="02040503050201020203" pitchFamily="18" charset="-78"/>
              </a:rPr>
              <a:t>تحليل البيانات وذكاء الأعمال</a:t>
            </a:r>
          </a:p>
        </p:txBody>
      </p:sp>
    </p:spTree>
    <p:extLst>
      <p:ext uri="{BB962C8B-B14F-4D97-AF65-F5344CB8AC3E}">
        <p14:creationId xmlns:p14="http://schemas.microsoft.com/office/powerpoint/2010/main" val="12685978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7027395" y="2574032"/>
            <a:ext cx="4150760" cy="1957585"/>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kern="0" dirty="0">
                <a:solidFill>
                  <a:prstClr val="black">
                    <a:lumMod val="75000"/>
                    <a:lumOff val="25000"/>
                  </a:prstClr>
                </a:solidFill>
                <a:latin typeface="Sakkal Majalla" panose="02000000000000000000" pitchFamily="2" charset="-78"/>
                <a:cs typeface="Sakkal Majalla" pitchFamily="2" charset="-78"/>
              </a:rPr>
              <a:t>ما هو ذكاء الأعمال؟</a:t>
            </a:r>
            <a:endParaRPr kumimoji="0" lang="ar-EG" sz="4800" b="0"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itchFamily="2" charset="-78"/>
            </a:endParaRP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10</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2050" name="Picture 2" descr="Free vector visionary technology concept illustration"/>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76275" y="1383030"/>
            <a:ext cx="4339590" cy="43395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7690097"/>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311152" y="176681"/>
            <a:ext cx="6024283"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إنشاء مصنفات </a:t>
            </a:r>
            <a:r>
              <a:rPr kumimoji="0" lang="en-US"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Excel </a:t>
            </a: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وفتحها</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100</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2274103" y="176681"/>
            <a:ext cx="2351685" cy="724180"/>
            <a:chOff x="105491" y="7345"/>
            <a:chExt cx="1463512" cy="480609"/>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491" y="7345"/>
              <a:ext cx="1463512" cy="480609"/>
            </a:xfrm>
            <a:prstGeom prst="rect">
              <a:avLst/>
            </a:prstGeom>
          </p:spPr>
        </p:pic>
        <p:sp>
          <p:nvSpPr>
            <p:cNvPr id="7" name="Rectangle 6"/>
            <p:cNvSpPr/>
            <p:nvPr/>
          </p:nvSpPr>
          <p:spPr>
            <a:xfrm>
              <a:off x="191099" y="108526"/>
              <a:ext cx="1205184" cy="295892"/>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a:ln>
                    <a:noFill/>
                  </a:ln>
                  <a:solidFill>
                    <a:srgbClr val="00B050"/>
                  </a:solidFill>
                  <a:effectLst/>
                  <a:uLnTx/>
                  <a:uFillTx/>
                  <a:latin typeface="Sakkal Majalla" panose="02000000000000000000" pitchFamily="2" charset="-78"/>
                  <a:ea typeface="Calibri" panose="020F0502020204030204" pitchFamily="34" charset="0"/>
                  <a:cs typeface="Sakkal Majalla" panose="02000000000000000000" pitchFamily="2" charset="-78"/>
                </a:rPr>
                <a:t>حول </a:t>
              </a:r>
              <a:r>
                <a:rPr kumimoji="0" lang="en-US" sz="2800" b="1" i="0" u="none" strike="noStrike" kern="1200" cap="none" spc="0" normalizeH="0" baseline="0" noProof="0">
                  <a:ln>
                    <a:noFill/>
                  </a:ln>
                  <a:solidFill>
                    <a:srgbClr val="00B050"/>
                  </a:solidFill>
                  <a:effectLst/>
                  <a:uLnTx/>
                  <a:uFillTx/>
                  <a:latin typeface="Sakkal Majalla" panose="02000000000000000000" pitchFamily="2" charset="-78"/>
                  <a:ea typeface="Calibri" panose="020F0502020204030204" pitchFamily="34" charset="0"/>
                  <a:cs typeface="Sakkal Majalla" panose="02000000000000000000" pitchFamily="2" charset="-78"/>
                </a:rPr>
                <a:t>OneDrive</a:t>
              </a:r>
              <a:endParaRPr kumimoji="0" lang="en-US" sz="2800" b="0" i="0" u="none" strike="noStrike" kern="1200" cap="none" spc="0" normalizeH="0" baseline="0" noProof="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 name="Rectangle 1"/>
          <p:cNvSpPr/>
          <p:nvPr/>
        </p:nvSpPr>
        <p:spPr>
          <a:xfrm>
            <a:off x="537882" y="1394483"/>
            <a:ext cx="11295530"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عندما تقوم بفتح مصنف أو حفظه، سيكون لديك خيار استخدام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OneDrive،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وهي خدمة تخزين الملفات عبر الإنترنت المضمنة </a:t>
            </a:r>
            <a:b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b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في حساب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Microsoft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الخاص بك. لتمكين هذا الخيار، ستحتاج إلى تسجيل الدخول إلى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Office</a:t>
            </a:r>
          </a:p>
        </p:txBody>
      </p:sp>
      <p:pic>
        <p:nvPicPr>
          <p:cNvPr id="8" name="Picture 7" descr="https://1.bp.blogspot.com/-JKOnCI0Np2o/XxS4zHgWRYI/AAAAAAAAGZw/21XDt-LaVQ0rKSYjcZUQB_6awBFiSkthACLcBGAsYHQ/s1600/1.webp"/>
          <p:cNvPicPr/>
          <p:nvPr/>
        </p:nvPicPr>
        <p:blipFill>
          <a:blip r:embed="rId4">
            <a:extLst>
              <a:ext uri="{28A0092B-C50C-407E-A947-70E740481C1C}">
                <a14:useLocalDpi xmlns:a14="http://schemas.microsoft.com/office/drawing/2010/main" val="0"/>
              </a:ext>
            </a:extLst>
          </a:blip>
          <a:srcRect/>
          <a:stretch>
            <a:fillRect/>
          </a:stretch>
        </p:blipFill>
        <p:spPr bwMode="auto">
          <a:xfrm>
            <a:off x="3307602" y="2494916"/>
            <a:ext cx="6007100" cy="4112260"/>
          </a:xfrm>
          <a:prstGeom prst="rect">
            <a:avLst/>
          </a:prstGeom>
          <a:noFill/>
          <a:ln>
            <a:noFill/>
          </a:ln>
        </p:spPr>
      </p:pic>
    </p:spTree>
    <p:extLst>
      <p:ext uri="{BB962C8B-B14F-4D97-AF65-F5344CB8AC3E}">
        <p14:creationId xmlns:p14="http://schemas.microsoft.com/office/powerpoint/2010/main" val="3922749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randombar(horizontal)">
                                      <p:cBhvr>
                                        <p:cTn id="14" dur="500"/>
                                        <p:tgtEl>
                                          <p:spTgt spid="8"/>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randombar(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311152" y="176681"/>
            <a:ext cx="6024283"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إنشاء مصنفات </a:t>
            </a:r>
            <a:r>
              <a:rPr kumimoji="0" lang="en-US"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Excel </a:t>
            </a: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وفتحها</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101</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1897586" y="176681"/>
            <a:ext cx="3409521" cy="917013"/>
            <a:chOff x="105491" y="7345"/>
            <a:chExt cx="1463512" cy="480609"/>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491" y="7345"/>
              <a:ext cx="1463512" cy="480609"/>
            </a:xfrm>
            <a:prstGeom prst="rect">
              <a:avLst/>
            </a:prstGeom>
          </p:spPr>
        </p:pic>
        <p:sp>
          <p:nvSpPr>
            <p:cNvPr id="7" name="Rectangle 6"/>
            <p:cNvSpPr/>
            <p:nvPr/>
          </p:nvSpPr>
          <p:spPr>
            <a:xfrm>
              <a:off x="191099" y="108526"/>
              <a:ext cx="1205184" cy="295892"/>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00B050"/>
                  </a:solidFill>
                  <a:effectLst/>
                  <a:uLnTx/>
                  <a:uFillTx/>
                  <a:latin typeface="Sakkal Majalla" panose="02000000000000000000" pitchFamily="2" charset="-78"/>
                  <a:ea typeface="Calibri" panose="020F0502020204030204" pitchFamily="34" charset="0"/>
                  <a:cs typeface="Sakkal Majalla" panose="02000000000000000000" pitchFamily="2" charset="-78"/>
                </a:rPr>
                <a:t>إنشاء مصنف فارغ جديد</a:t>
              </a:r>
              <a:endParaRPr kumimoji="0" lang="en-US" sz="28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8" name="Group 7"/>
          <p:cNvGrpSpPr/>
          <p:nvPr/>
        </p:nvGrpSpPr>
        <p:grpSpPr>
          <a:xfrm>
            <a:off x="532964" y="1467904"/>
            <a:ext cx="11337244" cy="629644"/>
            <a:chOff x="-6034837" y="-218756"/>
            <a:chExt cx="12383778" cy="500987"/>
          </a:xfrm>
        </p:grpSpPr>
        <p:pic>
          <p:nvPicPr>
            <p:cNvPr id="10" name="Picture 9"/>
            <p:cNvPicPr>
              <a:picLocks noChangeAspect="1"/>
            </p:cNvPicPr>
            <p:nvPr/>
          </p:nvPicPr>
          <p:blipFill rotWithShape="1">
            <a:blip r:embed="rId4"/>
            <a:srcRect l="57852" t="14467" b="34026"/>
            <a:stretch/>
          </p:blipFill>
          <p:spPr>
            <a:xfrm>
              <a:off x="5493836" y="-218756"/>
              <a:ext cx="855105" cy="500987"/>
            </a:xfrm>
            <a:prstGeom prst="rect">
              <a:avLst/>
            </a:prstGeom>
          </p:spPr>
        </p:pic>
        <p:sp>
          <p:nvSpPr>
            <p:cNvPr id="11" name="Rectangle 10"/>
            <p:cNvSpPr/>
            <p:nvPr/>
          </p:nvSpPr>
          <p:spPr>
            <a:xfrm>
              <a:off x="5435084" y="-218756"/>
              <a:ext cx="522204" cy="268837"/>
            </a:xfrm>
            <a:prstGeom prst="rect">
              <a:avLst/>
            </a:prstGeom>
          </p:spPr>
          <p:txBody>
            <a:bodyPr wrap="square">
              <a:no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1</a:t>
              </a:r>
              <a:endParaRPr kumimoji="0" lang="en-US" sz="1600" b="0" i="0" u="none" strike="noStrike" kern="1200" cap="none" spc="0" normalizeH="0" baseline="0" noProof="0" dirty="0">
                <a:ln>
                  <a:noFill/>
                </a:ln>
                <a:solidFill>
                  <a:prstClr val="black"/>
                </a:solidFill>
                <a:effectLst/>
                <a:uLnTx/>
                <a:uFillTx/>
                <a:latin typeface="Sakkal Majalla" panose="02000000000000000000" pitchFamily="2" charset="-78"/>
                <a:ea typeface="Times New Roman" panose="02020603050405020304" pitchFamily="18" charset="0"/>
                <a:cs typeface="Sakkal Majalla" panose="02000000000000000000" pitchFamily="2" charset="-78"/>
              </a:endParaRPr>
            </a:p>
          </p:txBody>
        </p:sp>
        <p:sp>
          <p:nvSpPr>
            <p:cNvPr id="12" name="Rectangle 11"/>
            <p:cNvSpPr/>
            <p:nvPr/>
          </p:nvSpPr>
          <p:spPr>
            <a:xfrm>
              <a:off x="-6034837" y="-60926"/>
              <a:ext cx="11528674" cy="343157"/>
            </a:xfrm>
            <a:prstGeom prst="rect">
              <a:avLst/>
            </a:prstGeom>
          </p:spPr>
          <p:txBody>
            <a:bodyPr wrap="square">
              <a:no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حدد علامة التبويب ملف. سيظهر طريقة عرض وراء الكواليس</a:t>
              </a:r>
              <a:endParaRPr kumimoji="0" lang="en-US" sz="1600" b="0"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endParaRPr>
            </a:p>
          </p:txBody>
        </p:sp>
      </p:grpSp>
      <p:pic>
        <p:nvPicPr>
          <p:cNvPr id="13" name="Picture 12" descr="https://1.bp.blogspot.com/-7TXR4g78Km0/XxS46Umw7ZI/AAAAAAAAGZ0/HXLYINRuSaMjfwsLHPoOSRQ2ovl-RTQxQCLcBGAsYHQ/s1600/2.webp"/>
          <p:cNvPicPr/>
          <p:nvPr/>
        </p:nvPicPr>
        <p:blipFill>
          <a:blip r:embed="rId5">
            <a:extLst>
              <a:ext uri="{28A0092B-C50C-407E-A947-70E740481C1C}">
                <a14:useLocalDpi xmlns:a14="http://schemas.microsoft.com/office/drawing/2010/main" val="0"/>
              </a:ext>
            </a:extLst>
          </a:blip>
          <a:srcRect/>
          <a:stretch>
            <a:fillRect/>
          </a:stretch>
        </p:blipFill>
        <p:spPr bwMode="auto">
          <a:xfrm>
            <a:off x="4240304" y="2670120"/>
            <a:ext cx="4679577" cy="2707340"/>
          </a:xfrm>
          <a:prstGeom prst="rect">
            <a:avLst/>
          </a:prstGeom>
          <a:noFill/>
          <a:ln>
            <a:noFill/>
          </a:ln>
        </p:spPr>
      </p:pic>
    </p:spTree>
    <p:extLst>
      <p:ext uri="{BB962C8B-B14F-4D97-AF65-F5344CB8AC3E}">
        <p14:creationId xmlns:p14="http://schemas.microsoft.com/office/powerpoint/2010/main" val="647617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8" presetClass="entr" presetSubtype="12"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strips(downLeft)">
                                      <p:cBhvr>
                                        <p:cTn id="14" dur="500"/>
                                        <p:tgtEl>
                                          <p:spTgt spid="8"/>
                                        </p:tgtEl>
                                      </p:cBhvr>
                                    </p:animEffect>
                                  </p:childTnLst>
                                </p:cTn>
                              </p:par>
                              <p:par>
                                <p:cTn id="15" presetID="18" presetClass="entr" presetSubtype="3"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strips(upRight)">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311152" y="176681"/>
            <a:ext cx="6024283"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إنشاء مصنفات </a:t>
            </a:r>
            <a:r>
              <a:rPr kumimoji="0" lang="en-US"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Excel </a:t>
            </a: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وفتحها</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102</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499095" y="1360328"/>
            <a:ext cx="11337244" cy="629644"/>
            <a:chOff x="-6034837" y="-218756"/>
            <a:chExt cx="12383778" cy="500987"/>
          </a:xfrm>
        </p:grpSpPr>
        <p:pic>
          <p:nvPicPr>
            <p:cNvPr id="5" name="Picture 4"/>
            <p:cNvPicPr>
              <a:picLocks noChangeAspect="1"/>
            </p:cNvPicPr>
            <p:nvPr/>
          </p:nvPicPr>
          <p:blipFill rotWithShape="1">
            <a:blip r:embed="rId3"/>
            <a:srcRect l="57852" t="14467" b="34026"/>
            <a:stretch/>
          </p:blipFill>
          <p:spPr>
            <a:xfrm>
              <a:off x="5493836" y="-218756"/>
              <a:ext cx="855105" cy="500987"/>
            </a:xfrm>
            <a:prstGeom prst="rect">
              <a:avLst/>
            </a:prstGeom>
          </p:spPr>
        </p:pic>
        <p:sp>
          <p:nvSpPr>
            <p:cNvPr id="7" name="Rectangle 6"/>
            <p:cNvSpPr/>
            <p:nvPr/>
          </p:nvSpPr>
          <p:spPr>
            <a:xfrm>
              <a:off x="5435084" y="-218756"/>
              <a:ext cx="522204" cy="268837"/>
            </a:xfrm>
            <a:prstGeom prst="rect">
              <a:avLst/>
            </a:prstGeom>
          </p:spPr>
          <p:txBody>
            <a:bodyPr wrap="square">
              <a:no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2</a:t>
              </a:r>
              <a:endParaRPr kumimoji="0" lang="en-US" sz="1600" b="0" i="0" u="none" strike="noStrike" kern="1200" cap="none" spc="0" normalizeH="0" baseline="0" noProof="0" dirty="0">
                <a:ln>
                  <a:noFill/>
                </a:ln>
                <a:solidFill>
                  <a:prstClr val="black"/>
                </a:solidFill>
                <a:effectLst/>
                <a:uLnTx/>
                <a:uFillTx/>
                <a:latin typeface="Sakkal Majalla" panose="02000000000000000000" pitchFamily="2" charset="-78"/>
                <a:ea typeface="Times New Roman" panose="02020603050405020304" pitchFamily="18" charset="0"/>
                <a:cs typeface="Sakkal Majalla" panose="02000000000000000000" pitchFamily="2" charset="-78"/>
              </a:endParaRPr>
            </a:p>
          </p:txBody>
        </p:sp>
        <p:sp>
          <p:nvSpPr>
            <p:cNvPr id="8" name="Rectangle 7"/>
            <p:cNvSpPr/>
            <p:nvPr/>
          </p:nvSpPr>
          <p:spPr>
            <a:xfrm>
              <a:off x="-6034837" y="-60926"/>
              <a:ext cx="11528674" cy="343157"/>
            </a:xfrm>
            <a:prstGeom prst="rect">
              <a:avLst/>
            </a:prstGeom>
          </p:spPr>
          <p:txBody>
            <a:bodyPr wrap="square">
              <a:no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حدد جديد، ثم انقر فوق مصنف فارغ</a:t>
              </a:r>
              <a:endParaRPr kumimoji="0" lang="en-US" sz="1600" b="0"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endParaRPr>
            </a:p>
          </p:txBody>
        </p:sp>
      </p:grpSp>
      <p:pic>
        <p:nvPicPr>
          <p:cNvPr id="10" name="Picture 9" descr="https://1.bp.blogspot.com/-Ajj4dJzy50A/XxS5DxWZ1qI/AAAAAAAAGZ8/kSaLuTAyTAweocdHZTFCmEBaV87APxvUACLcBGAsYHQ/s1600/3.webp"/>
          <p:cNvPicPr/>
          <p:nvPr/>
        </p:nvPicPr>
        <p:blipFill>
          <a:blip r:embed="rId4">
            <a:extLst>
              <a:ext uri="{28A0092B-C50C-407E-A947-70E740481C1C}">
                <a14:useLocalDpi xmlns:a14="http://schemas.microsoft.com/office/drawing/2010/main" val="0"/>
              </a:ext>
            </a:extLst>
          </a:blip>
          <a:srcRect/>
          <a:stretch>
            <a:fillRect/>
          </a:stretch>
        </p:blipFill>
        <p:spPr bwMode="auto">
          <a:xfrm>
            <a:off x="4304748" y="1989972"/>
            <a:ext cx="4012808" cy="3652747"/>
          </a:xfrm>
          <a:prstGeom prst="rect">
            <a:avLst/>
          </a:prstGeom>
          <a:noFill/>
          <a:ln>
            <a:noFill/>
          </a:ln>
        </p:spPr>
      </p:pic>
      <p:grpSp>
        <p:nvGrpSpPr>
          <p:cNvPr id="11" name="Group 10"/>
          <p:cNvGrpSpPr/>
          <p:nvPr/>
        </p:nvGrpSpPr>
        <p:grpSpPr>
          <a:xfrm>
            <a:off x="499095" y="5726707"/>
            <a:ext cx="11337244" cy="629644"/>
            <a:chOff x="-6034837" y="-218756"/>
            <a:chExt cx="12383778" cy="500987"/>
          </a:xfrm>
        </p:grpSpPr>
        <p:pic>
          <p:nvPicPr>
            <p:cNvPr id="12" name="Picture 11"/>
            <p:cNvPicPr>
              <a:picLocks noChangeAspect="1"/>
            </p:cNvPicPr>
            <p:nvPr/>
          </p:nvPicPr>
          <p:blipFill rotWithShape="1">
            <a:blip r:embed="rId3"/>
            <a:srcRect l="57852" t="14467" b="34026"/>
            <a:stretch/>
          </p:blipFill>
          <p:spPr>
            <a:xfrm>
              <a:off x="5493836" y="-218756"/>
              <a:ext cx="855105" cy="500987"/>
            </a:xfrm>
            <a:prstGeom prst="rect">
              <a:avLst/>
            </a:prstGeom>
          </p:spPr>
        </p:pic>
        <p:sp>
          <p:nvSpPr>
            <p:cNvPr id="13" name="Rectangle 12"/>
            <p:cNvSpPr/>
            <p:nvPr/>
          </p:nvSpPr>
          <p:spPr>
            <a:xfrm>
              <a:off x="5435084" y="-218756"/>
              <a:ext cx="522204" cy="268837"/>
            </a:xfrm>
            <a:prstGeom prst="rect">
              <a:avLst/>
            </a:prstGeom>
          </p:spPr>
          <p:txBody>
            <a:bodyPr wrap="square">
              <a:no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3</a:t>
              </a:r>
              <a:endParaRPr kumimoji="0" lang="en-US" sz="1600" b="0" i="0" u="none" strike="noStrike" kern="1200" cap="none" spc="0" normalizeH="0" baseline="0" noProof="0" dirty="0">
                <a:ln>
                  <a:noFill/>
                </a:ln>
                <a:solidFill>
                  <a:prstClr val="black"/>
                </a:solidFill>
                <a:effectLst/>
                <a:uLnTx/>
                <a:uFillTx/>
                <a:latin typeface="Sakkal Majalla" panose="02000000000000000000" pitchFamily="2" charset="-78"/>
                <a:ea typeface="Times New Roman" panose="02020603050405020304" pitchFamily="18" charset="0"/>
                <a:cs typeface="Sakkal Majalla" panose="02000000000000000000" pitchFamily="2" charset="-78"/>
              </a:endParaRPr>
            </a:p>
          </p:txBody>
        </p:sp>
        <p:sp>
          <p:nvSpPr>
            <p:cNvPr id="14" name="Rectangle 13"/>
            <p:cNvSpPr/>
            <p:nvPr/>
          </p:nvSpPr>
          <p:spPr>
            <a:xfrm>
              <a:off x="-6034837" y="-60926"/>
              <a:ext cx="11528674" cy="343157"/>
            </a:xfrm>
            <a:prstGeom prst="rect">
              <a:avLst/>
            </a:prstGeom>
          </p:spPr>
          <p:txBody>
            <a:bodyPr wrap="square">
              <a:no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سيظهر مصنف فارغ جديد</a:t>
              </a:r>
              <a:endParaRPr kumimoji="0" lang="en-US" sz="1600" b="0"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endParaRPr>
            </a:p>
          </p:txBody>
        </p:sp>
      </p:grpSp>
    </p:spTree>
    <p:extLst>
      <p:ext uri="{BB962C8B-B14F-4D97-AF65-F5344CB8AC3E}">
        <p14:creationId xmlns:p14="http://schemas.microsoft.com/office/powerpoint/2010/main" val="883341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par>
                                <p:cTn id="8" presetID="18" presetClass="entr" presetSubtype="3"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strips(upRight)">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8" presetClass="entr" presetSubtype="12"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strips(downLeft)">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210546" y="176681"/>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إنشاء مصنفات </a:t>
            </a:r>
            <a:r>
              <a:rPr kumimoji="0" lang="en-US"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Excel </a:t>
            </a: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وفتحها</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103</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2058950" y="176681"/>
            <a:ext cx="2746132" cy="840640"/>
            <a:chOff x="105491" y="7345"/>
            <a:chExt cx="1463512" cy="480609"/>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491" y="7345"/>
              <a:ext cx="1463512" cy="480609"/>
            </a:xfrm>
            <a:prstGeom prst="rect">
              <a:avLst/>
            </a:prstGeom>
          </p:spPr>
        </p:pic>
        <p:sp>
          <p:nvSpPr>
            <p:cNvPr id="7" name="Rectangle 6"/>
            <p:cNvSpPr/>
            <p:nvPr/>
          </p:nvSpPr>
          <p:spPr>
            <a:xfrm>
              <a:off x="191099" y="108526"/>
              <a:ext cx="1205184" cy="295892"/>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00B050"/>
                  </a:solidFill>
                  <a:effectLst/>
                  <a:uLnTx/>
                  <a:uFillTx/>
                  <a:latin typeface="Sakkal Majalla" panose="02000000000000000000" pitchFamily="2" charset="-78"/>
                  <a:ea typeface="Calibri" panose="020F0502020204030204" pitchFamily="34" charset="0"/>
                  <a:cs typeface="Sakkal Majalla" panose="02000000000000000000" pitchFamily="2" charset="-78"/>
                </a:rPr>
                <a:t>فتح مصنف موجود</a:t>
              </a:r>
              <a:endParaRPr kumimoji="0" lang="en-US" sz="28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 name="Rectangle 1"/>
          <p:cNvSpPr/>
          <p:nvPr/>
        </p:nvSpPr>
        <p:spPr>
          <a:xfrm>
            <a:off x="2422381" y="1475325"/>
            <a:ext cx="9385449" cy="517065"/>
          </a:xfrm>
          <a:prstGeom prst="rect">
            <a:avLst/>
          </a:prstGeom>
        </p:spPr>
        <p:txBody>
          <a:bodyPr wrap="square">
            <a:spAutoFit/>
          </a:bodyPr>
          <a:lstStyle/>
          <a:p>
            <a:pPr marL="0" marR="0" lvl="0" indent="0" algn="justLow" defTabSz="914400" rtl="1" eaLnBrk="1" fontAlgn="auto" latinLnBrk="0" hangingPunct="1">
              <a:lnSpc>
                <a:spcPct val="11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B050"/>
                </a:solidFill>
                <a:effectLst/>
                <a:uLnTx/>
                <a:uFillTx/>
                <a:latin typeface="Calibri" panose="020F0502020204030204" pitchFamily="34" charset="0"/>
                <a:ea typeface="Calibri" panose="020F0502020204030204" pitchFamily="34" charset="0"/>
                <a:cs typeface="Sakkal Majalla" panose="02000000000000000000" pitchFamily="2" charset="-78"/>
              </a:rPr>
              <a:t>بالإضافة إلى إنشاء مصنفات جديدة، ستحتاج غالباً إلى فتح مصنف تم حفظه مسبقاً:</a:t>
            </a:r>
            <a:endParaRPr kumimoji="0" lang="en-US" sz="16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nvGrpSpPr>
          <p:cNvPr id="8" name="Group 7"/>
          <p:cNvGrpSpPr/>
          <p:nvPr/>
        </p:nvGrpSpPr>
        <p:grpSpPr>
          <a:xfrm>
            <a:off x="470586" y="2252032"/>
            <a:ext cx="11337244" cy="629644"/>
            <a:chOff x="-6034837" y="-218756"/>
            <a:chExt cx="12383778" cy="500987"/>
          </a:xfrm>
        </p:grpSpPr>
        <p:pic>
          <p:nvPicPr>
            <p:cNvPr id="10" name="Picture 9"/>
            <p:cNvPicPr>
              <a:picLocks noChangeAspect="1"/>
            </p:cNvPicPr>
            <p:nvPr/>
          </p:nvPicPr>
          <p:blipFill rotWithShape="1">
            <a:blip r:embed="rId4"/>
            <a:srcRect l="57852" t="14467" b="34026"/>
            <a:stretch/>
          </p:blipFill>
          <p:spPr>
            <a:xfrm>
              <a:off x="5493836" y="-218756"/>
              <a:ext cx="855105" cy="500987"/>
            </a:xfrm>
            <a:prstGeom prst="rect">
              <a:avLst/>
            </a:prstGeom>
          </p:spPr>
        </p:pic>
        <p:sp>
          <p:nvSpPr>
            <p:cNvPr id="11" name="Rectangle 10"/>
            <p:cNvSpPr/>
            <p:nvPr/>
          </p:nvSpPr>
          <p:spPr>
            <a:xfrm>
              <a:off x="5435084" y="-218756"/>
              <a:ext cx="522204" cy="268837"/>
            </a:xfrm>
            <a:prstGeom prst="rect">
              <a:avLst/>
            </a:prstGeom>
          </p:spPr>
          <p:txBody>
            <a:bodyPr wrap="square">
              <a:no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1</a:t>
              </a:r>
              <a:endParaRPr kumimoji="0" lang="en-US" sz="1600" b="0" i="0" u="none" strike="noStrike" kern="1200" cap="none" spc="0" normalizeH="0" baseline="0" noProof="0" dirty="0">
                <a:ln>
                  <a:noFill/>
                </a:ln>
                <a:solidFill>
                  <a:prstClr val="black"/>
                </a:solidFill>
                <a:effectLst/>
                <a:uLnTx/>
                <a:uFillTx/>
                <a:latin typeface="Sakkal Majalla" panose="02000000000000000000" pitchFamily="2" charset="-78"/>
                <a:ea typeface="Times New Roman" panose="02020603050405020304" pitchFamily="18" charset="0"/>
                <a:cs typeface="Sakkal Majalla" panose="02000000000000000000" pitchFamily="2" charset="-78"/>
              </a:endParaRPr>
            </a:p>
          </p:txBody>
        </p:sp>
        <p:sp>
          <p:nvSpPr>
            <p:cNvPr id="12" name="Rectangle 11"/>
            <p:cNvSpPr/>
            <p:nvPr/>
          </p:nvSpPr>
          <p:spPr>
            <a:xfrm>
              <a:off x="-6034837" y="-60926"/>
              <a:ext cx="11528674" cy="343157"/>
            </a:xfrm>
            <a:prstGeom prst="rect">
              <a:avLst/>
            </a:prstGeom>
          </p:spPr>
          <p:txBody>
            <a:bodyPr wrap="square">
              <a:no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انتقل إلى طريقة عرض وراء الكواليس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Backstage،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ثم انقر فوق فتح</a:t>
              </a:r>
              <a:endParaRPr kumimoji="0" lang="en-US" sz="1600" b="0"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endParaRPr>
            </a:p>
          </p:txBody>
        </p:sp>
      </p:grpSp>
      <p:pic>
        <p:nvPicPr>
          <p:cNvPr id="13" name="Picture 12" descr="https://1.bp.blogspot.com/-qYQo351WCsQ/XxS5M63BOhI/AAAAAAAAGaE/n-qR0xMRrG0Hva3ac8Ft0UsEaVGwXbrJACLcBGAsYHQ/s1600/4.webp"/>
          <p:cNvPicPr/>
          <p:nvPr/>
        </p:nvPicPr>
        <p:blipFill>
          <a:blip r:embed="rId5">
            <a:extLst>
              <a:ext uri="{28A0092B-C50C-407E-A947-70E740481C1C}">
                <a14:useLocalDpi xmlns:a14="http://schemas.microsoft.com/office/drawing/2010/main" val="0"/>
              </a:ext>
            </a:extLst>
          </a:blip>
          <a:srcRect/>
          <a:stretch>
            <a:fillRect/>
          </a:stretch>
        </p:blipFill>
        <p:spPr bwMode="auto">
          <a:xfrm>
            <a:off x="5747788" y="2987676"/>
            <a:ext cx="1276350" cy="3619500"/>
          </a:xfrm>
          <a:prstGeom prst="rect">
            <a:avLst/>
          </a:prstGeom>
          <a:noFill/>
          <a:ln>
            <a:noFill/>
          </a:ln>
        </p:spPr>
      </p:pic>
    </p:spTree>
    <p:extLst>
      <p:ext uri="{BB962C8B-B14F-4D97-AF65-F5344CB8AC3E}">
        <p14:creationId xmlns:p14="http://schemas.microsoft.com/office/powerpoint/2010/main" val="3475852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inVertical)">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18" presetClass="entr" presetSubtype="12"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strips(downLeft)">
                                      <p:cBhvr>
                                        <p:cTn id="19" dur="500"/>
                                        <p:tgtEl>
                                          <p:spTgt spid="8"/>
                                        </p:tgtEl>
                                      </p:cBhvr>
                                    </p:animEffect>
                                  </p:childTnLst>
                                </p:cTn>
                              </p:par>
                              <p:par>
                                <p:cTn id="20" presetID="18" presetClass="entr" presetSubtype="3"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strips(upRight)">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210546" y="176681"/>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إنشاء مصنفات </a:t>
            </a:r>
            <a:r>
              <a:rPr kumimoji="0" lang="en-US"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Excel </a:t>
            </a: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وفتحها</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104</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539884" y="1409349"/>
            <a:ext cx="11337244" cy="629644"/>
            <a:chOff x="-6034837" y="-218756"/>
            <a:chExt cx="12383778" cy="500987"/>
          </a:xfrm>
        </p:grpSpPr>
        <p:pic>
          <p:nvPicPr>
            <p:cNvPr id="5" name="Picture 4"/>
            <p:cNvPicPr>
              <a:picLocks noChangeAspect="1"/>
            </p:cNvPicPr>
            <p:nvPr/>
          </p:nvPicPr>
          <p:blipFill rotWithShape="1">
            <a:blip r:embed="rId3"/>
            <a:srcRect l="57852" t="14467" b="34026"/>
            <a:stretch/>
          </p:blipFill>
          <p:spPr>
            <a:xfrm>
              <a:off x="5493836" y="-218756"/>
              <a:ext cx="855105" cy="500987"/>
            </a:xfrm>
            <a:prstGeom prst="rect">
              <a:avLst/>
            </a:prstGeom>
          </p:spPr>
        </p:pic>
        <p:sp>
          <p:nvSpPr>
            <p:cNvPr id="7" name="Rectangle 6"/>
            <p:cNvSpPr/>
            <p:nvPr/>
          </p:nvSpPr>
          <p:spPr>
            <a:xfrm>
              <a:off x="5435084" y="-218756"/>
              <a:ext cx="522204" cy="268837"/>
            </a:xfrm>
            <a:prstGeom prst="rect">
              <a:avLst/>
            </a:prstGeom>
          </p:spPr>
          <p:txBody>
            <a:bodyPr wrap="square">
              <a:no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2</a:t>
              </a:r>
              <a:endParaRPr kumimoji="0" lang="en-US" sz="1600" b="0" i="0" u="none" strike="noStrike" kern="1200" cap="none" spc="0" normalizeH="0" baseline="0" noProof="0" dirty="0">
                <a:ln>
                  <a:noFill/>
                </a:ln>
                <a:solidFill>
                  <a:prstClr val="black"/>
                </a:solidFill>
                <a:effectLst/>
                <a:uLnTx/>
                <a:uFillTx/>
                <a:latin typeface="Sakkal Majalla" panose="02000000000000000000" pitchFamily="2" charset="-78"/>
                <a:ea typeface="Times New Roman" panose="02020603050405020304" pitchFamily="18" charset="0"/>
                <a:cs typeface="Sakkal Majalla" panose="02000000000000000000" pitchFamily="2" charset="-78"/>
              </a:endParaRPr>
            </a:p>
          </p:txBody>
        </p:sp>
        <p:sp>
          <p:nvSpPr>
            <p:cNvPr id="8" name="Rectangle 7"/>
            <p:cNvSpPr/>
            <p:nvPr/>
          </p:nvSpPr>
          <p:spPr>
            <a:xfrm>
              <a:off x="-6034837" y="-60926"/>
              <a:ext cx="11528674" cy="343157"/>
            </a:xfrm>
            <a:prstGeom prst="rect">
              <a:avLst/>
            </a:prstGeom>
          </p:spPr>
          <p:txBody>
            <a:bodyPr wrap="square">
              <a:no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حدد الكمبيوتر، ثم انقر فوق استعراض. يمكنك أيضًا اختيار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OneDrive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لفتح الملفات المخزنة على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OneDrive</a:t>
              </a:r>
              <a:endParaRPr kumimoji="0" lang="en-US" sz="1600" b="0"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endParaRPr>
            </a:p>
          </p:txBody>
        </p:sp>
      </p:grpSp>
      <p:pic>
        <p:nvPicPr>
          <p:cNvPr id="10" name="Picture 9" descr="https://1.bp.blogspot.com/-ivFuv6q2VjE/XxS5SrLJrAI/AAAAAAAAGaI/x36MXdgnwU0v6irinnnw1Exb_ItMAiTcgCLcBGAsYHQ/w250-h320/5.webp"/>
          <p:cNvPicPr/>
          <p:nvPr/>
        </p:nvPicPr>
        <p:blipFill>
          <a:blip r:embed="rId4">
            <a:extLst>
              <a:ext uri="{28A0092B-C50C-407E-A947-70E740481C1C}">
                <a14:useLocalDpi xmlns:a14="http://schemas.microsoft.com/office/drawing/2010/main" val="0"/>
              </a:ext>
            </a:extLst>
          </a:blip>
          <a:srcRect/>
          <a:stretch>
            <a:fillRect/>
          </a:stretch>
        </p:blipFill>
        <p:spPr bwMode="auto">
          <a:xfrm>
            <a:off x="4787153" y="2237355"/>
            <a:ext cx="2804272" cy="3957918"/>
          </a:xfrm>
          <a:prstGeom prst="rect">
            <a:avLst/>
          </a:prstGeom>
          <a:noFill/>
          <a:ln>
            <a:noFill/>
          </a:ln>
        </p:spPr>
      </p:pic>
    </p:spTree>
    <p:extLst>
      <p:ext uri="{BB962C8B-B14F-4D97-AF65-F5344CB8AC3E}">
        <p14:creationId xmlns:p14="http://schemas.microsoft.com/office/powerpoint/2010/main" val="835028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par>
                                <p:cTn id="8" presetID="18" presetClass="entr" presetSubtype="3"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strips(upRight)">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210546" y="176681"/>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إنشاء مصنفات </a:t>
            </a:r>
            <a:r>
              <a:rPr kumimoji="0" lang="en-US"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Excel </a:t>
            </a: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وفتحها</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105</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539884" y="1409349"/>
            <a:ext cx="11337244" cy="629644"/>
            <a:chOff x="-6034837" y="-218756"/>
            <a:chExt cx="12383778" cy="500987"/>
          </a:xfrm>
        </p:grpSpPr>
        <p:pic>
          <p:nvPicPr>
            <p:cNvPr id="5" name="Picture 4"/>
            <p:cNvPicPr>
              <a:picLocks noChangeAspect="1"/>
            </p:cNvPicPr>
            <p:nvPr/>
          </p:nvPicPr>
          <p:blipFill rotWithShape="1">
            <a:blip r:embed="rId3"/>
            <a:srcRect l="57852" t="14467" b="34026"/>
            <a:stretch/>
          </p:blipFill>
          <p:spPr>
            <a:xfrm>
              <a:off x="5493836" y="-218756"/>
              <a:ext cx="855105" cy="500987"/>
            </a:xfrm>
            <a:prstGeom prst="rect">
              <a:avLst/>
            </a:prstGeom>
          </p:spPr>
        </p:pic>
        <p:sp>
          <p:nvSpPr>
            <p:cNvPr id="7" name="Rectangle 6"/>
            <p:cNvSpPr/>
            <p:nvPr/>
          </p:nvSpPr>
          <p:spPr>
            <a:xfrm>
              <a:off x="5435084" y="-218756"/>
              <a:ext cx="522204" cy="268837"/>
            </a:xfrm>
            <a:prstGeom prst="rect">
              <a:avLst/>
            </a:prstGeom>
          </p:spPr>
          <p:txBody>
            <a:bodyPr wrap="square">
              <a:no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3</a:t>
              </a:r>
              <a:endParaRPr kumimoji="0" lang="en-US" sz="1600" b="0" i="0" u="none" strike="noStrike" kern="1200" cap="none" spc="0" normalizeH="0" baseline="0" noProof="0" dirty="0">
                <a:ln>
                  <a:noFill/>
                </a:ln>
                <a:solidFill>
                  <a:prstClr val="black"/>
                </a:solidFill>
                <a:effectLst/>
                <a:uLnTx/>
                <a:uFillTx/>
                <a:latin typeface="Sakkal Majalla" panose="02000000000000000000" pitchFamily="2" charset="-78"/>
                <a:ea typeface="Times New Roman" panose="02020603050405020304" pitchFamily="18" charset="0"/>
                <a:cs typeface="Sakkal Majalla" panose="02000000000000000000" pitchFamily="2" charset="-78"/>
              </a:endParaRPr>
            </a:p>
          </p:txBody>
        </p:sp>
        <p:sp>
          <p:nvSpPr>
            <p:cNvPr id="8" name="Rectangle 7"/>
            <p:cNvSpPr/>
            <p:nvPr/>
          </p:nvSpPr>
          <p:spPr>
            <a:xfrm>
              <a:off x="-6034837" y="-60926"/>
              <a:ext cx="11528674" cy="343157"/>
            </a:xfrm>
            <a:prstGeom prst="rect">
              <a:avLst/>
            </a:prstGeom>
          </p:spPr>
          <p:txBody>
            <a:bodyPr wrap="square">
              <a:no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سيظهر مربع الحوار "فتح". حدد موقع المصنف الخاص بك وحدده، ثم انقر فوق فتح</a:t>
              </a:r>
              <a:endParaRPr kumimoji="0" lang="en-US" sz="1600" b="0"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endParaRPr>
            </a:p>
          </p:txBody>
        </p:sp>
      </p:grpSp>
      <p:pic>
        <p:nvPicPr>
          <p:cNvPr id="10" name="Picture 9" descr="https://1.bp.blogspot.com/-54m6buJMjqM/XxS5YpdXtyI/AAAAAAAAGaQ/55uOi6wAoj8iqE3y_13Tov1WZ5lq57f-QCLcBGAsYHQ/w320-h233/6.webp"/>
          <p:cNvPicPr/>
          <p:nvPr/>
        </p:nvPicPr>
        <p:blipFill>
          <a:blip r:embed="rId4">
            <a:extLst>
              <a:ext uri="{28A0092B-C50C-407E-A947-70E740481C1C}">
                <a14:useLocalDpi xmlns:a14="http://schemas.microsoft.com/office/drawing/2010/main" val="0"/>
              </a:ext>
            </a:extLst>
          </a:blip>
          <a:srcRect/>
          <a:stretch>
            <a:fillRect/>
          </a:stretch>
        </p:blipFill>
        <p:spPr bwMode="auto">
          <a:xfrm>
            <a:off x="3872753" y="2273481"/>
            <a:ext cx="4984376" cy="3848381"/>
          </a:xfrm>
          <a:prstGeom prst="rect">
            <a:avLst/>
          </a:prstGeom>
          <a:noFill/>
          <a:ln>
            <a:noFill/>
          </a:ln>
        </p:spPr>
      </p:pic>
    </p:spTree>
    <p:extLst>
      <p:ext uri="{BB962C8B-B14F-4D97-AF65-F5344CB8AC3E}">
        <p14:creationId xmlns:p14="http://schemas.microsoft.com/office/powerpoint/2010/main" val="1874871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par>
                                <p:cTn id="8" presetID="18" presetClass="entr" presetSubtype="3"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strips(upRight)">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210546" y="176681"/>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إنشاء مصنفات </a:t>
            </a:r>
            <a:r>
              <a:rPr kumimoji="0" lang="en-US"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Excel </a:t>
            </a: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وفتحها</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106</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539884" y="1409349"/>
            <a:ext cx="11337244" cy="629644"/>
            <a:chOff x="-6034837" y="-218756"/>
            <a:chExt cx="12383778" cy="500987"/>
          </a:xfrm>
        </p:grpSpPr>
        <p:pic>
          <p:nvPicPr>
            <p:cNvPr id="5" name="Picture 4"/>
            <p:cNvPicPr>
              <a:picLocks noChangeAspect="1"/>
            </p:cNvPicPr>
            <p:nvPr/>
          </p:nvPicPr>
          <p:blipFill rotWithShape="1">
            <a:blip r:embed="rId3"/>
            <a:srcRect l="57852" t="14467" b="34026"/>
            <a:stretch/>
          </p:blipFill>
          <p:spPr>
            <a:xfrm>
              <a:off x="5493836" y="-218756"/>
              <a:ext cx="855105" cy="500987"/>
            </a:xfrm>
            <a:prstGeom prst="rect">
              <a:avLst/>
            </a:prstGeom>
          </p:spPr>
        </p:pic>
        <p:sp>
          <p:nvSpPr>
            <p:cNvPr id="7" name="Rectangle 6"/>
            <p:cNvSpPr/>
            <p:nvPr/>
          </p:nvSpPr>
          <p:spPr>
            <a:xfrm>
              <a:off x="5435084" y="-218756"/>
              <a:ext cx="522204" cy="268837"/>
            </a:xfrm>
            <a:prstGeom prst="rect">
              <a:avLst/>
            </a:prstGeom>
          </p:spPr>
          <p:txBody>
            <a:bodyPr wrap="square">
              <a:no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4</a:t>
              </a:r>
              <a:endParaRPr kumimoji="0" lang="en-US" sz="1600" b="0" i="0" u="none" strike="noStrike" kern="1200" cap="none" spc="0" normalizeH="0" baseline="0" noProof="0" dirty="0">
                <a:ln>
                  <a:noFill/>
                </a:ln>
                <a:solidFill>
                  <a:prstClr val="black"/>
                </a:solidFill>
                <a:effectLst/>
                <a:uLnTx/>
                <a:uFillTx/>
                <a:latin typeface="Sakkal Majalla" panose="02000000000000000000" pitchFamily="2" charset="-78"/>
                <a:ea typeface="Times New Roman" panose="02020603050405020304" pitchFamily="18" charset="0"/>
                <a:cs typeface="Sakkal Majalla" panose="02000000000000000000" pitchFamily="2" charset="-78"/>
              </a:endParaRPr>
            </a:p>
          </p:txBody>
        </p:sp>
        <p:sp>
          <p:nvSpPr>
            <p:cNvPr id="8" name="Rectangle 7"/>
            <p:cNvSpPr/>
            <p:nvPr/>
          </p:nvSpPr>
          <p:spPr>
            <a:xfrm>
              <a:off x="-6034837" y="-60926"/>
              <a:ext cx="11528674" cy="343157"/>
            </a:xfrm>
            <a:prstGeom prst="rect">
              <a:avLst/>
            </a:prstGeom>
          </p:spPr>
          <p:txBody>
            <a:bodyPr wrap="square">
              <a:no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إذا فتحت المصنف المطلوب مؤخراً، يمكنك تصفح المصنفات الحديثة بدلاً من البحث عن الملف</a:t>
              </a:r>
              <a:endParaRPr kumimoji="0" lang="en-US" sz="1600" b="0"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endParaRPr>
            </a:p>
          </p:txBody>
        </p:sp>
      </p:grpSp>
      <p:pic>
        <p:nvPicPr>
          <p:cNvPr id="10" name="Picture 9" descr="https://1.bp.blogspot.com/-GhsuwHiovuE/XxS5gOvfl6I/AAAAAAAAGaY/K8rUOOgg9ZoE7HAzAIJSurikCMqefRhIgCLcBGAsYHQ/w320-h213/7.webp"/>
          <p:cNvPicPr/>
          <p:nvPr/>
        </p:nvPicPr>
        <p:blipFill>
          <a:blip r:embed="rId4">
            <a:extLst>
              <a:ext uri="{28A0092B-C50C-407E-A947-70E740481C1C}">
                <a14:useLocalDpi xmlns:a14="http://schemas.microsoft.com/office/drawing/2010/main" val="0"/>
              </a:ext>
            </a:extLst>
          </a:blip>
          <a:srcRect/>
          <a:stretch>
            <a:fillRect/>
          </a:stretch>
        </p:blipFill>
        <p:spPr bwMode="auto">
          <a:xfrm>
            <a:off x="3263153" y="2237355"/>
            <a:ext cx="5719483" cy="3783858"/>
          </a:xfrm>
          <a:prstGeom prst="rect">
            <a:avLst/>
          </a:prstGeom>
          <a:noFill/>
          <a:ln>
            <a:noFill/>
          </a:ln>
        </p:spPr>
      </p:pic>
    </p:spTree>
    <p:extLst>
      <p:ext uri="{BB962C8B-B14F-4D97-AF65-F5344CB8AC3E}">
        <p14:creationId xmlns:p14="http://schemas.microsoft.com/office/powerpoint/2010/main" val="215221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par>
                                <p:cTn id="8" presetID="18" presetClass="entr" presetSubtype="3"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strips(upRight)">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210546" y="176681"/>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إنشاء مصنفات </a:t>
            </a:r>
            <a:r>
              <a:rPr kumimoji="0" lang="en-US"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Excel </a:t>
            </a: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وفتحها</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107</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2058950" y="176681"/>
            <a:ext cx="2746132" cy="840640"/>
            <a:chOff x="105491" y="7345"/>
            <a:chExt cx="1463512" cy="480609"/>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491" y="7345"/>
              <a:ext cx="1463512" cy="480609"/>
            </a:xfrm>
            <a:prstGeom prst="rect">
              <a:avLst/>
            </a:prstGeom>
          </p:spPr>
        </p:pic>
        <p:sp>
          <p:nvSpPr>
            <p:cNvPr id="7" name="Rectangle 6"/>
            <p:cNvSpPr/>
            <p:nvPr/>
          </p:nvSpPr>
          <p:spPr>
            <a:xfrm>
              <a:off x="191099" y="108526"/>
              <a:ext cx="1205184" cy="295892"/>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00B050"/>
                  </a:solidFill>
                  <a:effectLst/>
                  <a:uLnTx/>
                  <a:uFillTx/>
                  <a:latin typeface="Sakkal Majalla" panose="02000000000000000000" pitchFamily="2" charset="-78"/>
                  <a:ea typeface="Calibri" panose="020F0502020204030204" pitchFamily="34" charset="0"/>
                  <a:cs typeface="Sakkal Majalla" panose="02000000000000000000" pitchFamily="2" charset="-78"/>
                </a:rPr>
                <a:t>تثبيت مصنف</a:t>
              </a:r>
              <a:endParaRPr kumimoji="0" lang="en-US" sz="28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8" name="Rectangle 7"/>
          <p:cNvSpPr/>
          <p:nvPr/>
        </p:nvSpPr>
        <p:spPr>
          <a:xfrm>
            <a:off x="340659" y="1475325"/>
            <a:ext cx="11467171" cy="517065"/>
          </a:xfrm>
          <a:prstGeom prst="rect">
            <a:avLst/>
          </a:prstGeom>
        </p:spPr>
        <p:txBody>
          <a:bodyPr wrap="square">
            <a:spAutoFit/>
          </a:bodyPr>
          <a:lstStyle/>
          <a:p>
            <a:pPr marL="0" marR="0" lvl="0" indent="0" algn="justLow" defTabSz="914400" rtl="1" eaLnBrk="1" fontAlgn="auto" latinLnBrk="0" hangingPunct="1">
              <a:lnSpc>
                <a:spcPct val="11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B050"/>
                </a:solidFill>
                <a:effectLst/>
                <a:uLnTx/>
                <a:uFillTx/>
                <a:latin typeface="Sakkal Majalla" panose="02000000000000000000" pitchFamily="2" charset="-78"/>
                <a:ea typeface="Calibri" panose="020F0502020204030204" pitchFamily="34" charset="0"/>
                <a:cs typeface="Sakkal Majalla" panose="02000000000000000000" pitchFamily="2" charset="-78"/>
              </a:rPr>
              <a:t>إذا كنت تعمل بشكل متكرر مع نفس المصنف، فيمكنك تثبيته في طريقة عرض وراء الكواليس </a:t>
            </a:r>
            <a:r>
              <a:rPr kumimoji="0" lang="en-US" sz="2400" b="1" i="0" u="none" strike="noStrike" kern="1200" cap="none" spc="0" normalizeH="0" baseline="0" noProof="0" dirty="0">
                <a:ln>
                  <a:noFill/>
                </a:ln>
                <a:solidFill>
                  <a:srgbClr val="00B050"/>
                </a:solidFill>
                <a:effectLst/>
                <a:uLnTx/>
                <a:uFillTx/>
                <a:latin typeface="Sakkal Majalla" panose="02000000000000000000" pitchFamily="2" charset="-78"/>
                <a:ea typeface="Calibri" panose="020F0502020204030204" pitchFamily="34" charset="0"/>
                <a:cs typeface="Sakkal Majalla" panose="02000000000000000000" pitchFamily="2" charset="-78"/>
              </a:rPr>
              <a:t>Backstage </a:t>
            </a:r>
            <a:r>
              <a:rPr kumimoji="0" lang="ar-EG" sz="2400" b="1" i="0" u="none" strike="noStrike" kern="1200" cap="none" spc="0" normalizeH="0" baseline="0" noProof="0" dirty="0">
                <a:ln>
                  <a:noFill/>
                </a:ln>
                <a:solidFill>
                  <a:srgbClr val="00B050"/>
                </a:solidFill>
                <a:effectLst/>
                <a:uLnTx/>
                <a:uFillTx/>
                <a:latin typeface="Sakkal Majalla" panose="02000000000000000000" pitchFamily="2" charset="-78"/>
                <a:ea typeface="Calibri" panose="020F0502020204030204" pitchFamily="34" charset="0"/>
                <a:cs typeface="Sakkal Majalla" panose="02000000000000000000" pitchFamily="2" charset="-78"/>
              </a:rPr>
              <a:t>للوصول بشكل أسرع:</a:t>
            </a:r>
            <a:endParaRPr kumimoji="0" lang="en-US" sz="16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nvGrpSpPr>
          <p:cNvPr id="10" name="Group 9"/>
          <p:cNvGrpSpPr/>
          <p:nvPr/>
        </p:nvGrpSpPr>
        <p:grpSpPr>
          <a:xfrm>
            <a:off x="470586" y="2252032"/>
            <a:ext cx="11337244" cy="629644"/>
            <a:chOff x="-6034837" y="-218756"/>
            <a:chExt cx="12383778" cy="500987"/>
          </a:xfrm>
        </p:grpSpPr>
        <p:pic>
          <p:nvPicPr>
            <p:cNvPr id="11" name="Picture 10"/>
            <p:cNvPicPr>
              <a:picLocks noChangeAspect="1"/>
            </p:cNvPicPr>
            <p:nvPr/>
          </p:nvPicPr>
          <p:blipFill rotWithShape="1">
            <a:blip r:embed="rId4"/>
            <a:srcRect l="57852" t="14467" b="34026"/>
            <a:stretch/>
          </p:blipFill>
          <p:spPr>
            <a:xfrm>
              <a:off x="5493836" y="-218756"/>
              <a:ext cx="855105" cy="500987"/>
            </a:xfrm>
            <a:prstGeom prst="rect">
              <a:avLst/>
            </a:prstGeom>
          </p:spPr>
        </p:pic>
        <p:sp>
          <p:nvSpPr>
            <p:cNvPr id="12" name="Rectangle 11"/>
            <p:cNvSpPr/>
            <p:nvPr/>
          </p:nvSpPr>
          <p:spPr>
            <a:xfrm>
              <a:off x="5435084" y="-218756"/>
              <a:ext cx="522204" cy="268837"/>
            </a:xfrm>
            <a:prstGeom prst="rect">
              <a:avLst/>
            </a:prstGeom>
          </p:spPr>
          <p:txBody>
            <a:bodyPr wrap="square">
              <a:no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1</a:t>
              </a:r>
              <a:endParaRPr kumimoji="0" lang="en-US" sz="1600" b="0" i="0" u="none" strike="noStrike" kern="1200" cap="none" spc="0" normalizeH="0" baseline="0" noProof="0" dirty="0">
                <a:ln>
                  <a:noFill/>
                </a:ln>
                <a:solidFill>
                  <a:prstClr val="black"/>
                </a:solidFill>
                <a:effectLst/>
                <a:uLnTx/>
                <a:uFillTx/>
                <a:latin typeface="Sakkal Majalla" panose="02000000000000000000" pitchFamily="2" charset="-78"/>
                <a:ea typeface="Times New Roman" panose="02020603050405020304" pitchFamily="18" charset="0"/>
                <a:cs typeface="Sakkal Majalla" panose="02000000000000000000" pitchFamily="2" charset="-78"/>
              </a:endParaRPr>
            </a:p>
          </p:txBody>
        </p:sp>
        <p:sp>
          <p:nvSpPr>
            <p:cNvPr id="13" name="Rectangle 12"/>
            <p:cNvSpPr/>
            <p:nvPr/>
          </p:nvSpPr>
          <p:spPr>
            <a:xfrm>
              <a:off x="-6034837" y="-60926"/>
              <a:ext cx="11528674" cy="343157"/>
            </a:xfrm>
            <a:prstGeom prst="rect">
              <a:avLst/>
            </a:prstGeom>
          </p:spPr>
          <p:txBody>
            <a:bodyPr wrap="square">
              <a:no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انتقل إلى طريقة عرض وراء الكواليس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Backstage،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ثم انقر فوق فتح. ستظهر مصنفاتك التي تم تعديلها مؤخراً</a:t>
              </a:r>
              <a:endParaRPr kumimoji="0" lang="en-US" sz="1600" b="0"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endParaRPr>
            </a:p>
          </p:txBody>
        </p:sp>
      </p:grpSp>
      <p:pic>
        <p:nvPicPr>
          <p:cNvPr id="14" name="Picture 13" descr="https://1.bp.blogspot.com/-D7n54iM_KNY/XxS5xROQkvI/AAAAAAAAGao/aq5IpiDCUe8-I6Jt_SLy2M-CblM9PwNBgCLcBGAsYHQ/w320-h218/8.webp"/>
          <p:cNvPicPr/>
          <p:nvPr/>
        </p:nvPicPr>
        <p:blipFill>
          <a:blip r:embed="rId5">
            <a:extLst>
              <a:ext uri="{28A0092B-C50C-407E-A947-70E740481C1C}">
                <a14:useLocalDpi xmlns:a14="http://schemas.microsoft.com/office/drawing/2010/main" val="0"/>
              </a:ext>
            </a:extLst>
          </a:blip>
          <a:srcRect/>
          <a:stretch>
            <a:fillRect/>
          </a:stretch>
        </p:blipFill>
        <p:spPr bwMode="auto">
          <a:xfrm>
            <a:off x="4016188" y="3080038"/>
            <a:ext cx="5038165" cy="3276313"/>
          </a:xfrm>
          <a:prstGeom prst="rect">
            <a:avLst/>
          </a:prstGeom>
          <a:noFill/>
          <a:ln>
            <a:noFill/>
          </a:ln>
        </p:spPr>
      </p:pic>
    </p:spTree>
    <p:extLst>
      <p:ext uri="{BB962C8B-B14F-4D97-AF65-F5344CB8AC3E}">
        <p14:creationId xmlns:p14="http://schemas.microsoft.com/office/powerpoint/2010/main" val="145911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8" presetClass="entr" presetSubtype="12"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strips(downLeft)">
                                      <p:cBhvr>
                                        <p:cTn id="19" dur="500"/>
                                        <p:tgtEl>
                                          <p:spTgt spid="10"/>
                                        </p:tgtEl>
                                      </p:cBhvr>
                                    </p:animEffect>
                                  </p:childTnLst>
                                </p:cTn>
                              </p:par>
                              <p:par>
                                <p:cTn id="20" presetID="18" presetClass="entr" presetSubtype="3"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strips(upRight)">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210546" y="176681"/>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إنشاء مصنفات </a:t>
            </a:r>
            <a:r>
              <a:rPr kumimoji="0" lang="en-US"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Excel </a:t>
            </a: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وفتحها</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108</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631950" y="1445209"/>
            <a:ext cx="11337244" cy="629644"/>
            <a:chOff x="-6034837" y="-218756"/>
            <a:chExt cx="12383778" cy="500987"/>
          </a:xfrm>
        </p:grpSpPr>
        <p:pic>
          <p:nvPicPr>
            <p:cNvPr id="5" name="Picture 4"/>
            <p:cNvPicPr>
              <a:picLocks noChangeAspect="1"/>
            </p:cNvPicPr>
            <p:nvPr/>
          </p:nvPicPr>
          <p:blipFill rotWithShape="1">
            <a:blip r:embed="rId3"/>
            <a:srcRect l="57852" t="14467" b="34026"/>
            <a:stretch/>
          </p:blipFill>
          <p:spPr>
            <a:xfrm>
              <a:off x="5493836" y="-218756"/>
              <a:ext cx="855105" cy="500987"/>
            </a:xfrm>
            <a:prstGeom prst="rect">
              <a:avLst/>
            </a:prstGeom>
          </p:spPr>
        </p:pic>
        <p:sp>
          <p:nvSpPr>
            <p:cNvPr id="7" name="Rectangle 6"/>
            <p:cNvSpPr/>
            <p:nvPr/>
          </p:nvSpPr>
          <p:spPr>
            <a:xfrm>
              <a:off x="5435084" y="-218756"/>
              <a:ext cx="522204" cy="268837"/>
            </a:xfrm>
            <a:prstGeom prst="rect">
              <a:avLst/>
            </a:prstGeom>
          </p:spPr>
          <p:txBody>
            <a:bodyPr wrap="square">
              <a:no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2</a:t>
              </a:r>
              <a:endParaRPr kumimoji="0" lang="en-US" sz="1600" b="0" i="0" u="none" strike="noStrike" kern="1200" cap="none" spc="0" normalizeH="0" baseline="0" noProof="0" dirty="0">
                <a:ln>
                  <a:noFill/>
                </a:ln>
                <a:solidFill>
                  <a:prstClr val="black"/>
                </a:solidFill>
                <a:effectLst/>
                <a:uLnTx/>
                <a:uFillTx/>
                <a:latin typeface="Sakkal Majalla" panose="02000000000000000000" pitchFamily="2" charset="-78"/>
                <a:ea typeface="Times New Roman" panose="02020603050405020304" pitchFamily="18" charset="0"/>
                <a:cs typeface="Sakkal Majalla" panose="02000000000000000000" pitchFamily="2" charset="-78"/>
              </a:endParaRPr>
            </a:p>
          </p:txBody>
        </p:sp>
        <p:sp>
          <p:nvSpPr>
            <p:cNvPr id="8" name="Rectangle 7"/>
            <p:cNvSpPr/>
            <p:nvPr/>
          </p:nvSpPr>
          <p:spPr>
            <a:xfrm>
              <a:off x="-6034837" y="-60926"/>
              <a:ext cx="11528674" cy="343157"/>
            </a:xfrm>
            <a:prstGeom prst="rect">
              <a:avLst/>
            </a:prstGeom>
          </p:spPr>
          <p:txBody>
            <a:bodyPr wrap="square">
              <a:no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قم بتمرير الماوس فوق المصنف الذي تريد تثبيته. سيظهر رمز الدبوس بجوار المصنف. انقر فوق رمز الدبوس</a:t>
              </a:r>
              <a:endParaRPr kumimoji="0" lang="en-US" sz="1600" b="0"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endParaRPr>
            </a:p>
          </p:txBody>
        </p:sp>
      </p:grpSp>
      <p:pic>
        <p:nvPicPr>
          <p:cNvPr id="10" name="Picture 9" descr="https://1.bp.blogspot.com/-HP7Dd88xWFo/XxS55NNG8NI/AAAAAAAAGaw/xknxXArNh7kuSg4ceMK8rDhghtaXhQlQACLcBGAsYHQ/s1600/9.webp"/>
          <p:cNvPicPr/>
          <p:nvPr/>
        </p:nvPicPr>
        <p:blipFill>
          <a:blip r:embed="rId4">
            <a:extLst>
              <a:ext uri="{28A0092B-C50C-407E-A947-70E740481C1C}">
                <a14:useLocalDpi xmlns:a14="http://schemas.microsoft.com/office/drawing/2010/main" val="0"/>
              </a:ext>
            </a:extLst>
          </a:blip>
          <a:srcRect/>
          <a:stretch>
            <a:fillRect/>
          </a:stretch>
        </p:blipFill>
        <p:spPr bwMode="auto">
          <a:xfrm>
            <a:off x="3747247" y="2273215"/>
            <a:ext cx="4925825" cy="4236664"/>
          </a:xfrm>
          <a:prstGeom prst="rect">
            <a:avLst/>
          </a:prstGeom>
          <a:noFill/>
          <a:ln>
            <a:noFill/>
          </a:ln>
        </p:spPr>
      </p:pic>
    </p:spTree>
    <p:extLst>
      <p:ext uri="{BB962C8B-B14F-4D97-AF65-F5344CB8AC3E}">
        <p14:creationId xmlns:p14="http://schemas.microsoft.com/office/powerpoint/2010/main" val="1274514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par>
                                <p:cTn id="8" presetID="18" presetClass="entr" presetSubtype="3"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strips(upRight)">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210546" y="176681"/>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إنشاء مصنفات </a:t>
            </a:r>
            <a:r>
              <a:rPr kumimoji="0" lang="en-US"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Excel </a:t>
            </a: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وفتحها</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109</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11" name="Group 10"/>
          <p:cNvGrpSpPr/>
          <p:nvPr/>
        </p:nvGrpSpPr>
        <p:grpSpPr>
          <a:xfrm>
            <a:off x="631950" y="1445209"/>
            <a:ext cx="11337244" cy="629644"/>
            <a:chOff x="-6034837" y="-218756"/>
            <a:chExt cx="12383778" cy="500987"/>
          </a:xfrm>
        </p:grpSpPr>
        <p:pic>
          <p:nvPicPr>
            <p:cNvPr id="12" name="Picture 11"/>
            <p:cNvPicPr>
              <a:picLocks noChangeAspect="1"/>
            </p:cNvPicPr>
            <p:nvPr/>
          </p:nvPicPr>
          <p:blipFill rotWithShape="1">
            <a:blip r:embed="rId3"/>
            <a:srcRect l="57852" t="14467" b="34026"/>
            <a:stretch/>
          </p:blipFill>
          <p:spPr>
            <a:xfrm>
              <a:off x="5493836" y="-218756"/>
              <a:ext cx="855105" cy="500987"/>
            </a:xfrm>
            <a:prstGeom prst="rect">
              <a:avLst/>
            </a:prstGeom>
          </p:spPr>
        </p:pic>
        <p:sp>
          <p:nvSpPr>
            <p:cNvPr id="13" name="Rectangle 12"/>
            <p:cNvSpPr/>
            <p:nvPr/>
          </p:nvSpPr>
          <p:spPr>
            <a:xfrm>
              <a:off x="5435084" y="-218756"/>
              <a:ext cx="522204" cy="268837"/>
            </a:xfrm>
            <a:prstGeom prst="rect">
              <a:avLst/>
            </a:prstGeom>
          </p:spPr>
          <p:txBody>
            <a:bodyPr wrap="square">
              <a:no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3</a:t>
              </a:r>
              <a:endParaRPr kumimoji="0" lang="en-US" sz="1600" b="0" i="0" u="none" strike="noStrike" kern="1200" cap="none" spc="0" normalizeH="0" baseline="0" noProof="0" dirty="0">
                <a:ln>
                  <a:noFill/>
                </a:ln>
                <a:solidFill>
                  <a:prstClr val="black"/>
                </a:solidFill>
                <a:effectLst/>
                <a:uLnTx/>
                <a:uFillTx/>
                <a:latin typeface="Sakkal Majalla" panose="02000000000000000000" pitchFamily="2" charset="-78"/>
                <a:ea typeface="Times New Roman" panose="02020603050405020304" pitchFamily="18" charset="0"/>
                <a:cs typeface="Sakkal Majalla" panose="02000000000000000000" pitchFamily="2" charset="-78"/>
              </a:endParaRPr>
            </a:p>
          </p:txBody>
        </p:sp>
        <p:sp>
          <p:nvSpPr>
            <p:cNvPr id="14" name="Rectangle 13"/>
            <p:cNvSpPr/>
            <p:nvPr/>
          </p:nvSpPr>
          <p:spPr>
            <a:xfrm>
              <a:off x="-6034837" y="-60926"/>
              <a:ext cx="11528674" cy="343157"/>
            </a:xfrm>
            <a:prstGeom prst="rect">
              <a:avLst/>
            </a:prstGeom>
          </p:spPr>
          <p:txBody>
            <a:bodyPr wrap="square">
              <a:no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سيبقى المصنف في المصنفات الأخيرة. لإلغاء تثبيت مصنف، ما عليك سوى النقر فوق رمز الدبوس مرة أخرى</a:t>
              </a:r>
              <a:endParaRPr kumimoji="0" lang="en-US" sz="1600" b="0"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endParaRPr>
            </a:p>
          </p:txBody>
        </p:sp>
      </p:grpSp>
      <p:pic>
        <p:nvPicPr>
          <p:cNvPr id="15" name="Picture 14" descr="https://1.bp.blogspot.com/-b8Vnm74JrPA/XxS6Bq4ahJI/AAAAAAAAGa4/mles2VAWmQgmoO7KkTEs5tnKPifYMo-ZACLcBGAsYHQ/s1600/10.webp"/>
          <p:cNvPicPr/>
          <p:nvPr/>
        </p:nvPicPr>
        <p:blipFill>
          <a:blip r:embed="rId4">
            <a:extLst>
              <a:ext uri="{28A0092B-C50C-407E-A947-70E740481C1C}">
                <a14:useLocalDpi xmlns:a14="http://schemas.microsoft.com/office/drawing/2010/main" val="0"/>
              </a:ext>
            </a:extLst>
          </a:blip>
          <a:srcRect/>
          <a:stretch>
            <a:fillRect/>
          </a:stretch>
        </p:blipFill>
        <p:spPr bwMode="auto">
          <a:xfrm>
            <a:off x="3944472" y="2273215"/>
            <a:ext cx="5284974" cy="4235161"/>
          </a:xfrm>
          <a:prstGeom prst="rect">
            <a:avLst/>
          </a:prstGeom>
          <a:noFill/>
          <a:ln>
            <a:noFill/>
          </a:ln>
        </p:spPr>
      </p:pic>
    </p:spTree>
    <p:extLst>
      <p:ext uri="{BB962C8B-B14F-4D97-AF65-F5344CB8AC3E}">
        <p14:creationId xmlns:p14="http://schemas.microsoft.com/office/powerpoint/2010/main" val="2345176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trips(downLeft)">
                                      <p:cBhvr>
                                        <p:cTn id="7" dur="500"/>
                                        <p:tgtEl>
                                          <p:spTgt spid="11"/>
                                        </p:tgtEl>
                                      </p:cBhvr>
                                    </p:animEffect>
                                  </p:childTnLst>
                                </p:cTn>
                              </p:par>
                              <p:par>
                                <p:cTn id="8" presetID="18" presetClass="entr" presetSubtype="3"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strips(upRight)">
                                      <p:cBhvr>
                                        <p:cTn id="1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02A93DA-8321-490E-B7A0-7881EC602D96}" type="slidenum">
              <a:rPr lang="ar-EG" smtClean="0"/>
              <a:t>11</a:t>
            </a:fld>
            <a:endParaRPr lang="ar-EG"/>
          </a:p>
        </p:txBody>
      </p:sp>
      <p:sp>
        <p:nvSpPr>
          <p:cNvPr id="3" name="Rectangle 2"/>
          <p:cNvSpPr/>
          <p:nvPr/>
        </p:nvSpPr>
        <p:spPr>
          <a:xfrm>
            <a:off x="6726605" y="307997"/>
            <a:ext cx="5216713" cy="604781"/>
          </a:xfrm>
          <a:prstGeom prst="rect">
            <a:avLst/>
          </a:prstGeom>
        </p:spPr>
        <p:txBody>
          <a:bodyPr wrap="square">
            <a:spAutoFit/>
          </a:bodyPr>
          <a:lstStyle/>
          <a:p>
            <a:pPr lvl="0" algn="ctr">
              <a:lnSpc>
                <a:spcPct val="90000"/>
              </a:lnSpc>
              <a:defRPr/>
            </a:pPr>
            <a:r>
              <a:rPr lang="ar-EG" sz="3600" dirty="0">
                <a:solidFill>
                  <a:prstClr val="white"/>
                </a:solidFill>
                <a:latin typeface="Sakkal Majalla" panose="02000000000000000000" pitchFamily="2" charset="-78"/>
                <a:cs typeface="Sakkal Majalla" pitchFamily="2" charset="-78"/>
              </a:rPr>
              <a:t>ما هو ذكاء الأعمال؟</a:t>
            </a:r>
          </a:p>
        </p:txBody>
      </p:sp>
      <p:grpSp>
        <p:nvGrpSpPr>
          <p:cNvPr id="5" name="Group 4"/>
          <p:cNvGrpSpPr/>
          <p:nvPr/>
        </p:nvGrpSpPr>
        <p:grpSpPr>
          <a:xfrm>
            <a:off x="560069" y="1394142"/>
            <a:ext cx="11383249" cy="1599247"/>
            <a:chOff x="560069" y="1439862"/>
            <a:chExt cx="11383249" cy="1599247"/>
          </a:xfrm>
        </p:grpSpPr>
        <p:pic>
          <p:nvPicPr>
            <p:cNvPr id="1026" name="Picture 2" descr="Free vector business man with lightbulb head"/>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784443" y="1439862"/>
              <a:ext cx="1158875" cy="1425257"/>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560069" y="1561781"/>
              <a:ext cx="10226039" cy="1477328"/>
            </a:xfrm>
            <a:prstGeom prst="rect">
              <a:avLst/>
            </a:prstGeom>
          </p:spPr>
          <p:txBody>
            <a:bodyPr wrap="square">
              <a:spAutoFit/>
            </a:bodyPr>
            <a:lstStyle/>
            <a:p>
              <a:pPr algn="justLow">
                <a:lnSpc>
                  <a:spcPct val="125000"/>
                </a:lnSpc>
              </a:pPr>
              <a:r>
                <a:rPr lang="ar-OM"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يعد ذكاء الأعمال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Business Intelligence</a:t>
              </a:r>
              <a:r>
                <a:rPr lang="ar-OM"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من المصطلحات قديمة الذكر، إذ ظهر لأول مرة عام 1958 في مقال نشره الباحث "هانز بيتر لين"، ويقصد به استغلال كافة المعلومات والبيانات المتاحة لاتخاذ القرارات داخل المؤسسة عن طريق تحويلها إلى رسوم بيانية تسهّل على كلٍ من الموظف وصاحب الشركة معرفة وتحليل الأداء </a:t>
              </a:r>
              <a:endParaRPr lang="ar-EG" sz="2800" dirty="0">
                <a:latin typeface="Sakkal Majalla" panose="02000000000000000000" pitchFamily="2" charset="-78"/>
                <a:cs typeface="Sakkal Majalla" panose="02000000000000000000" pitchFamily="2" charset="-78"/>
              </a:endParaRPr>
            </a:p>
          </p:txBody>
        </p:sp>
      </p:grpSp>
      <p:grpSp>
        <p:nvGrpSpPr>
          <p:cNvPr id="19" name="Group 18"/>
          <p:cNvGrpSpPr/>
          <p:nvPr/>
        </p:nvGrpSpPr>
        <p:grpSpPr>
          <a:xfrm>
            <a:off x="560069" y="3115308"/>
            <a:ext cx="11383249" cy="1599247"/>
            <a:chOff x="560069" y="1439862"/>
            <a:chExt cx="11383249" cy="1599247"/>
          </a:xfrm>
        </p:grpSpPr>
        <p:pic>
          <p:nvPicPr>
            <p:cNvPr id="20" name="Picture 2" descr="Free vector business man with lightbulb head"/>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784443" y="1439862"/>
              <a:ext cx="1158875" cy="1425257"/>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20"/>
            <p:cNvSpPr/>
            <p:nvPr/>
          </p:nvSpPr>
          <p:spPr>
            <a:xfrm>
              <a:off x="560069" y="1561781"/>
              <a:ext cx="10226039" cy="1477328"/>
            </a:xfrm>
            <a:prstGeom prst="rect">
              <a:avLst/>
            </a:prstGeom>
          </p:spPr>
          <p:txBody>
            <a:bodyPr wrap="square">
              <a:spAutoFit/>
            </a:bodyPr>
            <a:lstStyle/>
            <a:p>
              <a:pPr algn="justLow">
                <a:lnSpc>
                  <a:spcPct val="125000"/>
                </a:lnSpc>
              </a:pPr>
              <a:r>
                <a:rPr lang="ar-OM"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يمكن تشبيه ذكاء الأعمال بالمصعد الكهربائي، فحينما توجد في مكانٍ كبير غالبا ستجد السُلم العادي والمِصعد الكهربائي، وسواءً كنت في عجلة من أمرك أو يمكنك الانتظار فأنت في الحالتين ستستخدم الوسيلة الأسرع والأسهل ألا وهي المصعد</a:t>
              </a:r>
              <a:endParaRPr lang="ar-EG" sz="2800" dirty="0">
                <a:latin typeface="Sakkal Majalla" panose="02000000000000000000" pitchFamily="2" charset="-78"/>
                <a:cs typeface="Sakkal Majalla" panose="02000000000000000000" pitchFamily="2" charset="-78"/>
              </a:endParaRPr>
            </a:p>
          </p:txBody>
        </p:sp>
      </p:grpSp>
      <p:grpSp>
        <p:nvGrpSpPr>
          <p:cNvPr id="22" name="Group 21"/>
          <p:cNvGrpSpPr/>
          <p:nvPr/>
        </p:nvGrpSpPr>
        <p:grpSpPr>
          <a:xfrm>
            <a:off x="560069" y="4836474"/>
            <a:ext cx="11384914" cy="1425257"/>
            <a:chOff x="558404" y="1439862"/>
            <a:chExt cx="11384914" cy="1425257"/>
          </a:xfrm>
        </p:grpSpPr>
        <p:pic>
          <p:nvPicPr>
            <p:cNvPr id="23" name="Picture 2" descr="Free vector business man with lightbulb head"/>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784443" y="1439862"/>
              <a:ext cx="1158875" cy="1425257"/>
            </a:xfrm>
            <a:prstGeom prst="rect">
              <a:avLst/>
            </a:prstGeom>
            <a:noFill/>
            <a:extLst>
              <a:ext uri="{909E8E84-426E-40DD-AFC4-6F175D3DCCD1}">
                <a14:hiddenFill xmlns:a14="http://schemas.microsoft.com/office/drawing/2010/main">
                  <a:solidFill>
                    <a:srgbClr val="FFFFFF"/>
                  </a:solidFill>
                </a14:hiddenFill>
              </a:ext>
            </a:extLst>
          </p:spPr>
        </p:pic>
        <p:sp>
          <p:nvSpPr>
            <p:cNvPr id="24" name="Rectangle 23"/>
            <p:cNvSpPr/>
            <p:nvPr/>
          </p:nvSpPr>
          <p:spPr>
            <a:xfrm>
              <a:off x="558404" y="1823423"/>
              <a:ext cx="10226039" cy="1015663"/>
            </a:xfrm>
            <a:prstGeom prst="rect">
              <a:avLst/>
            </a:prstGeom>
          </p:spPr>
          <p:txBody>
            <a:bodyPr wrap="square">
              <a:spAutoFit/>
            </a:bodyPr>
            <a:lstStyle/>
            <a:p>
              <a:pPr algn="justLow">
                <a:lnSpc>
                  <a:spcPct val="125000"/>
                </a:lnSpc>
              </a:pPr>
              <a:r>
                <a:rPr lang="ar-OM"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كذلك الأمر تمامًا مع قطاع الشركات، إذ يسعون إلى استخدام أدوات ووسائل سريعة تقفز بهم إلى الأعلى ولا تعيق وصولهم وسط المنافسين، وهذا ما يقدمه لهم استخدام ذكاء الأعمال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Business Intelligence</a:t>
              </a:r>
              <a:endParaRPr lang="ar-EG" sz="2800" dirty="0">
                <a:latin typeface="Sakkal Majalla" panose="02000000000000000000" pitchFamily="2" charset="-78"/>
                <a:cs typeface="Sakkal Majalla" panose="02000000000000000000" pitchFamily="2" charset="-78"/>
              </a:endParaRPr>
            </a:p>
          </p:txBody>
        </p:sp>
      </p:grpSp>
    </p:spTree>
    <p:extLst>
      <p:ext uri="{BB962C8B-B14F-4D97-AF65-F5344CB8AC3E}">
        <p14:creationId xmlns:p14="http://schemas.microsoft.com/office/powerpoint/2010/main" val="3309865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3"/>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nodeType="click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p:cTn id="14" dur="1000" fill="hold"/>
                                        <p:tgtEl>
                                          <p:spTgt spid="19"/>
                                        </p:tgtEl>
                                        <p:attrNameLst>
                                          <p:attrName>ppt_w</p:attrName>
                                        </p:attrNameLst>
                                      </p:cBhvr>
                                      <p:tavLst>
                                        <p:tav tm="0">
                                          <p:val>
                                            <p:strVal val="#ppt_w+.3"/>
                                          </p:val>
                                        </p:tav>
                                        <p:tav tm="100000">
                                          <p:val>
                                            <p:strVal val="#ppt_w"/>
                                          </p:val>
                                        </p:tav>
                                      </p:tavLst>
                                    </p:anim>
                                    <p:anim calcmode="lin" valueType="num">
                                      <p:cBhvr>
                                        <p:cTn id="15" dur="1000" fill="hold"/>
                                        <p:tgtEl>
                                          <p:spTgt spid="19"/>
                                        </p:tgtEl>
                                        <p:attrNameLst>
                                          <p:attrName>ppt_h</p:attrName>
                                        </p:attrNameLst>
                                      </p:cBhvr>
                                      <p:tavLst>
                                        <p:tav tm="0">
                                          <p:val>
                                            <p:strVal val="#ppt_h"/>
                                          </p:val>
                                        </p:tav>
                                        <p:tav tm="100000">
                                          <p:val>
                                            <p:strVal val="#ppt_h"/>
                                          </p:val>
                                        </p:tav>
                                      </p:tavLst>
                                    </p:anim>
                                    <p:animEffect transition="in" filter="fade">
                                      <p:cBhvr>
                                        <p:cTn id="16" dur="1000"/>
                                        <p:tgtEl>
                                          <p:spTgt spid="19"/>
                                        </p:tgtEl>
                                      </p:cBhvr>
                                    </p:animEffect>
                                  </p:childTnLst>
                                </p:cTn>
                              </p:par>
                            </p:childTnLst>
                          </p:cTn>
                        </p:par>
                      </p:childTnLst>
                    </p:cTn>
                  </p:par>
                  <p:par>
                    <p:cTn id="17" fill="hold">
                      <p:stCondLst>
                        <p:cond delay="indefinite"/>
                      </p:stCondLst>
                      <p:childTnLst>
                        <p:par>
                          <p:cTn id="18" fill="hold">
                            <p:stCondLst>
                              <p:cond delay="0"/>
                            </p:stCondLst>
                            <p:childTnLst>
                              <p:par>
                                <p:cTn id="19" presetID="50" presetClass="entr" presetSubtype="0" decel="100000" fill="hold" nodeType="click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p:cTn id="21" dur="1000" fill="hold"/>
                                        <p:tgtEl>
                                          <p:spTgt spid="22"/>
                                        </p:tgtEl>
                                        <p:attrNameLst>
                                          <p:attrName>ppt_w</p:attrName>
                                        </p:attrNameLst>
                                      </p:cBhvr>
                                      <p:tavLst>
                                        <p:tav tm="0">
                                          <p:val>
                                            <p:strVal val="#ppt_w+.3"/>
                                          </p:val>
                                        </p:tav>
                                        <p:tav tm="100000">
                                          <p:val>
                                            <p:strVal val="#ppt_w"/>
                                          </p:val>
                                        </p:tav>
                                      </p:tavLst>
                                    </p:anim>
                                    <p:anim calcmode="lin" valueType="num">
                                      <p:cBhvr>
                                        <p:cTn id="22" dur="1000" fill="hold"/>
                                        <p:tgtEl>
                                          <p:spTgt spid="22"/>
                                        </p:tgtEl>
                                        <p:attrNameLst>
                                          <p:attrName>ppt_h</p:attrName>
                                        </p:attrNameLst>
                                      </p:cBhvr>
                                      <p:tavLst>
                                        <p:tav tm="0">
                                          <p:val>
                                            <p:strVal val="#ppt_h"/>
                                          </p:val>
                                        </p:tav>
                                        <p:tav tm="100000">
                                          <p:val>
                                            <p:strVal val="#ppt_h"/>
                                          </p:val>
                                        </p:tav>
                                      </p:tavLst>
                                    </p:anim>
                                    <p:animEffect transition="in" filter="fade">
                                      <p:cBhvr>
                                        <p:cTn id="23"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210546" y="176681"/>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إنشاء مصنفات </a:t>
            </a:r>
            <a:r>
              <a:rPr kumimoji="0" lang="en-US"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Excel </a:t>
            </a: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وفتحها</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110</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2058950" y="176681"/>
            <a:ext cx="2746132" cy="840640"/>
            <a:chOff x="105491" y="7345"/>
            <a:chExt cx="1463512" cy="480609"/>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491" y="7345"/>
              <a:ext cx="1463512" cy="480609"/>
            </a:xfrm>
            <a:prstGeom prst="rect">
              <a:avLst/>
            </a:prstGeom>
          </p:spPr>
        </p:pic>
        <p:sp>
          <p:nvSpPr>
            <p:cNvPr id="7" name="Rectangle 6"/>
            <p:cNvSpPr/>
            <p:nvPr/>
          </p:nvSpPr>
          <p:spPr>
            <a:xfrm>
              <a:off x="191099" y="108526"/>
              <a:ext cx="1205184" cy="295892"/>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00B050"/>
                  </a:solidFill>
                  <a:effectLst/>
                  <a:uLnTx/>
                  <a:uFillTx/>
                  <a:latin typeface="Sakkal Majalla" panose="02000000000000000000" pitchFamily="2" charset="-78"/>
                  <a:ea typeface="Calibri" panose="020F0502020204030204" pitchFamily="34" charset="0"/>
                  <a:cs typeface="Sakkal Majalla" panose="02000000000000000000" pitchFamily="2" charset="-78"/>
                </a:rPr>
                <a:t>استخدام القوالب</a:t>
              </a:r>
              <a:endParaRPr kumimoji="0" lang="en-US" sz="28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8" name="Picture 7"/>
          <p:cNvPicPr>
            <a:picLocks noChangeAspect="1"/>
          </p:cNvPicPr>
          <p:nvPr/>
        </p:nvPicPr>
        <p:blipFill rotWithShape="1">
          <a:blip r:embed="rId4">
            <a:extLst>
              <a:ext uri="{BEBA8EAE-BF5A-486C-A8C5-ECC9F3942E4B}">
                <a14:imgProps xmlns:a14="http://schemas.microsoft.com/office/drawing/2010/main">
                  <a14:imgLayer r:embed="rId5">
                    <a14:imgEffect>
                      <a14:backgroundRemoval t="0" b="100000" l="313" r="76563">
                        <a14:foregroundMark x1="2292" y1="4219" x2="2292" y2="41563"/>
                      </a14:backgroundRemoval>
                    </a14:imgEffect>
                  </a14:imgLayer>
                </a14:imgProps>
              </a:ext>
            </a:extLst>
          </a:blip>
          <a:srcRect r="23929"/>
          <a:stretch/>
        </p:blipFill>
        <p:spPr>
          <a:xfrm>
            <a:off x="6541784" y="1611034"/>
            <a:ext cx="5414683" cy="4745317"/>
          </a:xfrm>
          <a:prstGeom prst="rect">
            <a:avLst/>
          </a:prstGeom>
        </p:spPr>
      </p:pic>
      <p:sp>
        <p:nvSpPr>
          <p:cNvPr id="10" name="Rectangle 9"/>
          <p:cNvSpPr/>
          <p:nvPr/>
        </p:nvSpPr>
        <p:spPr>
          <a:xfrm>
            <a:off x="390669" y="1676708"/>
            <a:ext cx="6151115" cy="2623795"/>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1000"/>
              </a:spcAft>
              <a:buClrTx/>
              <a:buSzTx/>
              <a:buFontTx/>
              <a:buNone/>
              <a:tabLst/>
              <a:defRPr/>
            </a:pPr>
            <a:r>
              <a:rPr kumimoji="0" lang="ar-SA" sz="28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القالب هو جدول بيانات مصمم مسبقًا يمكنك استخدامه لإنشاء مصنف جديد بسرعة. غالباً ما تتضمن القوالب تنسيقاً مخصصاً وصيغاً محددة مسبقاً، بحيث يمكنه توفير الكثير من الوقت والجهد عند بدء مشروع جديد</a:t>
            </a:r>
            <a:endParaRPr kumimoji="0" lang="en-US" sz="28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829235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1000" fill="hold"/>
                                        <p:tgtEl>
                                          <p:spTgt spid="10"/>
                                        </p:tgtEl>
                                        <p:attrNameLst>
                                          <p:attrName>ppt_w</p:attrName>
                                        </p:attrNameLst>
                                      </p:cBhvr>
                                      <p:tavLst>
                                        <p:tav tm="0">
                                          <p:val>
                                            <p:strVal val="#ppt_w+.3"/>
                                          </p:val>
                                        </p:tav>
                                        <p:tav tm="100000">
                                          <p:val>
                                            <p:strVal val="#ppt_w"/>
                                          </p:val>
                                        </p:tav>
                                      </p:tavLst>
                                    </p:anim>
                                    <p:anim calcmode="lin" valueType="num">
                                      <p:cBhvr>
                                        <p:cTn id="15" dur="1000" fill="hold"/>
                                        <p:tgtEl>
                                          <p:spTgt spid="10"/>
                                        </p:tgtEl>
                                        <p:attrNameLst>
                                          <p:attrName>ppt_h</p:attrName>
                                        </p:attrNameLst>
                                      </p:cBhvr>
                                      <p:tavLst>
                                        <p:tav tm="0">
                                          <p:val>
                                            <p:strVal val="#ppt_h"/>
                                          </p:val>
                                        </p:tav>
                                        <p:tav tm="100000">
                                          <p:val>
                                            <p:strVal val="#ppt_h"/>
                                          </p:val>
                                        </p:tav>
                                      </p:tavLst>
                                    </p:anim>
                                    <p:animEffect transition="in" filter="fade">
                                      <p:cBhvr>
                                        <p:cTn id="16" dur="1000"/>
                                        <p:tgtEl>
                                          <p:spTgt spid="10"/>
                                        </p:tgtEl>
                                      </p:cBhvr>
                                    </p:animEffect>
                                  </p:childTnLst>
                                </p:cTn>
                              </p:par>
                              <p:par>
                                <p:cTn id="17" presetID="50" presetClass="entr" presetSubtype="0" decel="10000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1000" fill="hold"/>
                                        <p:tgtEl>
                                          <p:spTgt spid="8"/>
                                        </p:tgtEl>
                                        <p:attrNameLst>
                                          <p:attrName>ppt_w</p:attrName>
                                        </p:attrNameLst>
                                      </p:cBhvr>
                                      <p:tavLst>
                                        <p:tav tm="0">
                                          <p:val>
                                            <p:strVal val="#ppt_w+.3"/>
                                          </p:val>
                                        </p:tav>
                                        <p:tav tm="100000">
                                          <p:val>
                                            <p:strVal val="#ppt_w"/>
                                          </p:val>
                                        </p:tav>
                                      </p:tavLst>
                                    </p:anim>
                                    <p:anim calcmode="lin" valueType="num">
                                      <p:cBhvr>
                                        <p:cTn id="20" dur="1000" fill="hold"/>
                                        <p:tgtEl>
                                          <p:spTgt spid="8"/>
                                        </p:tgtEl>
                                        <p:attrNameLst>
                                          <p:attrName>ppt_h</p:attrName>
                                        </p:attrNameLst>
                                      </p:cBhvr>
                                      <p:tavLst>
                                        <p:tav tm="0">
                                          <p:val>
                                            <p:strVal val="#ppt_h"/>
                                          </p:val>
                                        </p:tav>
                                        <p:tav tm="100000">
                                          <p:val>
                                            <p:strVal val="#ppt_h"/>
                                          </p:val>
                                        </p:tav>
                                      </p:tavLst>
                                    </p:anim>
                                    <p:animEffect transition="in" filter="fade">
                                      <p:cBhvr>
                                        <p:cTn id="21"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210546" y="176681"/>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إنشاء مصنفات </a:t>
            </a:r>
            <a:r>
              <a:rPr kumimoji="0" lang="en-US"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Excel </a:t>
            </a: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وفتحها</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111</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838200" y="202637"/>
            <a:ext cx="4794605" cy="604986"/>
            <a:chOff x="441434" y="0"/>
            <a:chExt cx="4246443" cy="412115"/>
          </a:xfrm>
        </p:grpSpPr>
        <p:sp>
          <p:nvSpPr>
            <p:cNvPr id="5" name="Rectangle 4"/>
            <p:cNvSpPr/>
            <p:nvPr/>
          </p:nvSpPr>
          <p:spPr>
            <a:xfrm>
              <a:off x="441434" y="7205"/>
              <a:ext cx="4102670" cy="358775"/>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justLow"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إنشاء مصنف جديد من قالب:</a:t>
              </a:r>
              <a:endParaRPr kumimoji="0" lang="en-US" sz="1600" b="0" i="0" u="none" strike="noStrike" kern="1200" cap="none" spc="0" normalizeH="0" baseline="0" noProof="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pic>
          <p:nvPicPr>
            <p:cNvPr id="7" name="Picture 6" descr="D:\ايمان\شغل هبة قديم\صور\جديد\صور\صور\مككن_0002_Vector-Smart-Objec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6447091">
              <a:off x="4314497" y="38735"/>
              <a:ext cx="412115" cy="334645"/>
            </a:xfrm>
            <a:prstGeom prst="rect">
              <a:avLst/>
            </a:prstGeom>
            <a:noFill/>
            <a:ln>
              <a:noFill/>
            </a:ln>
          </p:spPr>
        </p:pic>
      </p:grpSp>
      <p:grpSp>
        <p:nvGrpSpPr>
          <p:cNvPr id="8" name="Group 7"/>
          <p:cNvGrpSpPr/>
          <p:nvPr/>
        </p:nvGrpSpPr>
        <p:grpSpPr>
          <a:xfrm>
            <a:off x="631950" y="1445209"/>
            <a:ext cx="11337244" cy="629644"/>
            <a:chOff x="-6034837" y="-218756"/>
            <a:chExt cx="12383778" cy="500987"/>
          </a:xfrm>
        </p:grpSpPr>
        <p:pic>
          <p:nvPicPr>
            <p:cNvPr id="10" name="Picture 9"/>
            <p:cNvPicPr>
              <a:picLocks noChangeAspect="1"/>
            </p:cNvPicPr>
            <p:nvPr/>
          </p:nvPicPr>
          <p:blipFill rotWithShape="1">
            <a:blip r:embed="rId4"/>
            <a:srcRect l="57852" t="14467" b="34026"/>
            <a:stretch/>
          </p:blipFill>
          <p:spPr>
            <a:xfrm>
              <a:off x="5493836" y="-218756"/>
              <a:ext cx="855105" cy="500987"/>
            </a:xfrm>
            <a:prstGeom prst="rect">
              <a:avLst/>
            </a:prstGeom>
          </p:spPr>
        </p:pic>
        <p:sp>
          <p:nvSpPr>
            <p:cNvPr id="11" name="Rectangle 10"/>
            <p:cNvSpPr/>
            <p:nvPr/>
          </p:nvSpPr>
          <p:spPr>
            <a:xfrm>
              <a:off x="5435084" y="-218756"/>
              <a:ext cx="522204" cy="268837"/>
            </a:xfrm>
            <a:prstGeom prst="rect">
              <a:avLst/>
            </a:prstGeom>
          </p:spPr>
          <p:txBody>
            <a:bodyPr wrap="square">
              <a:no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1</a:t>
              </a:r>
              <a:endParaRPr kumimoji="0" lang="en-US" sz="1600" b="0" i="0" u="none" strike="noStrike" kern="1200" cap="none" spc="0" normalizeH="0" baseline="0" noProof="0" dirty="0">
                <a:ln>
                  <a:noFill/>
                </a:ln>
                <a:solidFill>
                  <a:prstClr val="black"/>
                </a:solidFill>
                <a:effectLst/>
                <a:uLnTx/>
                <a:uFillTx/>
                <a:latin typeface="Sakkal Majalla" panose="02000000000000000000" pitchFamily="2" charset="-78"/>
                <a:ea typeface="Times New Roman" panose="02020603050405020304" pitchFamily="18" charset="0"/>
                <a:cs typeface="Sakkal Majalla" panose="02000000000000000000" pitchFamily="2" charset="-78"/>
              </a:endParaRPr>
            </a:p>
          </p:txBody>
        </p:sp>
        <p:sp>
          <p:nvSpPr>
            <p:cNvPr id="12" name="Rectangle 11"/>
            <p:cNvSpPr/>
            <p:nvPr/>
          </p:nvSpPr>
          <p:spPr>
            <a:xfrm>
              <a:off x="-6034837" y="-60926"/>
              <a:ext cx="11528674" cy="343157"/>
            </a:xfrm>
            <a:prstGeom prst="rect">
              <a:avLst/>
            </a:prstGeom>
          </p:spPr>
          <p:txBody>
            <a:bodyPr wrap="square">
              <a:no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انقر فوق علامة التبويب ملف للوصول إلى طريقة عرض وراء الكواليس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Backstage</a:t>
              </a:r>
              <a:endParaRPr kumimoji="0" lang="en-US" sz="1600" b="0"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endParaRPr>
            </a:p>
          </p:txBody>
        </p:sp>
      </p:grpSp>
      <p:pic>
        <p:nvPicPr>
          <p:cNvPr id="13" name="Picture 12" descr="https://1.bp.blogspot.com/-qBvJWF7kUvc/XxS6IbvNZMI/AAAAAAAAGa8/IT8hPas2u8M9yq0PpFvLHXpzvz3yDA5HACLcBGAsYHQ/s1600/11.webp"/>
          <p:cNvPicPr/>
          <p:nvPr/>
        </p:nvPicPr>
        <p:blipFill>
          <a:blip r:embed="rId5">
            <a:extLst>
              <a:ext uri="{28A0092B-C50C-407E-A947-70E740481C1C}">
                <a14:useLocalDpi xmlns:a14="http://schemas.microsoft.com/office/drawing/2010/main" val="0"/>
              </a:ext>
            </a:extLst>
          </a:blip>
          <a:srcRect/>
          <a:stretch>
            <a:fillRect/>
          </a:stretch>
        </p:blipFill>
        <p:spPr bwMode="auto">
          <a:xfrm>
            <a:off x="4344669" y="2200613"/>
            <a:ext cx="3831141" cy="2236941"/>
          </a:xfrm>
          <a:prstGeom prst="rect">
            <a:avLst/>
          </a:prstGeom>
          <a:noFill/>
          <a:ln>
            <a:noFill/>
          </a:ln>
        </p:spPr>
      </p:pic>
      <p:grpSp>
        <p:nvGrpSpPr>
          <p:cNvPr id="14" name="Group 13"/>
          <p:cNvGrpSpPr/>
          <p:nvPr/>
        </p:nvGrpSpPr>
        <p:grpSpPr>
          <a:xfrm>
            <a:off x="631950" y="4563314"/>
            <a:ext cx="11337244" cy="629644"/>
            <a:chOff x="-6034837" y="-218756"/>
            <a:chExt cx="12383778" cy="500987"/>
          </a:xfrm>
        </p:grpSpPr>
        <p:pic>
          <p:nvPicPr>
            <p:cNvPr id="15" name="Picture 14"/>
            <p:cNvPicPr>
              <a:picLocks noChangeAspect="1"/>
            </p:cNvPicPr>
            <p:nvPr/>
          </p:nvPicPr>
          <p:blipFill rotWithShape="1">
            <a:blip r:embed="rId4"/>
            <a:srcRect l="57852" t="14467" b="34026"/>
            <a:stretch/>
          </p:blipFill>
          <p:spPr>
            <a:xfrm>
              <a:off x="5493836" y="-218756"/>
              <a:ext cx="855105" cy="500987"/>
            </a:xfrm>
            <a:prstGeom prst="rect">
              <a:avLst/>
            </a:prstGeom>
          </p:spPr>
        </p:pic>
        <p:sp>
          <p:nvSpPr>
            <p:cNvPr id="16" name="Rectangle 15"/>
            <p:cNvSpPr/>
            <p:nvPr/>
          </p:nvSpPr>
          <p:spPr>
            <a:xfrm>
              <a:off x="5435084" y="-218756"/>
              <a:ext cx="522204" cy="268837"/>
            </a:xfrm>
            <a:prstGeom prst="rect">
              <a:avLst/>
            </a:prstGeom>
          </p:spPr>
          <p:txBody>
            <a:bodyPr wrap="square">
              <a:no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2</a:t>
              </a:r>
              <a:endParaRPr kumimoji="0" lang="en-US" sz="1600" b="0" i="0" u="none" strike="noStrike" kern="1200" cap="none" spc="0" normalizeH="0" baseline="0" noProof="0" dirty="0">
                <a:ln>
                  <a:noFill/>
                </a:ln>
                <a:solidFill>
                  <a:prstClr val="black"/>
                </a:solidFill>
                <a:effectLst/>
                <a:uLnTx/>
                <a:uFillTx/>
                <a:latin typeface="Sakkal Majalla" panose="02000000000000000000" pitchFamily="2" charset="-78"/>
                <a:ea typeface="Times New Roman" panose="02020603050405020304" pitchFamily="18" charset="0"/>
                <a:cs typeface="Sakkal Majalla" panose="02000000000000000000" pitchFamily="2" charset="-78"/>
              </a:endParaRPr>
            </a:p>
          </p:txBody>
        </p:sp>
        <p:sp>
          <p:nvSpPr>
            <p:cNvPr id="17" name="Rectangle 16"/>
            <p:cNvSpPr/>
            <p:nvPr/>
          </p:nvSpPr>
          <p:spPr>
            <a:xfrm>
              <a:off x="-6034837" y="-60926"/>
              <a:ext cx="11528674" cy="343157"/>
            </a:xfrm>
            <a:prstGeom prst="rect">
              <a:avLst/>
            </a:prstGeom>
          </p:spPr>
          <p:txBody>
            <a:bodyPr wrap="square">
              <a:no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حدد جديد. ستظهر عدة قوالب أسفل خيار المصنف الفارغ</a:t>
              </a:r>
              <a:endParaRPr kumimoji="0" lang="en-US" sz="1600" b="0"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endParaRPr>
            </a:p>
          </p:txBody>
        </p:sp>
      </p:grpSp>
    </p:spTree>
    <p:extLst>
      <p:ext uri="{BB962C8B-B14F-4D97-AF65-F5344CB8AC3E}">
        <p14:creationId xmlns:p14="http://schemas.microsoft.com/office/powerpoint/2010/main" val="3724687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8" presetClass="entr" presetSubtype="12"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strips(downLeft)">
                                      <p:cBhvr>
                                        <p:cTn id="14" dur="500"/>
                                        <p:tgtEl>
                                          <p:spTgt spid="8"/>
                                        </p:tgtEl>
                                      </p:cBhvr>
                                    </p:animEffect>
                                  </p:childTnLst>
                                </p:cTn>
                              </p:par>
                              <p:par>
                                <p:cTn id="15" presetID="18" presetClass="entr" presetSubtype="3"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strips(upRight)">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strips(downLeft)">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210546" y="176681"/>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إنشاء مصنفات </a:t>
            </a:r>
            <a:r>
              <a:rPr kumimoji="0" lang="en-US"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Excel </a:t>
            </a: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وفتحها</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112</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560232" y="1454708"/>
            <a:ext cx="11337244" cy="629644"/>
            <a:chOff x="-6034837" y="-218756"/>
            <a:chExt cx="12383778" cy="500987"/>
          </a:xfrm>
        </p:grpSpPr>
        <p:pic>
          <p:nvPicPr>
            <p:cNvPr id="5" name="Picture 4"/>
            <p:cNvPicPr>
              <a:picLocks noChangeAspect="1"/>
            </p:cNvPicPr>
            <p:nvPr/>
          </p:nvPicPr>
          <p:blipFill rotWithShape="1">
            <a:blip r:embed="rId3"/>
            <a:srcRect l="57852" t="14467" b="34026"/>
            <a:stretch/>
          </p:blipFill>
          <p:spPr>
            <a:xfrm>
              <a:off x="5493836" y="-218756"/>
              <a:ext cx="855105" cy="500987"/>
            </a:xfrm>
            <a:prstGeom prst="rect">
              <a:avLst/>
            </a:prstGeom>
          </p:spPr>
        </p:pic>
        <p:sp>
          <p:nvSpPr>
            <p:cNvPr id="7" name="Rectangle 6"/>
            <p:cNvSpPr/>
            <p:nvPr/>
          </p:nvSpPr>
          <p:spPr>
            <a:xfrm>
              <a:off x="5435084" y="-218756"/>
              <a:ext cx="522204" cy="268837"/>
            </a:xfrm>
            <a:prstGeom prst="rect">
              <a:avLst/>
            </a:prstGeom>
          </p:spPr>
          <p:txBody>
            <a:bodyPr wrap="square">
              <a:no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3</a:t>
              </a:r>
              <a:endParaRPr kumimoji="0" lang="en-US" sz="1600" b="0" i="0" u="none" strike="noStrike" kern="1200" cap="none" spc="0" normalizeH="0" baseline="0" noProof="0" dirty="0">
                <a:ln>
                  <a:noFill/>
                </a:ln>
                <a:solidFill>
                  <a:prstClr val="black"/>
                </a:solidFill>
                <a:effectLst/>
                <a:uLnTx/>
                <a:uFillTx/>
                <a:latin typeface="Sakkal Majalla" panose="02000000000000000000" pitchFamily="2" charset="-78"/>
                <a:ea typeface="Times New Roman" panose="02020603050405020304" pitchFamily="18" charset="0"/>
                <a:cs typeface="Sakkal Majalla" panose="02000000000000000000" pitchFamily="2" charset="-78"/>
              </a:endParaRPr>
            </a:p>
          </p:txBody>
        </p:sp>
        <p:sp>
          <p:nvSpPr>
            <p:cNvPr id="8" name="Rectangle 7"/>
            <p:cNvSpPr/>
            <p:nvPr/>
          </p:nvSpPr>
          <p:spPr>
            <a:xfrm>
              <a:off x="-6034837" y="-60926"/>
              <a:ext cx="11528674" cy="343157"/>
            </a:xfrm>
            <a:prstGeom prst="rect">
              <a:avLst/>
            </a:prstGeom>
          </p:spPr>
          <p:txBody>
            <a:bodyPr wrap="square">
              <a:no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حدد قالب لمراجعته</a:t>
              </a:r>
              <a:endParaRPr kumimoji="0" lang="en-US" sz="1600" b="0"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endParaRPr>
            </a:p>
          </p:txBody>
        </p:sp>
      </p:grpSp>
      <p:pic>
        <p:nvPicPr>
          <p:cNvPr id="10" name="Picture 9" descr="https://1.bp.blogspot.com/-eSIT67mQ_GI/XxS6PLLncFI/AAAAAAAAGbE/Xg_Bt4wxfVobykQigNaJOGKSq0AHbxVhwCLcBGAsYHQ/s1600/12.webp"/>
          <p:cNvPicPr/>
          <p:nvPr/>
        </p:nvPicPr>
        <p:blipFill>
          <a:blip r:embed="rId4">
            <a:extLst>
              <a:ext uri="{28A0092B-C50C-407E-A947-70E740481C1C}">
                <a14:useLocalDpi xmlns:a14="http://schemas.microsoft.com/office/drawing/2010/main" val="0"/>
              </a:ext>
            </a:extLst>
          </a:blip>
          <a:srcRect/>
          <a:stretch>
            <a:fillRect/>
          </a:stretch>
        </p:blipFill>
        <p:spPr bwMode="auto">
          <a:xfrm>
            <a:off x="3316941" y="2282714"/>
            <a:ext cx="6580094" cy="4073637"/>
          </a:xfrm>
          <a:prstGeom prst="rect">
            <a:avLst/>
          </a:prstGeom>
          <a:noFill/>
          <a:ln>
            <a:noFill/>
          </a:ln>
        </p:spPr>
      </p:pic>
    </p:spTree>
    <p:extLst>
      <p:ext uri="{BB962C8B-B14F-4D97-AF65-F5344CB8AC3E}">
        <p14:creationId xmlns:p14="http://schemas.microsoft.com/office/powerpoint/2010/main" val="3696532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210546" y="176681"/>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إنشاء مصنفات </a:t>
            </a:r>
            <a:r>
              <a:rPr kumimoji="0" lang="en-US"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Excel </a:t>
            </a: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وفتحها</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113</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560232" y="1454708"/>
            <a:ext cx="11337244" cy="629644"/>
            <a:chOff x="-6034837" y="-218756"/>
            <a:chExt cx="12383778" cy="500987"/>
          </a:xfrm>
        </p:grpSpPr>
        <p:pic>
          <p:nvPicPr>
            <p:cNvPr id="5" name="Picture 4"/>
            <p:cNvPicPr>
              <a:picLocks noChangeAspect="1"/>
            </p:cNvPicPr>
            <p:nvPr/>
          </p:nvPicPr>
          <p:blipFill rotWithShape="1">
            <a:blip r:embed="rId3"/>
            <a:srcRect l="57852" t="14467" b="34026"/>
            <a:stretch/>
          </p:blipFill>
          <p:spPr>
            <a:xfrm>
              <a:off x="5493836" y="-218756"/>
              <a:ext cx="855105" cy="500987"/>
            </a:xfrm>
            <a:prstGeom prst="rect">
              <a:avLst/>
            </a:prstGeom>
          </p:spPr>
        </p:pic>
        <p:sp>
          <p:nvSpPr>
            <p:cNvPr id="7" name="Rectangle 6"/>
            <p:cNvSpPr/>
            <p:nvPr/>
          </p:nvSpPr>
          <p:spPr>
            <a:xfrm>
              <a:off x="5435084" y="-218756"/>
              <a:ext cx="522204" cy="268837"/>
            </a:xfrm>
            <a:prstGeom prst="rect">
              <a:avLst/>
            </a:prstGeom>
          </p:spPr>
          <p:txBody>
            <a:bodyPr wrap="square">
              <a:no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4</a:t>
              </a:r>
              <a:endParaRPr kumimoji="0" lang="en-US" sz="1600" b="0" i="0" u="none" strike="noStrike" kern="1200" cap="none" spc="0" normalizeH="0" baseline="0" noProof="0" dirty="0">
                <a:ln>
                  <a:noFill/>
                </a:ln>
                <a:solidFill>
                  <a:prstClr val="black"/>
                </a:solidFill>
                <a:effectLst/>
                <a:uLnTx/>
                <a:uFillTx/>
                <a:latin typeface="Sakkal Majalla" panose="02000000000000000000" pitchFamily="2" charset="-78"/>
                <a:ea typeface="Times New Roman" panose="02020603050405020304" pitchFamily="18" charset="0"/>
                <a:cs typeface="Sakkal Majalla" panose="02000000000000000000" pitchFamily="2" charset="-78"/>
              </a:endParaRPr>
            </a:p>
          </p:txBody>
        </p:sp>
        <p:sp>
          <p:nvSpPr>
            <p:cNvPr id="8" name="Rectangle 7"/>
            <p:cNvSpPr/>
            <p:nvPr/>
          </p:nvSpPr>
          <p:spPr>
            <a:xfrm>
              <a:off x="-6034837" y="-60926"/>
              <a:ext cx="11528674" cy="343157"/>
            </a:xfrm>
            <a:prstGeom prst="rect">
              <a:avLst/>
            </a:prstGeom>
          </p:spPr>
          <p:txBody>
            <a:bodyPr wrap="square">
              <a:no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ستظهر معاينة للقالب، إلى جانب معلومات إضافية حول كيفية استخدام القالب</a:t>
              </a:r>
              <a:endParaRPr kumimoji="0" lang="en-US" sz="1600" b="0"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endParaRPr>
            </a:p>
          </p:txBody>
        </p:sp>
      </p:grpSp>
      <p:grpSp>
        <p:nvGrpSpPr>
          <p:cNvPr id="10" name="Group 9"/>
          <p:cNvGrpSpPr/>
          <p:nvPr/>
        </p:nvGrpSpPr>
        <p:grpSpPr>
          <a:xfrm>
            <a:off x="573441" y="2323209"/>
            <a:ext cx="11337244" cy="629644"/>
            <a:chOff x="-6034837" y="-218756"/>
            <a:chExt cx="12383778" cy="500987"/>
          </a:xfrm>
        </p:grpSpPr>
        <p:pic>
          <p:nvPicPr>
            <p:cNvPr id="11" name="Picture 10"/>
            <p:cNvPicPr>
              <a:picLocks noChangeAspect="1"/>
            </p:cNvPicPr>
            <p:nvPr/>
          </p:nvPicPr>
          <p:blipFill rotWithShape="1">
            <a:blip r:embed="rId3"/>
            <a:srcRect l="57852" t="14467" b="34026"/>
            <a:stretch/>
          </p:blipFill>
          <p:spPr>
            <a:xfrm>
              <a:off x="5493836" y="-218756"/>
              <a:ext cx="855105" cy="500987"/>
            </a:xfrm>
            <a:prstGeom prst="rect">
              <a:avLst/>
            </a:prstGeom>
          </p:spPr>
        </p:pic>
        <p:sp>
          <p:nvSpPr>
            <p:cNvPr id="12" name="Rectangle 11"/>
            <p:cNvSpPr/>
            <p:nvPr/>
          </p:nvSpPr>
          <p:spPr>
            <a:xfrm>
              <a:off x="5435084" y="-218756"/>
              <a:ext cx="522204" cy="268837"/>
            </a:xfrm>
            <a:prstGeom prst="rect">
              <a:avLst/>
            </a:prstGeom>
          </p:spPr>
          <p:txBody>
            <a:bodyPr wrap="square">
              <a:no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5</a:t>
              </a:r>
              <a:endParaRPr kumimoji="0" lang="en-US" sz="1600" b="0" i="0" u="none" strike="noStrike" kern="1200" cap="none" spc="0" normalizeH="0" baseline="0" noProof="0" dirty="0">
                <a:ln>
                  <a:noFill/>
                </a:ln>
                <a:solidFill>
                  <a:prstClr val="black"/>
                </a:solidFill>
                <a:effectLst/>
                <a:uLnTx/>
                <a:uFillTx/>
                <a:latin typeface="Sakkal Majalla" panose="02000000000000000000" pitchFamily="2" charset="-78"/>
                <a:ea typeface="Times New Roman" panose="02020603050405020304" pitchFamily="18" charset="0"/>
                <a:cs typeface="Sakkal Majalla" panose="02000000000000000000" pitchFamily="2" charset="-78"/>
              </a:endParaRPr>
            </a:p>
          </p:txBody>
        </p:sp>
        <p:sp>
          <p:nvSpPr>
            <p:cNvPr id="13" name="Rectangle 12"/>
            <p:cNvSpPr/>
            <p:nvPr/>
          </p:nvSpPr>
          <p:spPr>
            <a:xfrm>
              <a:off x="-6034837" y="-60926"/>
              <a:ext cx="11528674" cy="343157"/>
            </a:xfrm>
            <a:prstGeom prst="rect">
              <a:avLst/>
            </a:prstGeom>
          </p:spPr>
          <p:txBody>
            <a:bodyPr wrap="square">
              <a:no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انقر فوق إنشاء لاستخدام القالب المحدد</a:t>
              </a:r>
              <a:endParaRPr kumimoji="0" lang="en-US" sz="1600" b="0"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endParaRPr>
            </a:p>
          </p:txBody>
        </p:sp>
      </p:grpSp>
      <p:pic>
        <p:nvPicPr>
          <p:cNvPr id="14" name="Picture 13" descr="https://1.bp.blogspot.com/-l7WVIAEZrSw/XxS7oze98XI/AAAAAAAAGbg/hamuPXVvR2EmcFMqV9lpPaLC18s41NmYwCLcBGAsYHQ/s1600/13.png"/>
          <p:cNvPicPr/>
          <p:nvPr/>
        </p:nvPicPr>
        <p:blipFill>
          <a:blip r:embed="rId4">
            <a:extLst>
              <a:ext uri="{28A0092B-C50C-407E-A947-70E740481C1C}">
                <a14:useLocalDpi xmlns:a14="http://schemas.microsoft.com/office/drawing/2010/main" val="0"/>
              </a:ext>
            </a:extLst>
          </a:blip>
          <a:srcRect/>
          <a:stretch>
            <a:fillRect/>
          </a:stretch>
        </p:blipFill>
        <p:spPr bwMode="auto">
          <a:xfrm>
            <a:off x="3657600" y="3151215"/>
            <a:ext cx="6724369" cy="3410950"/>
          </a:xfrm>
          <a:prstGeom prst="rect">
            <a:avLst/>
          </a:prstGeom>
          <a:noFill/>
          <a:ln>
            <a:noFill/>
          </a:ln>
        </p:spPr>
      </p:pic>
    </p:spTree>
    <p:extLst>
      <p:ext uri="{BB962C8B-B14F-4D97-AF65-F5344CB8AC3E}">
        <p14:creationId xmlns:p14="http://schemas.microsoft.com/office/powerpoint/2010/main" val="2196930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strips(downLeft)">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randombar(horizontal)">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210546" y="176681"/>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إنشاء مصنفات </a:t>
            </a:r>
            <a:r>
              <a:rPr kumimoji="0" lang="en-US"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Excel </a:t>
            </a: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 وفتحها</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114</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560232" y="1454708"/>
            <a:ext cx="11337244" cy="629644"/>
            <a:chOff x="-6034837" y="-218756"/>
            <a:chExt cx="12383778" cy="500987"/>
          </a:xfrm>
        </p:grpSpPr>
        <p:pic>
          <p:nvPicPr>
            <p:cNvPr id="5" name="Picture 4"/>
            <p:cNvPicPr>
              <a:picLocks noChangeAspect="1"/>
            </p:cNvPicPr>
            <p:nvPr/>
          </p:nvPicPr>
          <p:blipFill rotWithShape="1">
            <a:blip r:embed="rId3"/>
            <a:srcRect l="57852" t="14467" b="34026"/>
            <a:stretch/>
          </p:blipFill>
          <p:spPr>
            <a:xfrm>
              <a:off x="5493836" y="-218756"/>
              <a:ext cx="855105" cy="500987"/>
            </a:xfrm>
            <a:prstGeom prst="rect">
              <a:avLst/>
            </a:prstGeom>
          </p:spPr>
        </p:pic>
        <p:sp>
          <p:nvSpPr>
            <p:cNvPr id="7" name="Rectangle 6"/>
            <p:cNvSpPr/>
            <p:nvPr/>
          </p:nvSpPr>
          <p:spPr>
            <a:xfrm>
              <a:off x="5435084" y="-218756"/>
              <a:ext cx="522204" cy="268837"/>
            </a:xfrm>
            <a:prstGeom prst="rect">
              <a:avLst/>
            </a:prstGeom>
          </p:spPr>
          <p:txBody>
            <a:bodyPr wrap="square">
              <a:no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6</a:t>
              </a:r>
              <a:endParaRPr kumimoji="0" lang="en-US" sz="1600" b="0" i="0" u="none" strike="noStrike" kern="1200" cap="none" spc="0" normalizeH="0" baseline="0" noProof="0" dirty="0">
                <a:ln>
                  <a:noFill/>
                </a:ln>
                <a:solidFill>
                  <a:prstClr val="black"/>
                </a:solidFill>
                <a:effectLst/>
                <a:uLnTx/>
                <a:uFillTx/>
                <a:latin typeface="Sakkal Majalla" panose="02000000000000000000" pitchFamily="2" charset="-78"/>
                <a:ea typeface="Times New Roman" panose="02020603050405020304" pitchFamily="18" charset="0"/>
                <a:cs typeface="Sakkal Majalla" panose="02000000000000000000" pitchFamily="2" charset="-78"/>
              </a:endParaRPr>
            </a:p>
          </p:txBody>
        </p:sp>
        <p:sp>
          <p:nvSpPr>
            <p:cNvPr id="8" name="Rectangle 7"/>
            <p:cNvSpPr/>
            <p:nvPr/>
          </p:nvSpPr>
          <p:spPr>
            <a:xfrm>
              <a:off x="-6034837" y="-60926"/>
              <a:ext cx="11528674" cy="343157"/>
            </a:xfrm>
            <a:prstGeom prst="rect">
              <a:avLst/>
            </a:prstGeom>
          </p:spPr>
          <p:txBody>
            <a:bodyPr wrap="square">
              <a:no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سيظهر مصنف جديد مع القالب المحدد</a:t>
              </a:r>
              <a:endParaRPr kumimoji="0" lang="en-US" sz="1600" b="0"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endParaRPr>
            </a:p>
          </p:txBody>
        </p:sp>
      </p:grpSp>
      <p:sp>
        <p:nvSpPr>
          <p:cNvPr id="2" name="Rectangle 1"/>
          <p:cNvSpPr/>
          <p:nvPr/>
        </p:nvSpPr>
        <p:spPr>
          <a:xfrm>
            <a:off x="1195317" y="2251125"/>
            <a:ext cx="10104567" cy="461665"/>
          </a:xfrm>
          <a:prstGeom prst="rect">
            <a:avLst/>
          </a:prstGeom>
        </p:spPr>
        <p:txBody>
          <a:bodyPr wrap="square">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prstClr val="black"/>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يمكنك أيضًا تصفح القوالب حسب الفئة أو استخدام شريط البحث للعثور على شيء أكثر تحديدًا</a:t>
            </a:r>
            <a:endParaRPr kumimoji="0" lang="en-US" sz="2400" b="1" i="0" u="none" strike="noStrike" kern="1200" cap="none" spc="0" normalizeH="0" baseline="0" noProof="0" dirty="0">
              <a:ln>
                <a:noFill/>
              </a:ln>
              <a:solidFill>
                <a:prstClr val="black"/>
              </a:solidFill>
              <a:effectLst/>
              <a:uLnTx/>
              <a:uFillTx/>
              <a:latin typeface="Sakkal Majalla" panose="02000000000000000000" pitchFamily="2" charset="-78"/>
              <a:ea typeface="Times New Roman" panose="02020603050405020304" pitchFamily="18" charset="0"/>
              <a:cs typeface="Sakkal Majalla" panose="02000000000000000000" pitchFamily="2" charset="-78"/>
            </a:endParaRPr>
          </a:p>
        </p:txBody>
      </p:sp>
      <p:pic>
        <p:nvPicPr>
          <p:cNvPr id="10" name="Picture 9" descr="https://1.bp.blogspot.com/-15gGi6n2pCU/XxS7vgjRxeI/AAAAAAAAGbk/ldubSX_0-7oHzcytQVdSjkuVQ-4JY3PAwCLcBGAsYHQ/s1600/14.png"/>
          <p:cNvPicPr/>
          <p:nvPr/>
        </p:nvPicPr>
        <p:blipFill>
          <a:blip r:embed="rId4">
            <a:extLst>
              <a:ext uri="{28A0092B-C50C-407E-A947-70E740481C1C}">
                <a14:useLocalDpi xmlns:a14="http://schemas.microsoft.com/office/drawing/2010/main" val="0"/>
              </a:ext>
            </a:extLst>
          </a:blip>
          <a:srcRect/>
          <a:stretch>
            <a:fillRect/>
          </a:stretch>
        </p:blipFill>
        <p:spPr bwMode="auto">
          <a:xfrm>
            <a:off x="3632987" y="2879563"/>
            <a:ext cx="5229225" cy="3457575"/>
          </a:xfrm>
          <a:prstGeom prst="rect">
            <a:avLst/>
          </a:prstGeom>
          <a:noFill/>
          <a:ln>
            <a:noFill/>
          </a:ln>
        </p:spPr>
      </p:pic>
    </p:spTree>
    <p:extLst>
      <p:ext uri="{BB962C8B-B14F-4D97-AF65-F5344CB8AC3E}">
        <p14:creationId xmlns:p14="http://schemas.microsoft.com/office/powerpoint/2010/main" val="2020386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randombar(horizontal)">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210546" y="176681"/>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إنشاء مصنفات </a:t>
            </a:r>
            <a:r>
              <a:rPr kumimoji="0" lang="en-US"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Excel </a:t>
            </a: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وفتحها</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115</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2058950" y="176681"/>
            <a:ext cx="2746132" cy="840640"/>
            <a:chOff x="105491" y="7345"/>
            <a:chExt cx="1463512" cy="480609"/>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491" y="7345"/>
              <a:ext cx="1463512" cy="480609"/>
            </a:xfrm>
            <a:prstGeom prst="rect">
              <a:avLst/>
            </a:prstGeom>
          </p:spPr>
        </p:pic>
        <p:sp>
          <p:nvSpPr>
            <p:cNvPr id="7" name="Rectangle 6"/>
            <p:cNvSpPr/>
            <p:nvPr/>
          </p:nvSpPr>
          <p:spPr>
            <a:xfrm>
              <a:off x="191099" y="108526"/>
              <a:ext cx="1205184" cy="295892"/>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00B050"/>
                  </a:solidFill>
                  <a:effectLst/>
                  <a:uLnTx/>
                  <a:uFillTx/>
                  <a:latin typeface="Sakkal Majalla" panose="02000000000000000000" pitchFamily="2" charset="-78"/>
                  <a:ea typeface="Calibri" panose="020F0502020204030204" pitchFamily="34" charset="0"/>
                  <a:cs typeface="Sakkal Majalla" panose="02000000000000000000" pitchFamily="2" charset="-78"/>
                </a:rPr>
                <a:t>وضع التوافق</a:t>
              </a:r>
              <a:endParaRPr kumimoji="0" lang="en-US" sz="28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8" name="Group 7"/>
          <p:cNvGrpSpPr/>
          <p:nvPr/>
        </p:nvGrpSpPr>
        <p:grpSpPr>
          <a:xfrm>
            <a:off x="488934" y="1392006"/>
            <a:ext cx="11406752" cy="1015663"/>
            <a:chOff x="387458" y="2128125"/>
            <a:chExt cx="11406752" cy="1015663"/>
          </a:xfrm>
        </p:grpSpPr>
        <p:pic>
          <p:nvPicPr>
            <p:cNvPr id="10" name="Picture 2" descr="دروس في مايكروسوفت اكسل 2007 Microsoft Excel | موقع برمجة"/>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250105" y="2277409"/>
              <a:ext cx="544105" cy="717097"/>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387458" y="2128125"/>
              <a:ext cx="10862647"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
                  <a:srgbClr val="00B050"/>
                </a:buClr>
                <a:buSzPts val="1600"/>
                <a:buFontTx/>
                <a:buNone/>
                <a:tabLst>
                  <a:tab pos="5363845" algn="l"/>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	قد تحتاج في بعض الأحيان إلى العمل مع المصنفات التي تم إنشاؤها في إصدارات سابقة من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Microsoft Excel،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مثل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Excel 2010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أو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Excel 2007.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عندما تفتح هذه الأنواع من المصنفات، ستظهر في وضع التوافق</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2" name="Group 11"/>
          <p:cNvGrpSpPr/>
          <p:nvPr/>
        </p:nvGrpSpPr>
        <p:grpSpPr>
          <a:xfrm>
            <a:off x="488934" y="2356124"/>
            <a:ext cx="11406752" cy="1015663"/>
            <a:chOff x="387458" y="2128125"/>
            <a:chExt cx="11406752" cy="1015663"/>
          </a:xfrm>
        </p:grpSpPr>
        <p:pic>
          <p:nvPicPr>
            <p:cNvPr id="13" name="Picture 2" descr="دروس في مايكروسوفت اكسل 2007 Microsoft Excel | موقع برمجة"/>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250105" y="2277409"/>
              <a:ext cx="544105" cy="717097"/>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p:cNvSpPr/>
            <p:nvPr/>
          </p:nvSpPr>
          <p:spPr>
            <a:xfrm>
              <a:off x="387458" y="2128125"/>
              <a:ext cx="10862647"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
                  <a:srgbClr val="00B050"/>
                </a:buClr>
                <a:buSzPts val="1600"/>
                <a:buFontTx/>
                <a:buNone/>
                <a:tabLst>
                  <a:tab pos="5363845" algn="l"/>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يعمل وضع التوافق على تعطيل بعض الميزات، لذا ستتمكن فقط من الوصول إلى الأوامر الموجودة في البرنامج الذي تم استخدامه لإنشاء المصنف</a:t>
              </a:r>
            </a:p>
          </p:txBody>
        </p:sp>
      </p:grpSp>
      <p:grpSp>
        <p:nvGrpSpPr>
          <p:cNvPr id="15" name="Group 14"/>
          <p:cNvGrpSpPr/>
          <p:nvPr/>
        </p:nvGrpSpPr>
        <p:grpSpPr>
          <a:xfrm>
            <a:off x="417217" y="3351698"/>
            <a:ext cx="11406752" cy="1015663"/>
            <a:chOff x="387458" y="2128125"/>
            <a:chExt cx="11406752" cy="1015663"/>
          </a:xfrm>
        </p:grpSpPr>
        <p:pic>
          <p:nvPicPr>
            <p:cNvPr id="16" name="Picture 2" descr="دروس في مايكروسوفت اكسل 2007 Microsoft Excel | موقع برمجة"/>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250105" y="2277409"/>
              <a:ext cx="544105" cy="717097"/>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6"/>
            <p:cNvSpPr/>
            <p:nvPr/>
          </p:nvSpPr>
          <p:spPr>
            <a:xfrm>
              <a:off x="387458" y="2128125"/>
              <a:ext cx="10862647"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
                  <a:srgbClr val="00B050"/>
                </a:buClr>
                <a:buSzPts val="1600"/>
                <a:buFontTx/>
                <a:buNone/>
                <a:tabLst>
                  <a:tab pos="5363845" algn="l"/>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في الصورة أدناه، يمكنك أن ترى أن المصنف في وضع التوافق، والذي يشار إليه في أعلى النافذة على يمين اسم الملف. سيؤدي هذا إلى تعطيل بعض ميزات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Excel،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والتي ستكون رمادية على الشريط</a:t>
              </a:r>
            </a:p>
          </p:txBody>
        </p:sp>
      </p:grpSp>
      <p:pic>
        <p:nvPicPr>
          <p:cNvPr id="18" name="Picture 17" descr="https://1.bp.blogspot.com/-dc7H8FWXMjM/XxS77WXX-pI/AAAAAAAAGbs/gQubHHC8zZYANCnBL-SHREu9l2mJlggMwCLcBGAsYHQ/s1600/15.png"/>
          <p:cNvPicPr/>
          <p:nvPr/>
        </p:nvPicPr>
        <p:blipFill>
          <a:blip r:embed="rId5">
            <a:extLst>
              <a:ext uri="{28A0092B-C50C-407E-A947-70E740481C1C}">
                <a14:useLocalDpi xmlns:a14="http://schemas.microsoft.com/office/drawing/2010/main" val="0"/>
              </a:ext>
            </a:extLst>
          </a:blip>
          <a:srcRect/>
          <a:stretch>
            <a:fillRect/>
          </a:stretch>
        </p:blipFill>
        <p:spPr bwMode="auto">
          <a:xfrm>
            <a:off x="3502993" y="4367361"/>
            <a:ext cx="6160959" cy="1291049"/>
          </a:xfrm>
          <a:prstGeom prst="rect">
            <a:avLst/>
          </a:prstGeom>
          <a:noFill/>
          <a:ln>
            <a:noFill/>
          </a:ln>
        </p:spPr>
      </p:pic>
      <p:grpSp>
        <p:nvGrpSpPr>
          <p:cNvPr id="19" name="Group 18"/>
          <p:cNvGrpSpPr/>
          <p:nvPr/>
        </p:nvGrpSpPr>
        <p:grpSpPr>
          <a:xfrm>
            <a:off x="488934" y="5681007"/>
            <a:ext cx="11406752" cy="1015663"/>
            <a:chOff x="387458" y="2128125"/>
            <a:chExt cx="11406752" cy="1015663"/>
          </a:xfrm>
        </p:grpSpPr>
        <p:pic>
          <p:nvPicPr>
            <p:cNvPr id="20" name="Picture 2" descr="دروس في مايكروسوفت اكسل 2007 Microsoft Excel | موقع برمجة"/>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250105" y="2277409"/>
              <a:ext cx="544105" cy="717097"/>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20"/>
            <p:cNvSpPr/>
            <p:nvPr/>
          </p:nvSpPr>
          <p:spPr>
            <a:xfrm>
              <a:off x="387458" y="2128125"/>
              <a:ext cx="10862647"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
                  <a:srgbClr val="00B050"/>
                </a:buClr>
                <a:buSzPts val="1600"/>
                <a:buFontTx/>
                <a:buNone/>
                <a:tabLst>
                  <a:tab pos="5363845" algn="l"/>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	للخروج من وضع التوافق، ستحتاج إلى تحويل المصنف إلى نوع الإصدار الحالي. ومع ذلك، إذا كنت تتعاون مع الآخرين الذين لديهم حق الوصول فقط إلى إصدار سابق من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Excel،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فمن الأفضل ترك المصنف في وضع التوافق حتى لا يتغير التنسيق</a:t>
              </a:r>
            </a:p>
          </p:txBody>
        </p:sp>
      </p:grpSp>
    </p:spTree>
    <p:extLst>
      <p:ext uri="{BB962C8B-B14F-4D97-AF65-F5344CB8AC3E}">
        <p14:creationId xmlns:p14="http://schemas.microsoft.com/office/powerpoint/2010/main" val="1592437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8" presetClass="entr" presetSubtype="12"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strips(downLeft)">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8" presetClass="entr" presetSubtype="12"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strips(downLeft)">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18" presetClass="entr" presetSubtype="12" fill="hold"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strips(downLeft)">
                                      <p:cBhvr>
                                        <p:cTn id="24" dur="500"/>
                                        <p:tgtEl>
                                          <p:spTgt spid="15"/>
                                        </p:tgtEl>
                                      </p:cBhvr>
                                    </p:animEffect>
                                  </p:childTnLst>
                                </p:cTn>
                              </p:par>
                              <p:par>
                                <p:cTn id="25" presetID="22" presetClass="entr" presetSubtype="4"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down)">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strips(downLeft)">
                                      <p:cBhvr>
                                        <p:cTn id="3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210546" y="176681"/>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إنشاء مصنفات </a:t>
            </a:r>
            <a:r>
              <a:rPr kumimoji="0" lang="en-US"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Excel </a:t>
            </a: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وفتحها</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116</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2058950" y="176681"/>
            <a:ext cx="2746132" cy="840640"/>
            <a:chOff x="105491" y="7345"/>
            <a:chExt cx="1463512" cy="480609"/>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491" y="7345"/>
              <a:ext cx="1463512" cy="480609"/>
            </a:xfrm>
            <a:prstGeom prst="rect">
              <a:avLst/>
            </a:prstGeom>
          </p:spPr>
        </p:pic>
        <p:sp>
          <p:nvSpPr>
            <p:cNvPr id="7" name="Rectangle 6"/>
            <p:cNvSpPr/>
            <p:nvPr/>
          </p:nvSpPr>
          <p:spPr>
            <a:xfrm>
              <a:off x="191099" y="108526"/>
              <a:ext cx="1205184" cy="295892"/>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00B050"/>
                  </a:solidFill>
                  <a:effectLst/>
                  <a:uLnTx/>
                  <a:uFillTx/>
                  <a:latin typeface="Sakkal Majalla" panose="02000000000000000000" pitchFamily="2" charset="-78"/>
                  <a:ea typeface="Calibri" panose="020F0502020204030204" pitchFamily="34" charset="0"/>
                  <a:cs typeface="Sakkal Majalla" panose="02000000000000000000" pitchFamily="2" charset="-78"/>
                </a:rPr>
                <a:t>لتحويل مصنف</a:t>
              </a:r>
              <a:endParaRPr kumimoji="0" lang="en-US" sz="28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 name="Rectangle 1"/>
          <p:cNvSpPr/>
          <p:nvPr/>
        </p:nvSpPr>
        <p:spPr>
          <a:xfrm>
            <a:off x="573742" y="1389547"/>
            <a:ext cx="11434244"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
                <a:srgbClr val="00B050"/>
              </a:buClr>
              <a:buSzPts val="1600"/>
              <a:buFontTx/>
              <a:buNone/>
              <a:tabLst>
                <a:tab pos="5363845" algn="l"/>
              </a:tabLst>
              <a:defRPr/>
            </a:pPr>
            <a:r>
              <a:rPr kumimoji="0" lang="ar-EG" sz="2400" b="1"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rPr>
              <a:t>إذا كنت تريد الوصول إلى الميزات الأحدث، يمكنك تحويل جدول البيانات إلى تنسيق الملف الحالي، لاحظ أن تحويل ملف قد يتسبب في بعض التغييرات في التخطيط الأصلي للمصنف</a:t>
            </a:r>
            <a:endParaRPr kumimoji="0" lang="en-US" sz="2400" b="1"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nvGrpSpPr>
          <p:cNvPr id="8" name="Group 7"/>
          <p:cNvGrpSpPr/>
          <p:nvPr/>
        </p:nvGrpSpPr>
        <p:grpSpPr>
          <a:xfrm>
            <a:off x="558445" y="2531955"/>
            <a:ext cx="11337244" cy="629644"/>
            <a:chOff x="-6034837" y="-218756"/>
            <a:chExt cx="12383778" cy="500987"/>
          </a:xfrm>
        </p:grpSpPr>
        <p:pic>
          <p:nvPicPr>
            <p:cNvPr id="10" name="Picture 9"/>
            <p:cNvPicPr>
              <a:picLocks noChangeAspect="1"/>
            </p:cNvPicPr>
            <p:nvPr/>
          </p:nvPicPr>
          <p:blipFill rotWithShape="1">
            <a:blip r:embed="rId4"/>
            <a:srcRect l="57852" t="14467" b="34026"/>
            <a:stretch/>
          </p:blipFill>
          <p:spPr>
            <a:xfrm>
              <a:off x="5493836" y="-218756"/>
              <a:ext cx="855105" cy="500987"/>
            </a:xfrm>
            <a:prstGeom prst="rect">
              <a:avLst/>
            </a:prstGeom>
          </p:spPr>
        </p:pic>
        <p:sp>
          <p:nvSpPr>
            <p:cNvPr id="11" name="Rectangle 10"/>
            <p:cNvSpPr/>
            <p:nvPr/>
          </p:nvSpPr>
          <p:spPr>
            <a:xfrm>
              <a:off x="5435084" y="-218756"/>
              <a:ext cx="522204" cy="268837"/>
            </a:xfrm>
            <a:prstGeom prst="rect">
              <a:avLst/>
            </a:prstGeom>
          </p:spPr>
          <p:txBody>
            <a:bodyPr wrap="square">
              <a:no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1</a:t>
              </a:r>
              <a:endParaRPr kumimoji="0" lang="en-US" sz="1600" b="0" i="0" u="none" strike="noStrike" kern="1200" cap="none" spc="0" normalizeH="0" baseline="0" noProof="0" dirty="0">
                <a:ln>
                  <a:noFill/>
                </a:ln>
                <a:solidFill>
                  <a:prstClr val="black"/>
                </a:solidFill>
                <a:effectLst/>
                <a:uLnTx/>
                <a:uFillTx/>
                <a:latin typeface="Sakkal Majalla" panose="02000000000000000000" pitchFamily="2" charset="-78"/>
                <a:ea typeface="Times New Roman" panose="02020603050405020304" pitchFamily="18" charset="0"/>
                <a:cs typeface="Sakkal Majalla" panose="02000000000000000000" pitchFamily="2" charset="-78"/>
              </a:endParaRPr>
            </a:p>
          </p:txBody>
        </p:sp>
        <p:sp>
          <p:nvSpPr>
            <p:cNvPr id="12" name="Rectangle 11"/>
            <p:cNvSpPr/>
            <p:nvPr/>
          </p:nvSpPr>
          <p:spPr>
            <a:xfrm>
              <a:off x="-6034837" y="-60926"/>
              <a:ext cx="11528674" cy="343157"/>
            </a:xfrm>
            <a:prstGeom prst="rect">
              <a:avLst/>
            </a:prstGeom>
          </p:spPr>
          <p:txBody>
            <a:bodyPr wrap="square">
              <a:no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انقر فوق علامة التبويب ملف للوصول إلى طريقة عرض وراء الكواليس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Backstage</a:t>
              </a:r>
              <a:endParaRPr kumimoji="0" lang="en-US" sz="1600" b="0"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endParaRPr>
            </a:p>
          </p:txBody>
        </p:sp>
      </p:grpSp>
      <p:pic>
        <p:nvPicPr>
          <p:cNvPr id="13" name="Picture 12" descr="https://1.bp.blogspot.com/-lWFxeqH_Oa8/XxS8CVt_l8I/AAAAAAAAGb0/Na5MfY4AjdoqIFnBhtg0Q4O9TiNVfuMtgCLcBGAsYHQ/s1600/16.png"/>
          <p:cNvPicPr/>
          <p:nvPr/>
        </p:nvPicPr>
        <p:blipFill>
          <a:blip r:embed="rId5">
            <a:extLst>
              <a:ext uri="{28A0092B-C50C-407E-A947-70E740481C1C}">
                <a14:useLocalDpi xmlns:a14="http://schemas.microsoft.com/office/drawing/2010/main" val="0"/>
              </a:ext>
            </a:extLst>
          </a:blip>
          <a:srcRect/>
          <a:stretch>
            <a:fillRect/>
          </a:stretch>
        </p:blipFill>
        <p:spPr bwMode="auto">
          <a:xfrm>
            <a:off x="4251253" y="3733335"/>
            <a:ext cx="4079221" cy="2623016"/>
          </a:xfrm>
          <a:prstGeom prst="rect">
            <a:avLst/>
          </a:prstGeom>
          <a:noFill/>
          <a:ln>
            <a:noFill/>
          </a:ln>
        </p:spPr>
      </p:pic>
    </p:spTree>
    <p:extLst>
      <p:ext uri="{BB962C8B-B14F-4D97-AF65-F5344CB8AC3E}">
        <p14:creationId xmlns:p14="http://schemas.microsoft.com/office/powerpoint/2010/main" val="3646669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18" presetClass="entr" presetSubtype="12"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strips(downLeft)">
                                      <p:cBhvr>
                                        <p:cTn id="19" dur="500"/>
                                        <p:tgtEl>
                                          <p:spTgt spid="8"/>
                                        </p:tgtEl>
                                      </p:cBhvr>
                                    </p:animEffect>
                                  </p:childTnLst>
                                </p:cTn>
                              </p:par>
                              <p:par>
                                <p:cTn id="20" presetID="22" presetClass="entr" presetSubtype="4"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down)">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210546" y="176681"/>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إنشاء مصنفات </a:t>
            </a:r>
            <a:r>
              <a:rPr kumimoji="0" lang="en-US"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Excel </a:t>
            </a: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وفتحها</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117</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576374" y="1509979"/>
            <a:ext cx="11337244" cy="629644"/>
            <a:chOff x="-6034837" y="-218756"/>
            <a:chExt cx="12383778" cy="500987"/>
          </a:xfrm>
        </p:grpSpPr>
        <p:pic>
          <p:nvPicPr>
            <p:cNvPr id="5" name="Picture 4"/>
            <p:cNvPicPr>
              <a:picLocks noChangeAspect="1"/>
            </p:cNvPicPr>
            <p:nvPr/>
          </p:nvPicPr>
          <p:blipFill rotWithShape="1">
            <a:blip r:embed="rId3"/>
            <a:srcRect l="57852" t="14467" b="34026"/>
            <a:stretch/>
          </p:blipFill>
          <p:spPr>
            <a:xfrm>
              <a:off x="5493836" y="-218756"/>
              <a:ext cx="855105" cy="500987"/>
            </a:xfrm>
            <a:prstGeom prst="rect">
              <a:avLst/>
            </a:prstGeom>
          </p:spPr>
        </p:pic>
        <p:sp>
          <p:nvSpPr>
            <p:cNvPr id="7" name="Rectangle 6"/>
            <p:cNvSpPr/>
            <p:nvPr/>
          </p:nvSpPr>
          <p:spPr>
            <a:xfrm>
              <a:off x="5435084" y="-218756"/>
              <a:ext cx="522204" cy="268837"/>
            </a:xfrm>
            <a:prstGeom prst="rect">
              <a:avLst/>
            </a:prstGeom>
          </p:spPr>
          <p:txBody>
            <a:bodyPr wrap="square">
              <a:no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2</a:t>
              </a:r>
              <a:endParaRPr kumimoji="0" lang="en-US" sz="1600" b="0" i="0" u="none" strike="noStrike" kern="1200" cap="none" spc="0" normalizeH="0" baseline="0" noProof="0" dirty="0">
                <a:ln>
                  <a:noFill/>
                </a:ln>
                <a:solidFill>
                  <a:prstClr val="black"/>
                </a:solidFill>
                <a:effectLst/>
                <a:uLnTx/>
                <a:uFillTx/>
                <a:latin typeface="Sakkal Majalla" panose="02000000000000000000" pitchFamily="2" charset="-78"/>
                <a:ea typeface="Times New Roman" panose="02020603050405020304" pitchFamily="18" charset="0"/>
                <a:cs typeface="Sakkal Majalla" panose="02000000000000000000" pitchFamily="2" charset="-78"/>
              </a:endParaRPr>
            </a:p>
          </p:txBody>
        </p:sp>
        <p:sp>
          <p:nvSpPr>
            <p:cNvPr id="8" name="Rectangle 7"/>
            <p:cNvSpPr/>
            <p:nvPr/>
          </p:nvSpPr>
          <p:spPr>
            <a:xfrm>
              <a:off x="-6034837" y="-60926"/>
              <a:ext cx="11528674" cy="343157"/>
            </a:xfrm>
            <a:prstGeom prst="rect">
              <a:avLst/>
            </a:prstGeom>
          </p:spPr>
          <p:txBody>
            <a:bodyPr wrap="square">
              <a:no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حدد موقع وحدد أمر تحويل</a:t>
              </a:r>
              <a:endParaRPr kumimoji="0" lang="en-US" sz="1600" b="0"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endParaRPr>
            </a:p>
          </p:txBody>
        </p:sp>
      </p:grpSp>
      <p:pic>
        <p:nvPicPr>
          <p:cNvPr id="10" name="Picture 9" descr="https://1.bp.blogspot.com/-i_YlgZhHio0/XxS8IDZWsaI/AAAAAAAAGb4/jsII39k6KWQJlo7vLEY6tnB-0QMf_q29wCLcBGAsYHQ/w320-h284/17.png"/>
          <p:cNvPicPr/>
          <p:nvPr/>
        </p:nvPicPr>
        <p:blipFill>
          <a:blip r:embed="rId4">
            <a:extLst>
              <a:ext uri="{28A0092B-C50C-407E-A947-70E740481C1C}">
                <a14:useLocalDpi xmlns:a14="http://schemas.microsoft.com/office/drawing/2010/main" val="0"/>
              </a:ext>
            </a:extLst>
          </a:blip>
          <a:srcRect/>
          <a:stretch>
            <a:fillRect/>
          </a:stretch>
        </p:blipFill>
        <p:spPr bwMode="auto">
          <a:xfrm>
            <a:off x="4589929" y="2488826"/>
            <a:ext cx="4105836" cy="3867525"/>
          </a:xfrm>
          <a:prstGeom prst="rect">
            <a:avLst/>
          </a:prstGeom>
          <a:noFill/>
          <a:ln>
            <a:noFill/>
          </a:ln>
        </p:spPr>
      </p:pic>
    </p:spTree>
    <p:extLst>
      <p:ext uri="{BB962C8B-B14F-4D97-AF65-F5344CB8AC3E}">
        <p14:creationId xmlns:p14="http://schemas.microsoft.com/office/powerpoint/2010/main" val="2642695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210546" y="176681"/>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إنشاء مصنفات </a:t>
            </a:r>
            <a:r>
              <a:rPr kumimoji="0" lang="en-US"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Excel </a:t>
            </a: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وفتحها</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118</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286871" y="1366547"/>
            <a:ext cx="11626747" cy="629644"/>
            <a:chOff x="-6351064" y="-218756"/>
            <a:chExt cx="12700005" cy="500987"/>
          </a:xfrm>
        </p:grpSpPr>
        <p:pic>
          <p:nvPicPr>
            <p:cNvPr id="5" name="Picture 4"/>
            <p:cNvPicPr>
              <a:picLocks noChangeAspect="1"/>
            </p:cNvPicPr>
            <p:nvPr/>
          </p:nvPicPr>
          <p:blipFill rotWithShape="1">
            <a:blip r:embed="rId3"/>
            <a:srcRect l="57852" t="14467" b="34026"/>
            <a:stretch/>
          </p:blipFill>
          <p:spPr>
            <a:xfrm>
              <a:off x="5493836" y="-218756"/>
              <a:ext cx="855105" cy="500987"/>
            </a:xfrm>
            <a:prstGeom prst="rect">
              <a:avLst/>
            </a:prstGeom>
          </p:spPr>
        </p:pic>
        <p:sp>
          <p:nvSpPr>
            <p:cNvPr id="7" name="Rectangle 6"/>
            <p:cNvSpPr/>
            <p:nvPr/>
          </p:nvSpPr>
          <p:spPr>
            <a:xfrm>
              <a:off x="5435084" y="-218756"/>
              <a:ext cx="522204" cy="268837"/>
            </a:xfrm>
            <a:prstGeom prst="rect">
              <a:avLst/>
            </a:prstGeom>
          </p:spPr>
          <p:txBody>
            <a:bodyPr wrap="square">
              <a:no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3</a:t>
              </a:r>
              <a:endParaRPr kumimoji="0" lang="en-US" sz="1600" b="0" i="0" u="none" strike="noStrike" kern="1200" cap="none" spc="0" normalizeH="0" baseline="0" noProof="0" dirty="0">
                <a:ln>
                  <a:noFill/>
                </a:ln>
                <a:solidFill>
                  <a:prstClr val="black"/>
                </a:solidFill>
                <a:effectLst/>
                <a:uLnTx/>
                <a:uFillTx/>
                <a:latin typeface="Sakkal Majalla" panose="02000000000000000000" pitchFamily="2" charset="-78"/>
                <a:ea typeface="Times New Roman" panose="02020603050405020304" pitchFamily="18" charset="0"/>
                <a:cs typeface="Sakkal Majalla" panose="02000000000000000000" pitchFamily="2" charset="-78"/>
              </a:endParaRPr>
            </a:p>
          </p:txBody>
        </p:sp>
        <p:sp>
          <p:nvSpPr>
            <p:cNvPr id="8" name="Rectangle 7"/>
            <p:cNvSpPr/>
            <p:nvPr/>
          </p:nvSpPr>
          <p:spPr>
            <a:xfrm>
              <a:off x="-6351064" y="-60926"/>
              <a:ext cx="11844901" cy="343157"/>
            </a:xfrm>
            <a:prstGeom prst="rect">
              <a:avLst/>
            </a:prstGeom>
          </p:spPr>
          <p:txBody>
            <a:bodyPr wrap="square">
              <a:no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سيظهر مربع الحوار "حفظ باسم". حدد الموقع الذي تريد حفظ المصنف فيه، وأدخل اسم ملف للمصنف، وانقر فوق حفظ</a:t>
              </a:r>
              <a:endParaRPr kumimoji="0" lang="en-US" sz="1600" b="0"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endParaRPr>
            </a:p>
          </p:txBody>
        </p:sp>
      </p:grpSp>
      <p:pic>
        <p:nvPicPr>
          <p:cNvPr id="10" name="Picture 9" descr="https://1.bp.blogspot.com/-W6DjmdMjY3c/XxS8PHQs-YI/AAAAAAAAGb8/DzIWnfp_U0UMXahwLTxOr8z59d6RMItgACLcBGAsYHQ/s1600/18.png"/>
          <p:cNvPicPr/>
          <p:nvPr/>
        </p:nvPicPr>
        <p:blipFill>
          <a:blip r:embed="rId4">
            <a:extLst>
              <a:ext uri="{28A0092B-C50C-407E-A947-70E740481C1C}">
                <a14:useLocalDpi xmlns:a14="http://schemas.microsoft.com/office/drawing/2010/main" val="0"/>
              </a:ext>
            </a:extLst>
          </a:blip>
          <a:srcRect/>
          <a:stretch>
            <a:fillRect/>
          </a:stretch>
        </p:blipFill>
        <p:spPr bwMode="auto">
          <a:xfrm>
            <a:off x="3346776" y="1996191"/>
            <a:ext cx="5972175" cy="3764280"/>
          </a:xfrm>
          <a:prstGeom prst="rect">
            <a:avLst/>
          </a:prstGeom>
          <a:noFill/>
          <a:ln>
            <a:noFill/>
          </a:ln>
        </p:spPr>
      </p:pic>
      <p:grpSp>
        <p:nvGrpSpPr>
          <p:cNvPr id="11" name="Group 10"/>
          <p:cNvGrpSpPr/>
          <p:nvPr/>
        </p:nvGrpSpPr>
        <p:grpSpPr>
          <a:xfrm>
            <a:off x="286871" y="5760471"/>
            <a:ext cx="11626747" cy="629644"/>
            <a:chOff x="-6351064" y="-218756"/>
            <a:chExt cx="12700005" cy="500987"/>
          </a:xfrm>
        </p:grpSpPr>
        <p:pic>
          <p:nvPicPr>
            <p:cNvPr id="12" name="Picture 11"/>
            <p:cNvPicPr>
              <a:picLocks noChangeAspect="1"/>
            </p:cNvPicPr>
            <p:nvPr/>
          </p:nvPicPr>
          <p:blipFill rotWithShape="1">
            <a:blip r:embed="rId3"/>
            <a:srcRect l="57852" t="14467" b="34026"/>
            <a:stretch/>
          </p:blipFill>
          <p:spPr>
            <a:xfrm>
              <a:off x="5493836" y="-218756"/>
              <a:ext cx="855105" cy="500987"/>
            </a:xfrm>
            <a:prstGeom prst="rect">
              <a:avLst/>
            </a:prstGeom>
          </p:spPr>
        </p:pic>
        <p:sp>
          <p:nvSpPr>
            <p:cNvPr id="13" name="Rectangle 12"/>
            <p:cNvSpPr/>
            <p:nvPr/>
          </p:nvSpPr>
          <p:spPr>
            <a:xfrm>
              <a:off x="5435084" y="-218756"/>
              <a:ext cx="522204" cy="268837"/>
            </a:xfrm>
            <a:prstGeom prst="rect">
              <a:avLst/>
            </a:prstGeom>
          </p:spPr>
          <p:txBody>
            <a:bodyPr wrap="square">
              <a:no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4</a:t>
              </a:r>
              <a:endParaRPr kumimoji="0" lang="en-US" sz="1600" b="0" i="0" u="none" strike="noStrike" kern="1200" cap="none" spc="0" normalizeH="0" baseline="0" noProof="0" dirty="0">
                <a:ln>
                  <a:noFill/>
                </a:ln>
                <a:solidFill>
                  <a:prstClr val="black"/>
                </a:solidFill>
                <a:effectLst/>
                <a:uLnTx/>
                <a:uFillTx/>
                <a:latin typeface="Sakkal Majalla" panose="02000000000000000000" pitchFamily="2" charset="-78"/>
                <a:ea typeface="Times New Roman" panose="02020603050405020304" pitchFamily="18" charset="0"/>
                <a:cs typeface="Sakkal Majalla" panose="02000000000000000000" pitchFamily="2" charset="-78"/>
              </a:endParaRPr>
            </a:p>
          </p:txBody>
        </p:sp>
        <p:sp>
          <p:nvSpPr>
            <p:cNvPr id="14" name="Rectangle 13"/>
            <p:cNvSpPr/>
            <p:nvPr/>
          </p:nvSpPr>
          <p:spPr>
            <a:xfrm>
              <a:off x="-6351064" y="-60926"/>
              <a:ext cx="11844901" cy="343157"/>
            </a:xfrm>
            <a:prstGeom prst="rect">
              <a:avLst/>
            </a:prstGeom>
          </p:spPr>
          <p:txBody>
            <a:bodyPr wrap="square">
              <a:no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سيتم تحويل المصنف إلى أحدث نوع للملف</a:t>
              </a:r>
              <a:endParaRPr kumimoji="0" lang="en-US" sz="1600" b="0"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endParaRPr>
            </a:p>
          </p:txBody>
        </p:sp>
      </p:grpSp>
    </p:spTree>
    <p:extLst>
      <p:ext uri="{BB962C8B-B14F-4D97-AF65-F5344CB8AC3E}">
        <p14:creationId xmlns:p14="http://schemas.microsoft.com/office/powerpoint/2010/main" val="3651933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strips(downLeft)">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119</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3" name="Rectangle 2"/>
          <p:cNvSpPr/>
          <p:nvPr/>
        </p:nvSpPr>
        <p:spPr>
          <a:xfrm>
            <a:off x="2220707" y="2582772"/>
            <a:ext cx="7184980" cy="1107996"/>
          </a:xfrm>
          <a:prstGeom prst="rect">
            <a:avLst/>
          </a:prstGeom>
        </p:spPr>
        <p:txBody>
          <a:bodyPr wrap="none">
            <a:spAutoFit/>
          </a:bodyPr>
          <a:lstStyle/>
          <a:p>
            <a:pPr lvl="0" algn="ctr">
              <a:defRPr/>
            </a:pPr>
            <a:r>
              <a:rPr kumimoji="0" lang="ar-EG" sz="6600" b="1" i="0" u="none" strike="noStrike" kern="1200" cap="none" spc="300" normalizeH="0" baseline="0" noProof="0" dirty="0">
                <a:ln>
                  <a:noFill/>
                </a:ln>
                <a:solidFill>
                  <a:prstClr val="black"/>
                </a:solidFill>
                <a:effectLst>
                  <a:outerShdw blurRad="38100" dist="38100" dir="2700000" algn="tl">
                    <a:srgbClr val="000000">
                      <a:alpha val="43137"/>
                    </a:srgbClr>
                  </a:outerShdw>
                </a:effectLst>
                <a:uLnTx/>
                <a:uFillTx/>
                <a:latin typeface="Adobe Arabic" panose="02040503050201020203" pitchFamily="18" charset="-78"/>
                <a:ea typeface="+mn-ea"/>
                <a:cs typeface="Adobe Arabic" panose="02040503050201020203" pitchFamily="18" charset="-78"/>
              </a:rPr>
              <a:t>اليــــوم التــــدريبي </a:t>
            </a:r>
            <a:r>
              <a:rPr lang="ar-EG" sz="6600" b="1" spc="300" dirty="0">
                <a:solidFill>
                  <a:prstClr val="black"/>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الثالث</a:t>
            </a:r>
            <a:endParaRPr kumimoji="0" lang="ar-EG" sz="6600" b="1" i="0" u="none" strike="noStrike" kern="1200" cap="none" spc="300" normalizeH="0" baseline="0" noProof="0" dirty="0">
              <a:ln>
                <a:noFill/>
              </a:ln>
              <a:solidFill>
                <a:prstClr val="black"/>
              </a:solidFill>
              <a:effectLst>
                <a:outerShdw blurRad="38100" dist="38100" dir="2700000" algn="tl">
                  <a:srgbClr val="000000">
                    <a:alpha val="43137"/>
                  </a:srgbClr>
                </a:outerShdw>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10688761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7119990" y="2688332"/>
            <a:ext cx="4150760" cy="1957585"/>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kern="0" dirty="0">
                <a:solidFill>
                  <a:prstClr val="black">
                    <a:lumMod val="75000"/>
                    <a:lumOff val="25000"/>
                  </a:prstClr>
                </a:solidFill>
                <a:latin typeface="Sakkal Majalla" panose="02000000000000000000" pitchFamily="2" charset="-78"/>
                <a:cs typeface="Sakkal Majalla" pitchFamily="2" charset="-78"/>
              </a:rPr>
              <a:t>فهم ذكاء الاعمال </a:t>
            </a:r>
            <a:r>
              <a:rPr lang="en-US" sz="4800" kern="0" dirty="0">
                <a:solidFill>
                  <a:prstClr val="black">
                    <a:lumMod val="75000"/>
                    <a:lumOff val="25000"/>
                  </a:prstClr>
                </a:solidFill>
                <a:latin typeface="Sakkal Majalla" panose="02000000000000000000" pitchFamily="2" charset="-78"/>
                <a:cs typeface="Sakkal Majalla" pitchFamily="2" charset="-78"/>
              </a:rPr>
              <a:t>(BI)</a:t>
            </a:r>
            <a:endParaRPr kumimoji="0" lang="ar-EG" sz="4800" b="0"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itchFamily="2" charset="-78"/>
            </a:endParaRP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12</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5" name="Picture 2" descr="Free vector visionary technology concept illustration"/>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76275" y="1383030"/>
            <a:ext cx="4339590" cy="43395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200217"/>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660701" cy="6371351"/>
          </a:xfrm>
          <a:prstGeom prst="rect">
            <a:avLst/>
          </a:prstGeom>
        </p:spPr>
      </p:pic>
      <p:sp>
        <p:nvSpPr>
          <p:cNvPr id="4" name="Title 1">
            <a:extLst>
              <a:ext uri="{FF2B5EF4-FFF2-40B4-BE49-F238E27FC236}">
                <a16:creationId xmlns:a16="http://schemas.microsoft.com/office/drawing/2014/main" id="{00F23EB7-E336-46EB-A4A0-3DB7A6BF4CE1}"/>
              </a:ext>
            </a:extLst>
          </p:cNvPr>
          <p:cNvSpPr txBox="1">
            <a:spLocks/>
          </p:cNvSpPr>
          <p:nvPr/>
        </p:nvSpPr>
        <p:spPr>
          <a:xfrm>
            <a:off x="6235700" y="2690446"/>
            <a:ext cx="5956300" cy="1053900"/>
          </a:xfrm>
          <a:prstGeom prst="rect">
            <a:avLst/>
          </a:prstGeom>
          <a:solidFill>
            <a:srgbClr val="FFFFFF"/>
          </a:solidFill>
        </p:spPr>
        <p:txBody>
          <a:bodyPr vert="horz" lIns="180000" tIns="180000" rIns="252000" bIns="180000" rtlCol="0" anchor="ctr">
            <a:noAutofit/>
          </a:bodyPr>
          <a:lstStyle>
            <a:lvl1pPr algn="r" defTabSz="914400" rtl="1" eaLnBrk="1" latinLnBrk="0" hangingPunct="1">
              <a:lnSpc>
                <a:spcPct val="90000"/>
              </a:lnSpc>
              <a:spcBef>
                <a:spcPct val="0"/>
              </a:spcBef>
              <a:buNone/>
              <a:defRPr lang="en-ZA" sz="6000" b="1" kern="1200" spc="-300" dirty="0">
                <a:solidFill>
                  <a:schemeClr val="tx1">
                    <a:lumMod val="75000"/>
                    <a:lumOff val="25000"/>
                  </a:schemeClr>
                </a:solidFill>
                <a:latin typeface="+mj-lt"/>
                <a:ea typeface="+mj-ea"/>
                <a:cs typeface="+mj-cs"/>
              </a:defRPr>
            </a:lvl1pPr>
          </a:lstStyle>
          <a:p>
            <a:pPr marL="0" marR="0" lvl="0" indent="0" algn="ctr" defTabSz="914400" rtl="1" eaLnBrk="1" fontAlgn="auto" latinLnBrk="0" hangingPunct="1">
              <a:lnSpc>
                <a:spcPct val="90000"/>
              </a:lnSpc>
              <a:spcBef>
                <a:spcPct val="0"/>
              </a:spcBef>
              <a:spcAft>
                <a:spcPts val="0"/>
              </a:spcAft>
              <a:buClrTx/>
              <a:buSzTx/>
              <a:buFontTx/>
              <a:buNone/>
              <a:tabLst/>
              <a:defRPr/>
            </a:pPr>
            <a:r>
              <a:rPr kumimoji="0" lang="ar-EG" sz="6600" b="1" i="0" u="none" strike="noStrike" kern="1200" cap="none" spc="-300" normalizeH="0" baseline="0" noProof="0" dirty="0">
                <a:ln>
                  <a:noFill/>
                </a:ln>
                <a:solidFill>
                  <a:sysClr val="windowText" lastClr="000000">
                    <a:lumMod val="75000"/>
                    <a:lumOff val="25000"/>
                  </a:sysClr>
                </a:solidFill>
                <a:effectLst/>
                <a:uLnTx/>
                <a:uFillTx/>
                <a:latin typeface="Adobe Arabic" panose="02040503050201020203" pitchFamily="18" charset="-78"/>
                <a:ea typeface="+mj-ea"/>
                <a:cs typeface="Adobe Arabic" panose="02040503050201020203" pitchFamily="18" charset="-78"/>
              </a:rPr>
              <a:t>الجلسة التدريبية الأولى </a:t>
            </a:r>
          </a:p>
        </p:txBody>
      </p:sp>
      <p:sp>
        <p:nvSpPr>
          <p:cNvPr id="5" name="Subtitle 2">
            <a:extLst>
              <a:ext uri="{FF2B5EF4-FFF2-40B4-BE49-F238E27FC236}">
                <a16:creationId xmlns:a16="http://schemas.microsoft.com/office/drawing/2014/main" id="{9E4D4535-D519-40ED-B8A4-2EA1276BB652}"/>
              </a:ext>
            </a:extLst>
          </p:cNvPr>
          <p:cNvSpPr txBox="1">
            <a:spLocks/>
          </p:cNvSpPr>
          <p:nvPr/>
        </p:nvSpPr>
        <p:spPr>
          <a:xfrm>
            <a:off x="6235700" y="3744414"/>
            <a:ext cx="5956300" cy="1446650"/>
          </a:xfrm>
          <a:prstGeom prst="rect">
            <a:avLst/>
          </a:prstGeom>
          <a:solidFill>
            <a:srgbClr val="25AE5D">
              <a:alpha val="80000"/>
            </a:srgbClr>
          </a:solidFill>
        </p:spPr>
        <p:txBody>
          <a:bodyPr vert="horz" lIns="180000" tIns="180000" rIns="252000" bIns="180000" rtlCol="0" anchor="ctr">
            <a:noAutofit/>
          </a:bodyPr>
          <a:lstStyle>
            <a:lvl1pPr marL="0" indent="0" algn="r" defTabSz="914400" rtl="1" eaLnBrk="1" latinLnBrk="0" hangingPunct="1">
              <a:lnSpc>
                <a:spcPct val="90000"/>
              </a:lnSpc>
              <a:spcBef>
                <a:spcPts val="1000"/>
              </a:spcBef>
              <a:buFont typeface="Arial" panose="020B0604020202020204" pitchFamily="34" charset="0"/>
              <a:buNone/>
              <a:defRPr sz="1800" kern="1200">
                <a:solidFill>
                  <a:schemeClr val="bg1"/>
                </a:solidFill>
                <a:latin typeface="+mn-lt"/>
                <a:ea typeface="+mn-ea"/>
                <a:cs typeface="+mn-cs"/>
              </a:defRPr>
            </a:lvl1pPr>
            <a:lvl2pPr marL="266700"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2pPr>
            <a:lvl3pPr marL="5429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3pPr>
            <a:lvl4pPr marL="8096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4pPr>
            <a:lvl5pPr marL="10763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defRPr/>
            </a:pPr>
            <a:r>
              <a:rPr lang="ar-EG" sz="4400" b="1" dirty="0">
                <a:solidFill>
                  <a:srgbClr val="FFFFFF"/>
                </a:solidFill>
                <a:latin typeface="Sakkal Majalla" panose="02000000000000000000" pitchFamily="2" charset="-78"/>
                <a:cs typeface="Sakkal Majalla" panose="02000000000000000000" pitchFamily="2" charset="-78"/>
              </a:rPr>
              <a:t>التعامل مع البيانات في برنامج إكسيل</a:t>
            </a:r>
            <a:endParaRPr kumimoji="0" lang="ar-EG" sz="4400" b="1" i="0" u="none" strike="noStrike" kern="1200" cap="none" spc="0" normalizeH="0" baseline="0" noProof="0" dirty="0">
              <a:ln>
                <a:noFill/>
              </a:ln>
              <a:solidFill>
                <a:srgbClr val="FFFFFF"/>
              </a:solidFill>
              <a:effectLst/>
              <a:uLnTx/>
              <a:uFillTx/>
              <a:latin typeface="Sakkal Majalla" panose="02000000000000000000" pitchFamily="2" charset="-78"/>
              <a:ea typeface="+mn-ea"/>
              <a:cs typeface="Sakkal Majalla" panose="02000000000000000000" pitchFamily="2" charset="-78"/>
            </a:endParaRPr>
          </a:p>
        </p:txBody>
      </p:sp>
      <p:sp>
        <p:nvSpPr>
          <p:cNvPr id="6" name="Rectangle 5">
            <a:extLst>
              <a:ext uri="{FF2B5EF4-FFF2-40B4-BE49-F238E27FC236}">
                <a16:creationId xmlns:a16="http://schemas.microsoft.com/office/drawing/2014/main" id="{EC0FBB1B-4F0E-4365-BF27-3150FC6C3B90}"/>
              </a:ext>
            </a:extLst>
          </p:cNvPr>
          <p:cNvSpPr/>
          <p:nvPr/>
        </p:nvSpPr>
        <p:spPr>
          <a:xfrm>
            <a:off x="9780103" y="6803351"/>
            <a:ext cx="1979897" cy="5465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7A13D8A8-6C3D-4527-959D-41C3213F7F02}"/>
              </a:ext>
            </a:extLst>
          </p:cNvPr>
          <p:cNvSpPr/>
          <p:nvPr/>
        </p:nvSpPr>
        <p:spPr>
          <a:xfrm>
            <a:off x="0" y="6803351"/>
            <a:ext cx="9780104" cy="54650"/>
          </a:xfrm>
          <a:prstGeom prst="rect">
            <a:avLst/>
          </a:prstGeom>
          <a:solidFill>
            <a:srgbClr val="25AE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51DD44D8-4A8F-4693-B90A-166855B29D25}"/>
              </a:ext>
            </a:extLst>
          </p:cNvPr>
          <p:cNvSpPr/>
          <p:nvPr/>
        </p:nvSpPr>
        <p:spPr>
          <a:xfrm>
            <a:off x="9780103" y="5134600"/>
            <a:ext cx="2411412" cy="11482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Slide Number Placeholder 10"/>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120</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988524796"/>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7221893" y="2547388"/>
            <a:ext cx="4334643"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800" b="0"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anose="02000000000000000000" pitchFamily="2" charset="-78"/>
              </a:rPr>
              <a:t>نصائح أساسية للتعامل مع البيانات</a:t>
            </a: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121</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7" name="Picture 2" descr="Free vector visionary technology concept illustration"/>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76275" y="1383030"/>
            <a:ext cx="4339590" cy="43395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9016878"/>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210546" y="176681"/>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نصائح أساسية للتعامل مع البيانات</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122</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11" name="Group 10"/>
          <p:cNvGrpSpPr/>
          <p:nvPr/>
        </p:nvGrpSpPr>
        <p:grpSpPr>
          <a:xfrm>
            <a:off x="1694770" y="176681"/>
            <a:ext cx="3362422" cy="803210"/>
            <a:chOff x="178123" y="69358"/>
            <a:chExt cx="1249719" cy="480609"/>
          </a:xfrm>
        </p:grpSpPr>
        <p:pic>
          <p:nvPicPr>
            <p:cNvPr id="16"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123" y="69358"/>
              <a:ext cx="1249719" cy="480609"/>
            </a:xfrm>
            <a:prstGeom prst="rect">
              <a:avLst/>
            </a:prstGeom>
          </p:spPr>
        </p:pic>
        <p:sp>
          <p:nvSpPr>
            <p:cNvPr id="17" name="Rectangle 16"/>
            <p:cNvSpPr/>
            <p:nvPr/>
          </p:nvSpPr>
          <p:spPr>
            <a:xfrm>
              <a:off x="207712" y="136254"/>
              <a:ext cx="1071269" cy="282708"/>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تجميد الصفوف والأعمدة</a:t>
              </a:r>
              <a:endParaRPr kumimoji="0" lang="en-US" sz="1600" b="0" i="0" u="none" strike="noStrike" kern="1200" cap="none" spc="0" normalizeH="0" baseline="0" noProof="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 name="Rectangle 1"/>
          <p:cNvSpPr/>
          <p:nvPr/>
        </p:nvSpPr>
        <p:spPr>
          <a:xfrm>
            <a:off x="419099" y="1533340"/>
            <a:ext cx="11501535" cy="147732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قد ترغب في رؤية صفوف أو أعمدة معينة طوال الوقت في ورقة العمل، وخاصة خلايا الرأس. من خلال تجميد الصفوف أو الأعمدة في مكانها، ستتمكن من التمرير عبر المحتوى الخاص بك مع الاستمرار في عرض الخلايا المجمدة. في هذا المثال، قمنا بتجميد الصفين العلويين، مما يتيح لنا عرض التواريخ بغض النظر عن المكان الذي ننتقل إليه في جدول البيانات</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pic>
        <p:nvPicPr>
          <p:cNvPr id="18" name="Picture 17" descr="https://1.bp.blogspot.com/-tLPjsI-27ak/Xx8v5onaTlI/AAAAAAAAG-4/nMKAoLODWcYzusXly02PbWW8UKAswHyxQCLcBGAsYHQ/s1600/image1.webp"/>
          <p:cNvPicPr/>
          <p:nvPr/>
        </p:nvPicPr>
        <p:blipFill>
          <a:blip r:embed="rId4">
            <a:extLst>
              <a:ext uri="{28A0092B-C50C-407E-A947-70E740481C1C}">
                <a14:useLocalDpi xmlns:a14="http://schemas.microsoft.com/office/drawing/2010/main" val="0"/>
              </a:ext>
            </a:extLst>
          </a:blip>
          <a:srcRect/>
          <a:stretch>
            <a:fillRect/>
          </a:stretch>
        </p:blipFill>
        <p:spPr bwMode="auto">
          <a:xfrm>
            <a:off x="2183363" y="3433489"/>
            <a:ext cx="7973194" cy="2309029"/>
          </a:xfrm>
          <a:prstGeom prst="rect">
            <a:avLst/>
          </a:prstGeom>
          <a:noFill/>
          <a:ln>
            <a:noFill/>
          </a:ln>
        </p:spPr>
      </p:pic>
    </p:spTree>
    <p:extLst>
      <p:ext uri="{BB962C8B-B14F-4D97-AF65-F5344CB8AC3E}">
        <p14:creationId xmlns:p14="http://schemas.microsoft.com/office/powerpoint/2010/main" val="1110093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randombar(horizontal)">
                                      <p:cBhvr>
                                        <p:cTn id="14" dur="500"/>
                                        <p:tgtEl>
                                          <p:spTgt spid="18"/>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randombar(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210546" y="176681"/>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نصائح أساسية للتعامل مع البيانات</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123</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1993349" y="176681"/>
            <a:ext cx="2671957" cy="803210"/>
            <a:chOff x="178123" y="69358"/>
            <a:chExt cx="1249719" cy="480609"/>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123" y="69358"/>
              <a:ext cx="1249719" cy="480609"/>
            </a:xfrm>
            <a:prstGeom prst="rect">
              <a:avLst/>
            </a:prstGeom>
          </p:spPr>
        </p:pic>
        <p:sp>
          <p:nvSpPr>
            <p:cNvPr id="7" name="Rectangle 6"/>
            <p:cNvSpPr/>
            <p:nvPr/>
          </p:nvSpPr>
          <p:spPr>
            <a:xfrm>
              <a:off x="207712" y="136254"/>
              <a:ext cx="1071269" cy="282708"/>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فرز البيانات</a:t>
              </a:r>
              <a:endParaRPr kumimoji="0" lang="en-US" sz="16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8" name="Rectangle 7"/>
          <p:cNvSpPr/>
          <p:nvPr/>
        </p:nvSpPr>
        <p:spPr>
          <a:xfrm>
            <a:off x="419099" y="1421373"/>
            <a:ext cx="11501535"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يمكنك إعادة تنظيم ورقة العمل بسرعة عن طريق فرز بياناتك. يمكن فرز المحتوى أبجديًا وعدديًا وعدة طرق أخرى. على سبيل المثال، يمكنك تنظيم قائمة بمعلومات جهة الاتصال حسب الاسم الأخير</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pic>
        <p:nvPicPr>
          <p:cNvPr id="10" name="Picture 9" descr="https://1.bp.blogspot.com/-2oxsS6CykKs/Xx8v_N83azI/AAAAAAAAG-8/c3ErsoQn1aUo7vGWAEK-D3Ic_zJ37WL2ACLcBGAsYHQ/s1600/image2.webp"/>
          <p:cNvPicPr/>
          <p:nvPr/>
        </p:nvPicPr>
        <p:blipFill>
          <a:blip r:embed="rId4">
            <a:extLst>
              <a:ext uri="{28A0092B-C50C-407E-A947-70E740481C1C}">
                <a14:useLocalDpi xmlns:a14="http://schemas.microsoft.com/office/drawing/2010/main" val="0"/>
              </a:ext>
            </a:extLst>
          </a:blip>
          <a:srcRect/>
          <a:stretch>
            <a:fillRect/>
          </a:stretch>
        </p:blipFill>
        <p:spPr bwMode="auto">
          <a:xfrm>
            <a:off x="3004456" y="2629765"/>
            <a:ext cx="6538958" cy="3491117"/>
          </a:xfrm>
          <a:prstGeom prst="rect">
            <a:avLst/>
          </a:prstGeom>
          <a:noFill/>
          <a:ln>
            <a:noFill/>
          </a:ln>
        </p:spPr>
      </p:pic>
    </p:spTree>
    <p:extLst>
      <p:ext uri="{BB962C8B-B14F-4D97-AF65-F5344CB8AC3E}">
        <p14:creationId xmlns:p14="http://schemas.microsoft.com/office/powerpoint/2010/main" val="2495931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randombar(horizontal)">
                                      <p:cBhvr>
                                        <p:cTn id="14" dur="500"/>
                                        <p:tgtEl>
                                          <p:spTgt spid="8"/>
                                        </p:tgtEl>
                                      </p:cBhvr>
                                    </p:animEffect>
                                  </p:childTnLst>
                                </p:cTn>
                              </p:par>
                              <p:par>
                                <p:cTn id="15" presetID="14" presetClass="entr" presetSubtype="1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randombar(horizont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210546" y="176681"/>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نصائح أساسية للتعامل مع البيانات</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124</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1993349" y="176681"/>
            <a:ext cx="2671957" cy="803210"/>
            <a:chOff x="178123" y="69358"/>
            <a:chExt cx="1249719" cy="480609"/>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123" y="69358"/>
              <a:ext cx="1249719" cy="480609"/>
            </a:xfrm>
            <a:prstGeom prst="rect">
              <a:avLst/>
            </a:prstGeom>
          </p:spPr>
        </p:pic>
        <p:sp>
          <p:nvSpPr>
            <p:cNvPr id="7" name="Rectangle 6"/>
            <p:cNvSpPr/>
            <p:nvPr/>
          </p:nvSpPr>
          <p:spPr>
            <a:xfrm>
              <a:off x="207712" y="136254"/>
              <a:ext cx="1071269" cy="282708"/>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تصفية البيانات</a:t>
              </a:r>
              <a:endParaRPr kumimoji="0" lang="en-US" sz="16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8" name="Rectangle 7"/>
          <p:cNvSpPr/>
          <p:nvPr/>
        </p:nvSpPr>
        <p:spPr>
          <a:xfrm>
            <a:off x="419099" y="1421373"/>
            <a:ext cx="11501535"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يمكن استخدام الفلاتر لتصفية البيانات في ورقة العمل الخاصة بك، مما يسمح لك بعرض المعلومات التي تحتاجها فقط. في هذا المثال، نقوم بتصفية ورقة العمل لإظهار الصفوف التي تحتوي فقط على الكلمات كمبيوتر محمول أو جهاز عرض في العمود ب</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pic>
        <p:nvPicPr>
          <p:cNvPr id="10" name="Picture 9" descr="https://1.bp.blogspot.com/--UitYuhIpsk/Xx8wDITYIAI/AAAAAAAAG_A/p9CaMJu_-40jHlbkJCPrQyngn2hHH1jywCLcBGAsYHQ/s1600/image3.webp"/>
          <p:cNvPicPr/>
          <p:nvPr/>
        </p:nvPicPr>
        <p:blipFill>
          <a:blip r:embed="rId4">
            <a:extLst>
              <a:ext uri="{28A0092B-C50C-407E-A947-70E740481C1C}">
                <a14:useLocalDpi xmlns:a14="http://schemas.microsoft.com/office/drawing/2010/main" val="0"/>
              </a:ext>
            </a:extLst>
          </a:blip>
          <a:srcRect/>
          <a:stretch>
            <a:fillRect/>
          </a:stretch>
        </p:blipFill>
        <p:spPr bwMode="auto">
          <a:xfrm>
            <a:off x="5281127" y="2581283"/>
            <a:ext cx="3004670" cy="3775068"/>
          </a:xfrm>
          <a:prstGeom prst="rect">
            <a:avLst/>
          </a:prstGeom>
          <a:noFill/>
          <a:ln>
            <a:noFill/>
          </a:ln>
        </p:spPr>
      </p:pic>
    </p:spTree>
    <p:extLst>
      <p:ext uri="{BB962C8B-B14F-4D97-AF65-F5344CB8AC3E}">
        <p14:creationId xmlns:p14="http://schemas.microsoft.com/office/powerpoint/2010/main" val="3166244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randombar(horizontal)">
                                      <p:cBhvr>
                                        <p:cTn id="14" dur="500"/>
                                        <p:tgtEl>
                                          <p:spTgt spid="8"/>
                                        </p:tgtEl>
                                      </p:cBhvr>
                                    </p:animEffect>
                                  </p:childTnLst>
                                </p:cTn>
                              </p:par>
                              <p:par>
                                <p:cTn id="15" presetID="14" presetClass="entr" presetSubtype="1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randombar(horizont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210546" y="176681"/>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نصائح أساسية للتعامل مع البيانات</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125</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1993349" y="176681"/>
            <a:ext cx="3157149" cy="803210"/>
            <a:chOff x="178123" y="69358"/>
            <a:chExt cx="1249719" cy="480609"/>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123" y="69358"/>
              <a:ext cx="1249719" cy="480609"/>
            </a:xfrm>
            <a:prstGeom prst="rect">
              <a:avLst/>
            </a:prstGeom>
          </p:spPr>
        </p:pic>
        <p:sp>
          <p:nvSpPr>
            <p:cNvPr id="7" name="Rectangle 6"/>
            <p:cNvSpPr/>
            <p:nvPr/>
          </p:nvSpPr>
          <p:spPr>
            <a:xfrm>
              <a:off x="207712" y="136254"/>
              <a:ext cx="1071269" cy="282708"/>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تنسيق البيانات كجدول</a:t>
              </a:r>
              <a:endParaRPr kumimoji="0" lang="en-US" sz="16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8" name="Rectangle 7"/>
          <p:cNvSpPr/>
          <p:nvPr/>
        </p:nvSpPr>
        <p:spPr>
          <a:xfrm>
            <a:off x="419099" y="1421373"/>
            <a:ext cx="11501535" cy="147732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تمامًا مثل التنسيق العادي، يمكن للجداول تحسين شكل وأسلوب المصنف الخاص بك، ولكنها ستساعد أيضًا في تنظيم المحتوى الخاص بك وتسهيل استخدام بياناتك. على سبيل المثال، تحتوي الجداول على خيارات فرز وتصفية مضمنة. يتضمن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Excel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أيضًا العديد من أنماط الجدول المحددة مسبقًا، مما يسمح لك بإنشاء الجداول بسرعة</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pic>
        <p:nvPicPr>
          <p:cNvPr id="10" name="Picture 9" descr="https://1.bp.blogspot.com/-sVi4yL79u74/Xx8wK0ZHOzI/AAAAAAAAG_M/lESG5g1pNI8zSe2AKanb5OriC0qMqXChwCLcBGAsYHQ/s1600/image5.webp"/>
          <p:cNvPicPr/>
          <p:nvPr/>
        </p:nvPicPr>
        <p:blipFill>
          <a:blip r:embed="rId4">
            <a:extLst>
              <a:ext uri="{28A0092B-C50C-407E-A947-70E740481C1C}">
                <a14:useLocalDpi xmlns:a14="http://schemas.microsoft.com/office/drawing/2010/main" val="0"/>
              </a:ext>
            </a:extLst>
          </a:blip>
          <a:srcRect/>
          <a:stretch>
            <a:fillRect/>
          </a:stretch>
        </p:blipFill>
        <p:spPr bwMode="auto">
          <a:xfrm>
            <a:off x="3359020" y="3056119"/>
            <a:ext cx="5816216" cy="3568615"/>
          </a:xfrm>
          <a:prstGeom prst="rect">
            <a:avLst/>
          </a:prstGeom>
          <a:noFill/>
          <a:ln>
            <a:noFill/>
          </a:ln>
        </p:spPr>
      </p:pic>
    </p:spTree>
    <p:extLst>
      <p:ext uri="{BB962C8B-B14F-4D97-AF65-F5344CB8AC3E}">
        <p14:creationId xmlns:p14="http://schemas.microsoft.com/office/powerpoint/2010/main" val="766151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randombar(horizontal)">
                                      <p:cBhvr>
                                        <p:cTn id="14" dur="500"/>
                                        <p:tgtEl>
                                          <p:spTgt spid="8"/>
                                        </p:tgtEl>
                                      </p:cBhvr>
                                    </p:animEffect>
                                  </p:childTnLst>
                                </p:cTn>
                              </p:par>
                              <p:par>
                                <p:cTn id="15" presetID="14" presetClass="entr" presetSubtype="1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randombar(horizont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210546" y="176681"/>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نصائح أساسية للتعامل مع البيانات</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126</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1380931" y="176681"/>
            <a:ext cx="4478693" cy="803210"/>
            <a:chOff x="178123" y="69358"/>
            <a:chExt cx="1249719" cy="480609"/>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123" y="69358"/>
              <a:ext cx="1249719" cy="480609"/>
            </a:xfrm>
            <a:prstGeom prst="rect">
              <a:avLst/>
            </a:prstGeom>
          </p:spPr>
        </p:pic>
        <p:sp>
          <p:nvSpPr>
            <p:cNvPr id="7" name="Rectangle 6"/>
            <p:cNvSpPr/>
            <p:nvPr/>
          </p:nvSpPr>
          <p:spPr>
            <a:xfrm>
              <a:off x="207712" y="136254"/>
              <a:ext cx="1071269" cy="282708"/>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تصور البيانات مع الرسوم البيانية</a:t>
              </a:r>
              <a:endParaRPr kumimoji="0" lang="en-US" sz="16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8" name="Rectangle 7"/>
          <p:cNvSpPr/>
          <p:nvPr/>
        </p:nvSpPr>
        <p:spPr>
          <a:xfrm>
            <a:off x="419099" y="1421373"/>
            <a:ext cx="11501535"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قد يكون من الصعب تفسير مصنفات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Excel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التي تحتوي على الكثير من البيانات. تسمح لك الرسوم البيانية بتوضيح بيانات المصنف الخاص بك بشكل رسومي، مما يجعل من السهل تصور المقارنات والاتجاهات</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pic>
        <p:nvPicPr>
          <p:cNvPr id="10" name="Picture 9" descr="https://1.bp.blogspot.com/--BfNN8Z1Erw/Xx8wOsgivuI/AAAAAAAAG_Q/OSlEBbR5Phsj19F82_yxU-PH-kah9774QCLcBGAsYHQ/s1600/image6.webp"/>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48792" y="2628796"/>
            <a:ext cx="6621664" cy="3727555"/>
          </a:xfrm>
          <a:prstGeom prst="rect">
            <a:avLst/>
          </a:prstGeom>
          <a:noFill/>
          <a:ln>
            <a:noFill/>
          </a:ln>
        </p:spPr>
      </p:pic>
    </p:spTree>
    <p:extLst>
      <p:ext uri="{BB962C8B-B14F-4D97-AF65-F5344CB8AC3E}">
        <p14:creationId xmlns:p14="http://schemas.microsoft.com/office/powerpoint/2010/main" val="2987673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randombar(horizontal)">
                                      <p:cBhvr>
                                        <p:cTn id="14" dur="500"/>
                                        <p:tgtEl>
                                          <p:spTgt spid="8"/>
                                        </p:tgtEl>
                                      </p:cBhvr>
                                    </p:animEffect>
                                  </p:childTnLst>
                                </p:cTn>
                              </p:par>
                              <p:par>
                                <p:cTn id="15" presetID="14" presetClass="entr" presetSubtype="1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randombar(horizont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210546" y="176681"/>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نصائح أساسية للتعامل مع البيانات</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127</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1380931" y="176681"/>
            <a:ext cx="3937517" cy="803210"/>
            <a:chOff x="178123" y="69358"/>
            <a:chExt cx="1249719" cy="480609"/>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123" y="69358"/>
              <a:ext cx="1249719" cy="480609"/>
            </a:xfrm>
            <a:prstGeom prst="rect">
              <a:avLst/>
            </a:prstGeom>
          </p:spPr>
        </p:pic>
        <p:sp>
          <p:nvSpPr>
            <p:cNvPr id="7" name="Rectangle 6"/>
            <p:cNvSpPr/>
            <p:nvPr/>
          </p:nvSpPr>
          <p:spPr>
            <a:xfrm>
              <a:off x="207712" y="136254"/>
              <a:ext cx="1071269" cy="282708"/>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استخدام البحث والاستبدال</a:t>
              </a:r>
              <a:endParaRPr kumimoji="0" lang="en-US" sz="16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8" name="Rectangle 7"/>
          <p:cNvSpPr/>
          <p:nvPr/>
        </p:nvSpPr>
        <p:spPr>
          <a:xfrm>
            <a:off x="419099" y="1421373"/>
            <a:ext cx="11501535"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عند العمل مع الكثير من البيانات، قد يكون من الصعب ويستغرق وقتًا طويلاً لتحديد موقع معلومات معينة. يمكنك البحث بسهولة في المصنف الخاص بك باستخدام ميزة البحث، والتي تتيح لك أيضًا تعديل المحتوى باستخدام ميزة الاستبدال</a:t>
            </a:r>
          </a:p>
        </p:txBody>
      </p:sp>
      <p:pic>
        <p:nvPicPr>
          <p:cNvPr id="10" name="Picture 9" descr="https://1.bp.blogspot.com/-vw0uP0alc-s/Xx8wV2YiCfI/AAAAAAAAG_Y/xys_B7DIgxMWPS3DhzJfzMMYsnq6NbrZwCLcBGAsYHQ/s1600/image8.webp"/>
          <p:cNvPicPr/>
          <p:nvPr/>
        </p:nvPicPr>
        <p:blipFill>
          <a:blip r:embed="rId4">
            <a:extLst>
              <a:ext uri="{28A0092B-C50C-407E-A947-70E740481C1C}">
                <a14:useLocalDpi xmlns:a14="http://schemas.microsoft.com/office/drawing/2010/main" val="0"/>
              </a:ext>
            </a:extLst>
          </a:blip>
          <a:srcRect/>
          <a:stretch>
            <a:fillRect/>
          </a:stretch>
        </p:blipFill>
        <p:spPr bwMode="auto">
          <a:xfrm>
            <a:off x="2855167" y="2878518"/>
            <a:ext cx="7064725" cy="3407513"/>
          </a:xfrm>
          <a:prstGeom prst="rect">
            <a:avLst/>
          </a:prstGeom>
          <a:noFill/>
          <a:ln>
            <a:noFill/>
          </a:ln>
        </p:spPr>
      </p:pic>
    </p:spTree>
    <p:extLst>
      <p:ext uri="{BB962C8B-B14F-4D97-AF65-F5344CB8AC3E}">
        <p14:creationId xmlns:p14="http://schemas.microsoft.com/office/powerpoint/2010/main" val="1607941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randombar(horizontal)">
                                      <p:cBhvr>
                                        <p:cTn id="14" dur="500"/>
                                        <p:tgtEl>
                                          <p:spTgt spid="8"/>
                                        </p:tgtEl>
                                      </p:cBhvr>
                                    </p:animEffect>
                                  </p:childTnLst>
                                </p:cTn>
                              </p:par>
                              <p:par>
                                <p:cTn id="15" presetID="14" presetClass="entr" presetSubtype="1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randombar(horizont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7221893" y="2547388"/>
            <a:ext cx="4334643"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800" b="0"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anose="02000000000000000000" pitchFamily="2" charset="-78"/>
              </a:rPr>
              <a:t>فرز البيانات</a:t>
            </a: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128</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6" name="Picture 2" descr="Free vector visionary technology concept illustration"/>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76275" y="1383030"/>
            <a:ext cx="4339590" cy="43395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5663609"/>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699380" y="176681"/>
            <a:ext cx="528445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فرز البيانات</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129</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5" name="Group 4"/>
          <p:cNvGrpSpPr/>
          <p:nvPr/>
        </p:nvGrpSpPr>
        <p:grpSpPr>
          <a:xfrm>
            <a:off x="2305581" y="176681"/>
            <a:ext cx="2747237" cy="1023357"/>
            <a:chOff x="2305581" y="176681"/>
            <a:chExt cx="2747237" cy="1023357"/>
          </a:xfrm>
        </p:grpSpPr>
        <p:pic>
          <p:nvPicPr>
            <p:cNvPr id="2" name="Picture 1"/>
            <p:cNvPicPr>
              <a:picLocks noChangeAspect="1"/>
            </p:cNvPicPr>
            <p:nvPr/>
          </p:nvPicPr>
          <p:blipFill>
            <a:blip r:embed="rId3"/>
            <a:stretch>
              <a:fillRect/>
            </a:stretch>
          </p:blipFill>
          <p:spPr>
            <a:xfrm>
              <a:off x="3813102" y="176681"/>
              <a:ext cx="1239716" cy="928590"/>
            </a:xfrm>
            <a:prstGeom prst="rect">
              <a:avLst/>
            </a:prstGeom>
          </p:spPr>
        </p:pic>
        <p:sp>
          <p:nvSpPr>
            <p:cNvPr id="4" name="Rectangle 3"/>
            <p:cNvSpPr/>
            <p:nvPr/>
          </p:nvSpPr>
          <p:spPr>
            <a:xfrm>
              <a:off x="2305581" y="492152"/>
              <a:ext cx="2127379" cy="707886"/>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3200" b="1" i="0" u="none" strike="noStrike" kern="1200" cap="none" spc="0" normalizeH="0" baseline="0" noProof="0" dirty="0">
                  <a:ln>
                    <a:noFill/>
                  </a:ln>
                  <a:solidFill>
                    <a:srgbClr val="C00000"/>
                  </a:solidFill>
                  <a:effectLst/>
                  <a:uLnTx/>
                  <a:uFillTx/>
                  <a:latin typeface="Calibri" panose="020F0502020204030204"/>
                  <a:ea typeface="Calibri" panose="020F0502020204030204" pitchFamily="34" charset="0"/>
                  <a:cs typeface="Sakkal Majalla" panose="02000000000000000000" pitchFamily="2" charset="-78"/>
                </a:rPr>
                <a:t>أنواع الفرز</a:t>
              </a:r>
              <a:endParaRPr kumimoji="0" lang="en-US" sz="3200" b="1" i="0" u="none" strike="noStrike" kern="1200" cap="none" spc="0" normalizeH="0" baseline="0" noProof="0" dirty="0">
                <a:ln>
                  <a:noFill/>
                </a:ln>
                <a:solidFill>
                  <a:srgbClr val="C00000"/>
                </a:solidFill>
                <a:effectLst/>
                <a:uLnTx/>
                <a:uFillTx/>
                <a:latin typeface="Calibri" panose="020F0502020204030204"/>
                <a:ea typeface="Calibri" panose="020F0502020204030204" pitchFamily="34" charset="0"/>
                <a:cs typeface="Sakkal Majalla" panose="02000000000000000000" pitchFamily="2" charset="-78"/>
              </a:endParaRPr>
            </a:p>
          </p:txBody>
        </p:sp>
      </p:grpSp>
      <p:sp>
        <p:nvSpPr>
          <p:cNvPr id="7" name="Rectangle 6"/>
          <p:cNvSpPr/>
          <p:nvPr/>
        </p:nvSpPr>
        <p:spPr>
          <a:xfrm>
            <a:off x="419099" y="1515509"/>
            <a:ext cx="11610612"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Sakkal Majalla" panose="02000000000000000000" pitchFamily="2" charset="-78"/>
              </a:rPr>
              <a:t>عند فرز البيانات، من المهم أولاً أن تقرر ما إذا كنت تريد أن يتم تطبيق الفرز على ورقة العمل بأكملها أو على نطاق خلايا فقط</a:t>
            </a:r>
            <a:endParaRPr kumimoji="0" lang="en-US" sz="2400" b="1"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Sakkal Majalla" panose="02000000000000000000" pitchFamily="2" charset="-78"/>
            </a:endParaRPr>
          </a:p>
        </p:txBody>
      </p:sp>
      <p:grpSp>
        <p:nvGrpSpPr>
          <p:cNvPr id="10" name="Group 9"/>
          <p:cNvGrpSpPr/>
          <p:nvPr/>
        </p:nvGrpSpPr>
        <p:grpSpPr>
          <a:xfrm>
            <a:off x="10331399" y="2069507"/>
            <a:ext cx="1652437" cy="1652437"/>
            <a:chOff x="10331399" y="2069507"/>
            <a:chExt cx="1652437" cy="1652437"/>
          </a:xfrm>
        </p:grpSpPr>
        <p:pic>
          <p:nvPicPr>
            <p:cNvPr id="2050" name="Picture 2" descr="excel_new.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331399" y="2069507"/>
              <a:ext cx="1652437" cy="1652437"/>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11109882" y="2357116"/>
              <a:ext cx="873954" cy="1077218"/>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2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فرز ورقة</a:t>
              </a:r>
              <a:endParaRPr kumimoji="0" lang="en-US" sz="32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12" name="Rectangle 11"/>
            <p:cNvSpPr/>
            <p:nvPr/>
          </p:nvSpPr>
          <p:spPr>
            <a:xfrm>
              <a:off x="10728890" y="2639996"/>
              <a:ext cx="575374" cy="58477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2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1</a:t>
              </a:r>
              <a:endParaRPr kumimoji="0" lang="en-US" sz="32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sp>
        <p:nvSpPr>
          <p:cNvPr id="11" name="Rectangle 10"/>
          <p:cNvSpPr/>
          <p:nvPr/>
        </p:nvSpPr>
        <p:spPr>
          <a:xfrm>
            <a:off x="661165" y="2244616"/>
            <a:ext cx="9686506" cy="147732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Sakkal Majalla" panose="02000000000000000000" pitchFamily="2" charset="-78"/>
              </a:rPr>
              <a:t>تنظم كافة البيانات في ورقة العمل الخاصة بك حسب عمود واحد. يتم الاحتفاظ بالمعلومات ذات الصلة عبر كل صف معًا عند تطبيق الترتيب. في المثال أدناه، تم فرز عمود اسم جهة الاتصال (العمود أ) لعرض الأسماء بالترتيب الأبجدي</a:t>
            </a:r>
            <a:endParaRPr kumimoji="0" lang="en-US" sz="2400" b="1"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Sakkal Majalla" panose="02000000000000000000" pitchFamily="2" charset="-78"/>
            </a:endParaRPr>
          </a:p>
        </p:txBody>
      </p:sp>
      <p:pic>
        <p:nvPicPr>
          <p:cNvPr id="14" name="Picture 13" descr="https://1.bp.blogspot.com/-vm1IG_1P4Go/XyFHuaEOsHI/AAAAAAAAHBw/UghycidsdLURGe_LMsH-xeQgopjMO7XMwCLcBGAsYHQ/s1600/1.webp"/>
          <p:cNvPicPr/>
          <p:nvPr/>
        </p:nvPicPr>
        <p:blipFill>
          <a:blip r:embed="rId5">
            <a:extLst>
              <a:ext uri="{28A0092B-C50C-407E-A947-70E740481C1C}">
                <a14:useLocalDpi xmlns:a14="http://schemas.microsoft.com/office/drawing/2010/main" val="0"/>
              </a:ext>
            </a:extLst>
          </a:blip>
          <a:srcRect/>
          <a:stretch>
            <a:fillRect/>
          </a:stretch>
        </p:blipFill>
        <p:spPr bwMode="auto">
          <a:xfrm>
            <a:off x="3634502" y="3721944"/>
            <a:ext cx="5179805" cy="2790823"/>
          </a:xfrm>
          <a:prstGeom prst="rect">
            <a:avLst/>
          </a:prstGeom>
          <a:noFill/>
          <a:ln>
            <a:noFill/>
          </a:ln>
        </p:spPr>
      </p:pic>
    </p:spTree>
    <p:extLst>
      <p:ext uri="{BB962C8B-B14F-4D97-AF65-F5344CB8AC3E}">
        <p14:creationId xmlns:p14="http://schemas.microsoft.com/office/powerpoint/2010/main" val="2578524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nodeType="click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1000" fill="hold"/>
                                        <p:tgtEl>
                                          <p:spTgt spid="10"/>
                                        </p:tgtEl>
                                        <p:attrNameLst>
                                          <p:attrName>ppt_w</p:attrName>
                                        </p:attrNameLst>
                                      </p:cBhvr>
                                      <p:tavLst>
                                        <p:tav tm="0">
                                          <p:val>
                                            <p:fltVal val="0"/>
                                          </p:val>
                                        </p:tav>
                                        <p:tav tm="100000">
                                          <p:val>
                                            <p:strVal val="#ppt_w"/>
                                          </p:val>
                                        </p:tav>
                                      </p:tavLst>
                                    </p:anim>
                                    <p:anim calcmode="lin" valueType="num">
                                      <p:cBhvr>
                                        <p:cTn id="21" dur="1000" fill="hold"/>
                                        <p:tgtEl>
                                          <p:spTgt spid="10"/>
                                        </p:tgtEl>
                                        <p:attrNameLst>
                                          <p:attrName>ppt_h</p:attrName>
                                        </p:attrNameLst>
                                      </p:cBhvr>
                                      <p:tavLst>
                                        <p:tav tm="0">
                                          <p:val>
                                            <p:fltVal val="0"/>
                                          </p:val>
                                        </p:tav>
                                        <p:tav tm="100000">
                                          <p:val>
                                            <p:strVal val="#ppt_h"/>
                                          </p:val>
                                        </p:tav>
                                      </p:tavLst>
                                    </p:anim>
                                    <p:anim calcmode="lin" valueType="num">
                                      <p:cBhvr>
                                        <p:cTn id="22" dur="1000" fill="hold"/>
                                        <p:tgtEl>
                                          <p:spTgt spid="10"/>
                                        </p:tgtEl>
                                        <p:attrNameLst>
                                          <p:attrName>style.rotation</p:attrName>
                                        </p:attrNameLst>
                                      </p:cBhvr>
                                      <p:tavLst>
                                        <p:tav tm="0">
                                          <p:val>
                                            <p:fltVal val="90"/>
                                          </p:val>
                                        </p:tav>
                                        <p:tav tm="100000">
                                          <p:val>
                                            <p:fltVal val="0"/>
                                          </p:val>
                                        </p:tav>
                                      </p:tavLst>
                                    </p:anim>
                                    <p:animEffect transition="in" filter="fade">
                                      <p:cBhvr>
                                        <p:cTn id="23" dur="10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2"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right)">
                                      <p:cBhvr>
                                        <p:cTn id="28" dur="500"/>
                                        <p:tgtEl>
                                          <p:spTgt spid="11"/>
                                        </p:tgtEl>
                                      </p:cBhvr>
                                    </p:animEffect>
                                  </p:childTnLst>
                                </p:cTn>
                              </p:par>
                              <p:par>
                                <p:cTn id="29" presetID="22" presetClass="entr" presetSubtype="4"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down)">
                                      <p:cBhvr>
                                        <p:cTn id="3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02A93DA-8321-490E-B7A0-7881EC602D96}" type="slidenum">
              <a:rPr lang="ar-EG" smtClean="0"/>
              <a:t>13</a:t>
            </a:fld>
            <a:endParaRPr lang="ar-EG"/>
          </a:p>
        </p:txBody>
      </p:sp>
      <p:sp>
        <p:nvSpPr>
          <p:cNvPr id="3" name="Rectangle 2"/>
          <p:cNvSpPr/>
          <p:nvPr/>
        </p:nvSpPr>
        <p:spPr>
          <a:xfrm>
            <a:off x="6726605" y="307997"/>
            <a:ext cx="5216713" cy="604781"/>
          </a:xfrm>
          <a:prstGeom prst="rect">
            <a:avLst/>
          </a:prstGeom>
        </p:spPr>
        <p:txBody>
          <a:bodyPr wrap="square">
            <a:spAutoFit/>
          </a:bodyPr>
          <a:lstStyle/>
          <a:p>
            <a:pPr lvl="0" algn="ctr">
              <a:lnSpc>
                <a:spcPct val="90000"/>
              </a:lnSpc>
              <a:defRPr/>
            </a:pPr>
            <a:r>
              <a:rPr lang="ar-EG" sz="3600" dirty="0">
                <a:solidFill>
                  <a:prstClr val="white"/>
                </a:solidFill>
                <a:latin typeface="Sakkal Majalla" panose="02000000000000000000" pitchFamily="2" charset="-78"/>
                <a:cs typeface="Sakkal Majalla" pitchFamily="2" charset="-78"/>
              </a:rPr>
              <a:t>فهم ذكاء الاعمال </a:t>
            </a:r>
            <a:r>
              <a:rPr lang="en-US" sz="3600" dirty="0">
                <a:solidFill>
                  <a:prstClr val="white"/>
                </a:solidFill>
                <a:latin typeface="Sakkal Majalla" panose="02000000000000000000" pitchFamily="2" charset="-78"/>
                <a:cs typeface="Sakkal Majalla" pitchFamily="2" charset="-78"/>
              </a:rPr>
              <a:t>(BI)</a:t>
            </a:r>
            <a:endParaRPr lang="ar-EG" sz="3600" dirty="0">
              <a:solidFill>
                <a:prstClr val="white"/>
              </a:solidFill>
              <a:latin typeface="Sakkal Majalla" panose="02000000000000000000" pitchFamily="2" charset="-78"/>
              <a:cs typeface="Sakkal Majalla" pitchFamily="2" charset="-78"/>
            </a:endParaRPr>
          </a:p>
        </p:txBody>
      </p:sp>
      <p:grpSp>
        <p:nvGrpSpPr>
          <p:cNvPr id="7" name="Group 6"/>
          <p:cNvGrpSpPr/>
          <p:nvPr/>
        </p:nvGrpSpPr>
        <p:grpSpPr>
          <a:xfrm>
            <a:off x="2031839" y="307997"/>
            <a:ext cx="2527443" cy="791485"/>
            <a:chOff x="15765" y="-8082"/>
            <a:chExt cx="1403985" cy="375878"/>
          </a:xfrm>
        </p:grpSpPr>
        <p:pic>
          <p:nvPicPr>
            <p:cNvPr id="8" name="Picture 7" descr="E:\نموذج\اشكال\Untitled-1-Recovered_0006_Vector-Smart-Objec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765" y="42041"/>
              <a:ext cx="1403985" cy="325755"/>
            </a:xfrm>
            <a:prstGeom prst="rect">
              <a:avLst/>
            </a:prstGeom>
            <a:noFill/>
            <a:ln>
              <a:noFill/>
            </a:ln>
          </p:spPr>
        </p:pic>
        <p:sp>
          <p:nvSpPr>
            <p:cNvPr id="9" name="Rectangle 8"/>
            <p:cNvSpPr/>
            <p:nvPr/>
          </p:nvSpPr>
          <p:spPr>
            <a:xfrm>
              <a:off x="15765" y="-8082"/>
              <a:ext cx="1022625" cy="375878"/>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lvl="0" algn="ctr">
                <a:lnSpc>
                  <a:spcPct val="107000"/>
                </a:lnSpc>
                <a:spcAft>
                  <a:spcPts val="800"/>
                </a:spcAft>
                <a:defRPr/>
              </a:pPr>
              <a:r>
                <a:rPr lang="ar-SA" sz="2800" b="1" kern="0" dirty="0">
                  <a:solidFill>
                    <a:srgbClr val="FFFFFF"/>
                  </a:solidFill>
                  <a:latin typeface="Calibri" panose="020F0502020204030204" pitchFamily="34" charset="0"/>
                  <a:ea typeface="Calibri" panose="020F0502020204030204" pitchFamily="34" charset="0"/>
                  <a:cs typeface="Adobe Arabic" panose="02040503050201020203" pitchFamily="18" charset="-78"/>
                </a:rPr>
                <a:t>تطبيق كويزاتي</a:t>
              </a:r>
              <a:endParaRPr kumimoji="0" lang="en-US" sz="16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grpSp>
        <p:nvGrpSpPr>
          <p:cNvPr id="17" name="Group 16"/>
          <p:cNvGrpSpPr/>
          <p:nvPr/>
        </p:nvGrpSpPr>
        <p:grpSpPr>
          <a:xfrm>
            <a:off x="9124312" y="1546171"/>
            <a:ext cx="2506174" cy="5037509"/>
            <a:chOff x="8915511" y="1368697"/>
            <a:chExt cx="2506174" cy="4764305"/>
          </a:xfrm>
        </p:grpSpPr>
        <p:pic>
          <p:nvPicPr>
            <p:cNvPr id="18" name="Picture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15511" y="1368697"/>
              <a:ext cx="2506174" cy="4764305"/>
            </a:xfrm>
            <a:prstGeom prst="rect">
              <a:avLst/>
            </a:prstGeom>
          </p:spPr>
        </p:pic>
        <p:sp>
          <p:nvSpPr>
            <p:cNvPr id="19" name="Rectangle 18"/>
            <p:cNvSpPr/>
            <p:nvPr/>
          </p:nvSpPr>
          <p:spPr>
            <a:xfrm>
              <a:off x="8997068" y="1430546"/>
              <a:ext cx="2264054" cy="4681019"/>
            </a:xfrm>
            <a:prstGeom prst="rect">
              <a:avLst/>
            </a:prstGeom>
          </p:spPr>
          <p:txBody>
            <a:bodyPr wrap="square">
              <a:spAutoFit/>
            </a:bodyPr>
            <a:lstStyle/>
            <a:p>
              <a:pPr algn="ctr">
                <a:lnSpc>
                  <a:spcPct val="125000"/>
                </a:lnSpc>
              </a:pPr>
              <a:r>
                <a:rPr lang="ar-EG" sz="2200" b="1" dirty="0">
                  <a:solidFill>
                    <a:srgbClr val="002060"/>
                  </a:solidFill>
                  <a:latin typeface="Sakkal Majalla" panose="02000000000000000000" pitchFamily="2" charset="-78"/>
                  <a:cs typeface="Sakkal Majalla" panose="02000000000000000000" pitchFamily="2" charset="-78"/>
                </a:rPr>
                <a:t>تم اشتقاق الحاجة إلى ذكاء الاعمال من مفهوم أن المديرين الذين لديهم معلومات غير دقيقة أو غير كاملة سيميلون، في المتوسط، إلى اتخاذ قرارات أسوأ مما لو كانت لديهم معلومات أفضل يدرك صانعو النماذج المالية هذا على أنه "قمامة"</a:t>
              </a:r>
            </a:p>
          </p:txBody>
        </p:sp>
      </p:grpSp>
      <p:grpSp>
        <p:nvGrpSpPr>
          <p:cNvPr id="20" name="Group 19"/>
          <p:cNvGrpSpPr/>
          <p:nvPr/>
        </p:nvGrpSpPr>
        <p:grpSpPr>
          <a:xfrm>
            <a:off x="6283988" y="1524431"/>
            <a:ext cx="2506174" cy="5037510"/>
            <a:chOff x="6075187" y="1368697"/>
            <a:chExt cx="2506174" cy="4764305"/>
          </a:xfrm>
        </p:grpSpPr>
        <p:pic>
          <p:nvPicPr>
            <p:cNvPr id="21" name="Picture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75187" y="1368697"/>
              <a:ext cx="2506174" cy="4764305"/>
            </a:xfrm>
            <a:prstGeom prst="rect">
              <a:avLst/>
            </a:prstGeom>
          </p:spPr>
        </p:pic>
        <p:sp>
          <p:nvSpPr>
            <p:cNvPr id="22" name="Rectangle 21"/>
            <p:cNvSpPr/>
            <p:nvPr/>
          </p:nvSpPr>
          <p:spPr>
            <a:xfrm>
              <a:off x="6192617" y="1581041"/>
              <a:ext cx="2189757" cy="4339615"/>
            </a:xfrm>
            <a:prstGeom prst="rect">
              <a:avLst/>
            </a:prstGeom>
          </p:spPr>
          <p:txBody>
            <a:bodyPr wrap="square">
              <a:spAutoFit/>
            </a:bodyPr>
            <a:lstStyle/>
            <a:p>
              <a:pPr algn="ctr"/>
              <a:r>
                <a:rPr lang="ar-EG" sz="2800" b="1" dirty="0">
                  <a:solidFill>
                    <a:srgbClr val="002060"/>
                  </a:solidFill>
                  <a:latin typeface="Sakkal Majalla" panose="02000000000000000000" pitchFamily="2" charset="-78"/>
                  <a:cs typeface="Sakkal Majalla" panose="02000000000000000000" pitchFamily="2" charset="-78"/>
                </a:rPr>
                <a:t>يحاول ذكاء الأعمال حل هذه المشكلة من خلال تحليل البيانات الحالية التي يتم تقديمها بشكل مثالي على لوحة معلومات من المقاييس السريعة المصممة لدعم قرارات أفضل</a:t>
              </a:r>
            </a:p>
          </p:txBody>
        </p:sp>
      </p:grpSp>
      <p:grpSp>
        <p:nvGrpSpPr>
          <p:cNvPr id="23" name="Group 22"/>
          <p:cNvGrpSpPr/>
          <p:nvPr/>
        </p:nvGrpSpPr>
        <p:grpSpPr>
          <a:xfrm>
            <a:off x="3561094" y="1524431"/>
            <a:ext cx="2506174" cy="5037507"/>
            <a:chOff x="3352293" y="1368697"/>
            <a:chExt cx="2506174" cy="4764304"/>
          </a:xfrm>
        </p:grpSpPr>
        <p:pic>
          <p:nvPicPr>
            <p:cNvPr id="24" name="Picture 2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352293" y="1368697"/>
              <a:ext cx="2506174" cy="4764304"/>
            </a:xfrm>
            <a:prstGeom prst="rect">
              <a:avLst/>
            </a:prstGeom>
          </p:spPr>
        </p:pic>
        <p:sp>
          <p:nvSpPr>
            <p:cNvPr id="25" name="Rectangle 24"/>
            <p:cNvSpPr/>
            <p:nvPr/>
          </p:nvSpPr>
          <p:spPr>
            <a:xfrm>
              <a:off x="3462793" y="1451982"/>
              <a:ext cx="2285173" cy="4643086"/>
            </a:xfrm>
            <a:prstGeom prst="rect">
              <a:avLst/>
            </a:prstGeom>
          </p:spPr>
          <p:txBody>
            <a:bodyPr wrap="square">
              <a:spAutoFit/>
            </a:bodyPr>
            <a:lstStyle/>
            <a:p>
              <a:pPr algn="ctr">
                <a:lnSpc>
                  <a:spcPct val="125000"/>
                </a:lnSpc>
              </a:pPr>
              <a:r>
                <a:rPr lang="ar-EG" sz="2400" b="1" dirty="0">
                  <a:solidFill>
                    <a:srgbClr val="002060"/>
                  </a:solidFill>
                  <a:latin typeface="Sakkal Majalla" panose="02000000000000000000" pitchFamily="2" charset="-78"/>
                  <a:cs typeface="Sakkal Majalla" panose="02000000000000000000" pitchFamily="2" charset="-78"/>
                </a:rPr>
                <a:t>لكي تكون مفيدة، يجب أن تسعى </a:t>
              </a:r>
              <a:r>
                <a:rPr lang="en-US" sz="2400" b="1" dirty="0">
                  <a:solidFill>
                    <a:srgbClr val="002060"/>
                  </a:solidFill>
                  <a:latin typeface="Sakkal Majalla" panose="02000000000000000000" pitchFamily="2" charset="-78"/>
                  <a:cs typeface="Sakkal Majalla" panose="02000000000000000000" pitchFamily="2" charset="-78"/>
                </a:rPr>
                <a:t>BI </a:t>
              </a:r>
              <a:r>
                <a:rPr lang="ar-EG" sz="2400" b="1" dirty="0">
                  <a:solidFill>
                    <a:srgbClr val="002060"/>
                  </a:solidFill>
                  <a:latin typeface="Sakkal Majalla" panose="02000000000000000000" pitchFamily="2" charset="-78"/>
                  <a:cs typeface="Sakkal Majalla" panose="02000000000000000000" pitchFamily="2" charset="-78"/>
                </a:rPr>
                <a:t>إلى زيادة دقة البيانات وحسن توقيتها </a:t>
              </a:r>
              <a:r>
                <a:rPr lang="ar-EG" sz="2400" dirty="0">
                  <a:solidFill>
                    <a:srgbClr val="002060"/>
                  </a:solidFill>
                  <a:latin typeface="Sakkal Majalla" panose="02000000000000000000" pitchFamily="2" charset="-78"/>
                  <a:cs typeface="Sakkal Majalla" panose="02000000000000000000" pitchFamily="2" charset="-78"/>
                </a:rPr>
                <a:t>وكميتها</a:t>
              </a:r>
              <a:r>
                <a:rPr lang="ar-EG" sz="2400" b="1" dirty="0">
                  <a:solidFill>
                    <a:srgbClr val="002060"/>
                  </a:solidFill>
                  <a:latin typeface="Sakkal Majalla" panose="02000000000000000000" pitchFamily="2" charset="-78"/>
                  <a:cs typeface="Sakkal Majalla" panose="02000000000000000000" pitchFamily="2" charset="-78"/>
                </a:rPr>
                <a:t>. تعني هذه المتطلبات إيجاد المزيد من الطرق لالتقاط المعلومات التي لم يتم تسجيلها بالفعل، والتحقق من المعلومات بحثًا عن الأخطاء</a:t>
              </a:r>
            </a:p>
          </p:txBody>
        </p:sp>
      </p:grpSp>
      <p:grpSp>
        <p:nvGrpSpPr>
          <p:cNvPr id="26" name="Group 25"/>
          <p:cNvGrpSpPr/>
          <p:nvPr/>
        </p:nvGrpSpPr>
        <p:grpSpPr>
          <a:xfrm>
            <a:off x="838200" y="1436530"/>
            <a:ext cx="2506174" cy="5390646"/>
            <a:chOff x="629399" y="1263787"/>
            <a:chExt cx="2506174" cy="5098292"/>
          </a:xfrm>
        </p:grpSpPr>
        <p:pic>
          <p:nvPicPr>
            <p:cNvPr id="27" name="Picture 2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29399" y="1368695"/>
              <a:ext cx="2506174" cy="4764305"/>
            </a:xfrm>
            <a:prstGeom prst="rect">
              <a:avLst/>
            </a:prstGeom>
          </p:spPr>
        </p:pic>
        <p:sp>
          <p:nvSpPr>
            <p:cNvPr id="28" name="Rectangle 27"/>
            <p:cNvSpPr/>
            <p:nvPr/>
          </p:nvSpPr>
          <p:spPr>
            <a:xfrm>
              <a:off x="656611" y="1263787"/>
              <a:ext cx="2361532" cy="5098292"/>
            </a:xfrm>
            <a:prstGeom prst="rect">
              <a:avLst/>
            </a:prstGeom>
          </p:spPr>
          <p:txBody>
            <a:bodyPr wrap="square">
              <a:spAutoFit/>
            </a:bodyPr>
            <a:lstStyle/>
            <a:p>
              <a:pPr algn="ctr">
                <a:lnSpc>
                  <a:spcPct val="125000"/>
                </a:lnSpc>
              </a:pPr>
              <a:r>
                <a:rPr lang="ar-EG" sz="2200" b="1" dirty="0">
                  <a:solidFill>
                    <a:srgbClr val="002060"/>
                  </a:solidFill>
                  <a:latin typeface="Sakkal Majalla" panose="02000000000000000000" pitchFamily="2" charset="-78"/>
                  <a:cs typeface="Sakkal Majalla" panose="02000000000000000000" pitchFamily="2" charset="-78"/>
                </a:rPr>
                <a:t>ومع ذلك، فمن الناحية العملية، تمتلك الشركات بيانات غير منظمة أو بأشكال متنوعة لا تسهل جمعها وتحليلها. وبالتالي تقدم شركات البرمجيات حلول ذكاء الاعمال لتحسين المعلومات المستقاة من البيانات هذه تطبيقات برمجية على مستوى المؤسسة مصممة لتوحيد بيانات الشركة وتحليلاتها</a:t>
              </a:r>
            </a:p>
          </p:txBody>
        </p:sp>
      </p:grpSp>
    </p:spTree>
    <p:extLst>
      <p:ext uri="{BB962C8B-B14F-4D97-AF65-F5344CB8AC3E}">
        <p14:creationId xmlns:p14="http://schemas.microsoft.com/office/powerpoint/2010/main" val="1292891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0" presetClass="entr" presetSubtype="0" decel="100000"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1000" fill="hold"/>
                                        <p:tgtEl>
                                          <p:spTgt spid="17"/>
                                        </p:tgtEl>
                                        <p:attrNameLst>
                                          <p:attrName>ppt_w</p:attrName>
                                        </p:attrNameLst>
                                      </p:cBhvr>
                                      <p:tavLst>
                                        <p:tav tm="0">
                                          <p:val>
                                            <p:strVal val="#ppt_w+.3"/>
                                          </p:val>
                                        </p:tav>
                                        <p:tav tm="100000">
                                          <p:val>
                                            <p:strVal val="#ppt_w"/>
                                          </p:val>
                                        </p:tav>
                                      </p:tavLst>
                                    </p:anim>
                                    <p:anim calcmode="lin" valueType="num">
                                      <p:cBhvr>
                                        <p:cTn id="14" dur="1000" fill="hold"/>
                                        <p:tgtEl>
                                          <p:spTgt spid="17"/>
                                        </p:tgtEl>
                                        <p:attrNameLst>
                                          <p:attrName>ppt_h</p:attrName>
                                        </p:attrNameLst>
                                      </p:cBhvr>
                                      <p:tavLst>
                                        <p:tav tm="0">
                                          <p:val>
                                            <p:strVal val="#ppt_h"/>
                                          </p:val>
                                        </p:tav>
                                        <p:tav tm="100000">
                                          <p:val>
                                            <p:strVal val="#ppt_h"/>
                                          </p:val>
                                        </p:tav>
                                      </p:tavLst>
                                    </p:anim>
                                    <p:animEffect transition="in" filter="fade">
                                      <p:cBhvr>
                                        <p:cTn id="15" dur="1000"/>
                                        <p:tgtEl>
                                          <p:spTgt spid="17"/>
                                        </p:tgtEl>
                                      </p:cBhvr>
                                    </p:animEffect>
                                  </p:childTnLst>
                                </p:cTn>
                              </p:par>
                            </p:childTnLst>
                          </p:cTn>
                        </p:par>
                      </p:childTnLst>
                    </p:cTn>
                  </p:par>
                  <p:par>
                    <p:cTn id="16" fill="hold">
                      <p:stCondLst>
                        <p:cond delay="indefinite"/>
                      </p:stCondLst>
                      <p:childTnLst>
                        <p:par>
                          <p:cTn id="17" fill="hold">
                            <p:stCondLst>
                              <p:cond delay="0"/>
                            </p:stCondLst>
                            <p:childTnLst>
                              <p:par>
                                <p:cTn id="18" presetID="50" presetClass="entr" presetSubtype="0" decel="100000" fill="hold" nodeType="click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p:cTn id="20" dur="1000" fill="hold"/>
                                        <p:tgtEl>
                                          <p:spTgt spid="20"/>
                                        </p:tgtEl>
                                        <p:attrNameLst>
                                          <p:attrName>ppt_w</p:attrName>
                                        </p:attrNameLst>
                                      </p:cBhvr>
                                      <p:tavLst>
                                        <p:tav tm="0">
                                          <p:val>
                                            <p:strVal val="#ppt_w+.3"/>
                                          </p:val>
                                        </p:tav>
                                        <p:tav tm="100000">
                                          <p:val>
                                            <p:strVal val="#ppt_w"/>
                                          </p:val>
                                        </p:tav>
                                      </p:tavLst>
                                    </p:anim>
                                    <p:anim calcmode="lin" valueType="num">
                                      <p:cBhvr>
                                        <p:cTn id="21" dur="1000" fill="hold"/>
                                        <p:tgtEl>
                                          <p:spTgt spid="20"/>
                                        </p:tgtEl>
                                        <p:attrNameLst>
                                          <p:attrName>ppt_h</p:attrName>
                                        </p:attrNameLst>
                                      </p:cBhvr>
                                      <p:tavLst>
                                        <p:tav tm="0">
                                          <p:val>
                                            <p:strVal val="#ppt_h"/>
                                          </p:val>
                                        </p:tav>
                                        <p:tav tm="100000">
                                          <p:val>
                                            <p:strVal val="#ppt_h"/>
                                          </p:val>
                                        </p:tav>
                                      </p:tavLst>
                                    </p:anim>
                                    <p:animEffect transition="in" filter="fade">
                                      <p:cBhvr>
                                        <p:cTn id="22" dur="10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50" presetClass="entr" presetSubtype="0" decel="10000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1000" fill="hold"/>
                                        <p:tgtEl>
                                          <p:spTgt spid="23"/>
                                        </p:tgtEl>
                                        <p:attrNameLst>
                                          <p:attrName>ppt_w</p:attrName>
                                        </p:attrNameLst>
                                      </p:cBhvr>
                                      <p:tavLst>
                                        <p:tav tm="0">
                                          <p:val>
                                            <p:strVal val="#ppt_w+.3"/>
                                          </p:val>
                                        </p:tav>
                                        <p:tav tm="100000">
                                          <p:val>
                                            <p:strVal val="#ppt_w"/>
                                          </p:val>
                                        </p:tav>
                                      </p:tavLst>
                                    </p:anim>
                                    <p:anim calcmode="lin" valueType="num">
                                      <p:cBhvr>
                                        <p:cTn id="28" dur="1000" fill="hold"/>
                                        <p:tgtEl>
                                          <p:spTgt spid="23"/>
                                        </p:tgtEl>
                                        <p:attrNameLst>
                                          <p:attrName>ppt_h</p:attrName>
                                        </p:attrNameLst>
                                      </p:cBhvr>
                                      <p:tavLst>
                                        <p:tav tm="0">
                                          <p:val>
                                            <p:strVal val="#ppt_h"/>
                                          </p:val>
                                        </p:tav>
                                        <p:tav tm="100000">
                                          <p:val>
                                            <p:strVal val="#ppt_h"/>
                                          </p:val>
                                        </p:tav>
                                      </p:tavLst>
                                    </p:anim>
                                    <p:animEffect transition="in" filter="fade">
                                      <p:cBhvr>
                                        <p:cTn id="29" dur="1000"/>
                                        <p:tgtEl>
                                          <p:spTgt spid="23"/>
                                        </p:tgtEl>
                                      </p:cBhvr>
                                    </p:animEffect>
                                  </p:childTnLst>
                                </p:cTn>
                              </p:par>
                            </p:childTnLst>
                          </p:cTn>
                        </p:par>
                      </p:childTnLst>
                    </p:cTn>
                  </p:par>
                  <p:par>
                    <p:cTn id="30" fill="hold">
                      <p:stCondLst>
                        <p:cond delay="indefinite"/>
                      </p:stCondLst>
                      <p:childTnLst>
                        <p:par>
                          <p:cTn id="31" fill="hold">
                            <p:stCondLst>
                              <p:cond delay="0"/>
                            </p:stCondLst>
                            <p:childTnLst>
                              <p:par>
                                <p:cTn id="32" presetID="50" presetClass="entr" presetSubtype="0" decel="100000" fill="hold" nodeType="clickEffect">
                                  <p:stCondLst>
                                    <p:cond delay="0"/>
                                  </p:stCondLst>
                                  <p:childTnLst>
                                    <p:set>
                                      <p:cBhvr>
                                        <p:cTn id="33" dur="1" fill="hold">
                                          <p:stCondLst>
                                            <p:cond delay="0"/>
                                          </p:stCondLst>
                                        </p:cTn>
                                        <p:tgtEl>
                                          <p:spTgt spid="26"/>
                                        </p:tgtEl>
                                        <p:attrNameLst>
                                          <p:attrName>style.visibility</p:attrName>
                                        </p:attrNameLst>
                                      </p:cBhvr>
                                      <p:to>
                                        <p:strVal val="visible"/>
                                      </p:to>
                                    </p:set>
                                    <p:anim calcmode="lin" valueType="num">
                                      <p:cBhvr>
                                        <p:cTn id="34" dur="1000" fill="hold"/>
                                        <p:tgtEl>
                                          <p:spTgt spid="26"/>
                                        </p:tgtEl>
                                        <p:attrNameLst>
                                          <p:attrName>ppt_w</p:attrName>
                                        </p:attrNameLst>
                                      </p:cBhvr>
                                      <p:tavLst>
                                        <p:tav tm="0">
                                          <p:val>
                                            <p:strVal val="#ppt_w+.3"/>
                                          </p:val>
                                        </p:tav>
                                        <p:tav tm="100000">
                                          <p:val>
                                            <p:strVal val="#ppt_w"/>
                                          </p:val>
                                        </p:tav>
                                      </p:tavLst>
                                    </p:anim>
                                    <p:anim calcmode="lin" valueType="num">
                                      <p:cBhvr>
                                        <p:cTn id="35" dur="1000" fill="hold"/>
                                        <p:tgtEl>
                                          <p:spTgt spid="26"/>
                                        </p:tgtEl>
                                        <p:attrNameLst>
                                          <p:attrName>ppt_h</p:attrName>
                                        </p:attrNameLst>
                                      </p:cBhvr>
                                      <p:tavLst>
                                        <p:tav tm="0">
                                          <p:val>
                                            <p:strVal val="#ppt_h"/>
                                          </p:val>
                                        </p:tav>
                                        <p:tav tm="100000">
                                          <p:val>
                                            <p:strVal val="#ppt_h"/>
                                          </p:val>
                                        </p:tav>
                                      </p:tavLst>
                                    </p:anim>
                                    <p:animEffect transition="in" filter="fade">
                                      <p:cBhvr>
                                        <p:cTn id="36"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699380" y="176681"/>
            <a:ext cx="528445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فرز البيانات</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130</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10331399" y="1397703"/>
            <a:ext cx="1652437" cy="1652437"/>
            <a:chOff x="10331399" y="2069507"/>
            <a:chExt cx="1652437" cy="1652437"/>
          </a:xfrm>
        </p:grpSpPr>
        <p:pic>
          <p:nvPicPr>
            <p:cNvPr id="5" name="Picture 2" descr="excel_new.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31399" y="2069507"/>
              <a:ext cx="1652437" cy="165243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11109882" y="2357116"/>
              <a:ext cx="873954" cy="1077218"/>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2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فرز نطاق</a:t>
              </a:r>
              <a:endParaRPr kumimoji="0" lang="en-US" sz="32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8" name="Rectangle 7"/>
            <p:cNvSpPr/>
            <p:nvPr/>
          </p:nvSpPr>
          <p:spPr>
            <a:xfrm>
              <a:off x="10728890" y="2639996"/>
              <a:ext cx="575374" cy="58477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2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2</a:t>
              </a:r>
              <a:endParaRPr kumimoji="0" lang="en-US" sz="32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sp>
        <p:nvSpPr>
          <p:cNvPr id="10" name="Rectangle 9"/>
          <p:cNvSpPr/>
          <p:nvPr/>
        </p:nvSpPr>
        <p:spPr>
          <a:xfrm>
            <a:off x="661165" y="1572812"/>
            <a:ext cx="9686506"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Sakkal Majalla" panose="02000000000000000000" pitchFamily="2" charset="-78"/>
              </a:rPr>
              <a:t>يفرز البيانات في نطاق من الخلايا، والتي يمكن أن تكون مفيدة عند العمل مع ورقة تحتوي على عدة جداول. لن يؤثر فرز النطاق على المحتوى الآخر في ورقة العمل</a:t>
            </a:r>
            <a:endParaRPr kumimoji="0" lang="en-US" sz="2400" b="1"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Sakkal Majalla" panose="02000000000000000000" pitchFamily="2" charset="-78"/>
            </a:endParaRPr>
          </a:p>
        </p:txBody>
      </p:sp>
      <p:pic>
        <p:nvPicPr>
          <p:cNvPr id="11" name="Picture 10" descr="https://1.bp.blogspot.com/-ORtoaGxnmWI/XyFHy_Q3I3I/AAAAAAAAHB0/slCT8EljB3kL7YkzWdjI_fbqjgZqjGNagCLcBGAsYHQ/w320-h231/2.webp"/>
          <p:cNvPicPr/>
          <p:nvPr/>
        </p:nvPicPr>
        <p:blipFill>
          <a:blip r:embed="rId4">
            <a:extLst>
              <a:ext uri="{28A0092B-C50C-407E-A947-70E740481C1C}">
                <a14:useLocalDpi xmlns:a14="http://schemas.microsoft.com/office/drawing/2010/main" val="0"/>
              </a:ext>
            </a:extLst>
          </a:blip>
          <a:srcRect/>
          <a:stretch>
            <a:fillRect/>
          </a:stretch>
        </p:blipFill>
        <p:spPr bwMode="auto">
          <a:xfrm>
            <a:off x="3247054" y="2762530"/>
            <a:ext cx="5653112" cy="3593821"/>
          </a:xfrm>
          <a:prstGeom prst="rect">
            <a:avLst/>
          </a:prstGeom>
          <a:noFill/>
          <a:ln>
            <a:noFill/>
          </a:ln>
        </p:spPr>
      </p:pic>
    </p:spTree>
    <p:extLst>
      <p:ext uri="{BB962C8B-B14F-4D97-AF65-F5344CB8AC3E}">
        <p14:creationId xmlns:p14="http://schemas.microsoft.com/office/powerpoint/2010/main" val="965553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right)">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down)">
                                      <p:cBhvr>
                                        <p:cTn id="2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699380" y="176681"/>
            <a:ext cx="528445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فرز البيانات</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131</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2043520" y="434398"/>
            <a:ext cx="2547142" cy="746449"/>
            <a:chOff x="206006" y="84697"/>
            <a:chExt cx="1262481" cy="325904"/>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6006" y="84697"/>
              <a:ext cx="1262481" cy="325904"/>
            </a:xfrm>
            <a:prstGeom prst="rect">
              <a:avLst/>
            </a:prstGeom>
          </p:spPr>
        </p:pic>
        <p:sp>
          <p:nvSpPr>
            <p:cNvPr id="7" name="Rectangle 6"/>
            <p:cNvSpPr/>
            <p:nvPr/>
          </p:nvSpPr>
          <p:spPr>
            <a:xfrm>
              <a:off x="320286" y="84697"/>
              <a:ext cx="1033920" cy="282708"/>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3200" b="1" i="0" u="none" strike="noStrike" kern="1200" cap="none" spc="0" normalizeH="0" baseline="0" noProof="0" dirty="0">
                  <a:ln>
                    <a:noFill/>
                  </a:ln>
                  <a:solidFill>
                    <a:srgbClr val="00B050"/>
                  </a:solidFill>
                  <a:effectLst/>
                  <a:uLnTx/>
                  <a:uFillTx/>
                  <a:latin typeface="Sakkal Majalla" panose="02000000000000000000" pitchFamily="2" charset="-78"/>
                  <a:ea typeface="Calibri" panose="020F0502020204030204" pitchFamily="34" charset="0"/>
                  <a:cs typeface="Sakkal Majalla" panose="02000000000000000000" pitchFamily="2" charset="-78"/>
                </a:rPr>
                <a:t>فرز نطاق</a:t>
              </a:r>
              <a:endParaRPr kumimoji="0" lang="en-US" sz="32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 name="Rectangle 1"/>
          <p:cNvSpPr/>
          <p:nvPr/>
        </p:nvSpPr>
        <p:spPr>
          <a:xfrm>
            <a:off x="731118" y="1407663"/>
            <a:ext cx="11252718"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Sakkal Majalla" panose="02000000000000000000" pitchFamily="2" charset="-78"/>
              </a:rPr>
              <a:t>في مثالنا، سنحدد جدولًا منفصلاً في نموذج طلب القمصان لترتيب عدد القمصان التي تم طلبها في تواريخ مختلفة</a:t>
            </a:r>
            <a:endParaRPr kumimoji="0" lang="en-US" sz="2400" b="1"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Sakkal Majalla" panose="02000000000000000000" pitchFamily="2" charset="-78"/>
            </a:endParaRPr>
          </a:p>
        </p:txBody>
      </p:sp>
      <p:grpSp>
        <p:nvGrpSpPr>
          <p:cNvPr id="10" name="Group 9"/>
          <p:cNvGrpSpPr/>
          <p:nvPr/>
        </p:nvGrpSpPr>
        <p:grpSpPr>
          <a:xfrm>
            <a:off x="1737449" y="2211094"/>
            <a:ext cx="9923862" cy="634482"/>
            <a:chOff x="1866123" y="2053245"/>
            <a:chExt cx="9923862" cy="634482"/>
          </a:xfrm>
        </p:grpSpPr>
        <p:pic>
          <p:nvPicPr>
            <p:cNvPr id="3" name="Picture 2"/>
            <p:cNvPicPr>
              <a:picLocks noChangeAspect="1"/>
            </p:cNvPicPr>
            <p:nvPr/>
          </p:nvPicPr>
          <p:blipFill rotWithShape="1">
            <a:blip r:embed="rId4">
              <a:extLst>
                <a:ext uri="{BEBA8EAE-BF5A-486C-A8C5-ECC9F3942E4B}">
                  <a14:imgProps xmlns:a14="http://schemas.microsoft.com/office/drawing/2010/main">
                    <a14:imgLayer r:embed="rId5">
                      <a14:imgEffect>
                        <a14:backgroundRemoval t="5111" b="90000" l="5930" r="94651">
                          <a14:foregroundMark x1="32093" y1="25000" x2="49186" y2="44778"/>
                          <a14:foregroundMark x1="52558" y1="51778" x2="66047" y2="67444"/>
                          <a14:foregroundMark x1="80581" y1="75111" x2="49884" y2="87889"/>
                          <a14:foregroundMark x1="50349" y1="87111" x2="17674" y2="73333"/>
                          <a14:foregroundMark x1="17674" y1="71222" x2="8140" y2="42444"/>
                          <a14:foregroundMark x1="13837" y1="30000" x2="13837" y2="30000"/>
                          <a14:foregroundMark x1="25465" y1="15444" x2="9302" y2="42444"/>
                          <a14:foregroundMark x1="24535" y1="16556" x2="7907" y2="38778"/>
                          <a14:foregroundMark x1="26395" y1="16778" x2="52326" y2="7222"/>
                          <a14:foregroundMark x1="50581" y1="7222" x2="29302" y2="13667"/>
                          <a14:foregroundMark x1="51860" y1="8667" x2="77209" y2="16778"/>
                          <a14:foregroundMark x1="54884" y1="8000" x2="67791" y2="11333"/>
                          <a14:foregroundMark x1="22791" y1="78111" x2="46860" y2="87667"/>
                          <a14:foregroundMark x1="77907" y1="17667" x2="92442" y2="41556"/>
                          <a14:foregroundMark x1="92442" y1="42222" x2="86744" y2="66778"/>
                        </a14:backgroundRemoval>
                      </a14:imgEffect>
                    </a14:imgLayer>
                  </a14:imgProps>
                </a:ext>
              </a:extLst>
            </a:blip>
            <a:srcRect l="6791" t="6299" r="6413" b="10545"/>
            <a:stretch/>
          </p:blipFill>
          <p:spPr>
            <a:xfrm>
              <a:off x="11157164" y="2053245"/>
              <a:ext cx="632821" cy="634482"/>
            </a:xfrm>
            <a:prstGeom prst="rect">
              <a:avLst/>
            </a:prstGeom>
          </p:spPr>
        </p:pic>
        <p:sp>
          <p:nvSpPr>
            <p:cNvPr id="8" name="Rectangle 7"/>
            <p:cNvSpPr/>
            <p:nvPr/>
          </p:nvSpPr>
          <p:spPr>
            <a:xfrm>
              <a:off x="1866123" y="2139653"/>
              <a:ext cx="9291042" cy="461665"/>
            </a:xfrm>
            <a:prstGeom prst="rect">
              <a:avLst/>
            </a:prstGeom>
          </p:spPr>
          <p:txBody>
            <a:bodyPr wrap="square">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SA" sz="2400" b="1"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Sakkal Majalla" panose="02000000000000000000" pitchFamily="2" charset="-78"/>
                </a:rPr>
                <a:t>حدد نطاق الخلايا الذي تريد فرزه. في مثالنا، سنحدد نطاق الخلايا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mn-cs"/>
                </a:rPr>
                <a:t>G2:H6</a:t>
              </a: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pic>
        <p:nvPicPr>
          <p:cNvPr id="11" name="Picture 10" descr="https://1.bp.blogspot.com/-fEqvJ446XOA/XyFIGPjRwOI/AAAAAAAAHCI/Ubx9EC8Oygo5tHiz3GqpileM2QwK0BFMwCLcBGAsYHQ/s1600/6.webp"/>
          <p:cNvPicPr/>
          <p:nvPr/>
        </p:nvPicPr>
        <p:blipFill>
          <a:blip r:embed="rId6">
            <a:extLst>
              <a:ext uri="{28A0092B-C50C-407E-A947-70E740481C1C}">
                <a14:useLocalDpi xmlns:a14="http://schemas.microsoft.com/office/drawing/2010/main" val="0"/>
              </a:ext>
            </a:extLst>
          </a:blip>
          <a:srcRect/>
          <a:stretch>
            <a:fillRect/>
          </a:stretch>
        </p:blipFill>
        <p:spPr bwMode="auto">
          <a:xfrm>
            <a:off x="3207077" y="2943994"/>
            <a:ext cx="5932377" cy="3162923"/>
          </a:xfrm>
          <a:prstGeom prst="rect">
            <a:avLst/>
          </a:prstGeom>
          <a:noFill/>
          <a:ln>
            <a:noFill/>
          </a:ln>
        </p:spPr>
      </p:pic>
    </p:spTree>
    <p:extLst>
      <p:ext uri="{BB962C8B-B14F-4D97-AF65-F5344CB8AC3E}">
        <p14:creationId xmlns:p14="http://schemas.microsoft.com/office/powerpoint/2010/main" val="2302862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inVertical)">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randombar(horizontal)">
                                      <p:cBhvr>
                                        <p:cTn id="19" dur="500"/>
                                        <p:tgtEl>
                                          <p:spTgt spid="11"/>
                                        </p:tgtEl>
                                      </p:cBhvr>
                                    </p:animEffect>
                                  </p:childTnLst>
                                </p:cTn>
                              </p:par>
                              <p:par>
                                <p:cTn id="20" presetID="14" presetClass="entr" presetSubtype="1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randombar(horizontal)">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699380" y="176681"/>
            <a:ext cx="528445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فرز البيانات</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132</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2059974" y="1501967"/>
            <a:ext cx="9923862" cy="634482"/>
            <a:chOff x="1866123" y="2053245"/>
            <a:chExt cx="9923862" cy="634482"/>
          </a:xfrm>
        </p:grpSpPr>
        <p:pic>
          <p:nvPicPr>
            <p:cNvPr id="5" name="Picture 4"/>
            <p:cNvPicPr>
              <a:picLocks noChangeAspect="1"/>
            </p:cNvPicPr>
            <p:nvPr/>
          </p:nvPicPr>
          <p:blipFill rotWithShape="1">
            <a:blip r:embed="rId3">
              <a:extLst>
                <a:ext uri="{BEBA8EAE-BF5A-486C-A8C5-ECC9F3942E4B}">
                  <a14:imgProps xmlns:a14="http://schemas.microsoft.com/office/drawing/2010/main">
                    <a14:imgLayer r:embed="rId4">
                      <a14:imgEffect>
                        <a14:backgroundRemoval t="5111" b="90000" l="5930" r="94651">
                          <a14:foregroundMark x1="32093" y1="25000" x2="49186" y2="44778"/>
                          <a14:foregroundMark x1="52558" y1="51778" x2="66047" y2="67444"/>
                          <a14:foregroundMark x1="80581" y1="75111" x2="49884" y2="87889"/>
                          <a14:foregroundMark x1="50349" y1="87111" x2="17674" y2="73333"/>
                          <a14:foregroundMark x1="17674" y1="71222" x2="8140" y2="42444"/>
                          <a14:foregroundMark x1="13837" y1="30000" x2="13837" y2="30000"/>
                          <a14:foregroundMark x1="25465" y1="15444" x2="9302" y2="42444"/>
                          <a14:foregroundMark x1="24535" y1="16556" x2="7907" y2="38778"/>
                          <a14:foregroundMark x1="26395" y1="16778" x2="52326" y2="7222"/>
                          <a14:foregroundMark x1="50581" y1="7222" x2="29302" y2="13667"/>
                          <a14:foregroundMark x1="51860" y1="8667" x2="77209" y2="16778"/>
                          <a14:foregroundMark x1="54884" y1="8000" x2="67791" y2="11333"/>
                          <a14:foregroundMark x1="22791" y1="78111" x2="46860" y2="87667"/>
                          <a14:foregroundMark x1="77907" y1="17667" x2="92442" y2="41556"/>
                          <a14:foregroundMark x1="92442" y1="42222" x2="86744" y2="66778"/>
                        </a14:backgroundRemoval>
                      </a14:imgEffect>
                    </a14:imgLayer>
                  </a14:imgProps>
                </a:ext>
              </a:extLst>
            </a:blip>
            <a:srcRect l="6791" t="6299" r="6413" b="10545"/>
            <a:stretch/>
          </p:blipFill>
          <p:spPr>
            <a:xfrm>
              <a:off x="11157164" y="2053245"/>
              <a:ext cx="632821" cy="634482"/>
            </a:xfrm>
            <a:prstGeom prst="rect">
              <a:avLst/>
            </a:prstGeom>
          </p:spPr>
        </p:pic>
        <p:sp>
          <p:nvSpPr>
            <p:cNvPr id="7" name="Rectangle 6"/>
            <p:cNvSpPr/>
            <p:nvPr/>
          </p:nvSpPr>
          <p:spPr>
            <a:xfrm>
              <a:off x="1866123" y="2139653"/>
              <a:ext cx="9291042" cy="461665"/>
            </a:xfrm>
            <a:prstGeom prst="rect">
              <a:avLst/>
            </a:prstGeom>
          </p:spPr>
          <p:txBody>
            <a:bodyPr wrap="square">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SA" sz="2400" b="1"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Sakkal Majalla" panose="02000000000000000000" pitchFamily="2" charset="-78"/>
                </a:rPr>
                <a:t>حدد علامة التبويب بيانات على الشريط، ثم انقر فوق الأمر فرز</a:t>
              </a: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pic>
        <p:nvPicPr>
          <p:cNvPr id="8" name="Picture 7" descr="https://1.bp.blogspot.com/-OQPgKx0wM18/XyFIKdR8SaI/AAAAAAAAHCQ/XGcqdpHAHl0QZTkABPBdVRjfnfFr6sOzwCLcBGAsYHQ/s1600/7.webp"/>
          <p:cNvPicPr/>
          <p:nvPr/>
        </p:nvPicPr>
        <p:blipFill>
          <a:blip r:embed="rId5">
            <a:extLst>
              <a:ext uri="{28A0092B-C50C-407E-A947-70E740481C1C}">
                <a14:useLocalDpi xmlns:a14="http://schemas.microsoft.com/office/drawing/2010/main" val="0"/>
              </a:ext>
            </a:extLst>
          </a:blip>
          <a:srcRect/>
          <a:stretch>
            <a:fillRect/>
          </a:stretch>
        </p:blipFill>
        <p:spPr bwMode="auto">
          <a:xfrm>
            <a:off x="4499118" y="2525318"/>
            <a:ext cx="4400524" cy="3520919"/>
          </a:xfrm>
          <a:prstGeom prst="rect">
            <a:avLst/>
          </a:prstGeom>
          <a:noFill/>
          <a:ln>
            <a:noFill/>
          </a:ln>
        </p:spPr>
      </p:pic>
    </p:spTree>
    <p:extLst>
      <p:ext uri="{BB962C8B-B14F-4D97-AF65-F5344CB8AC3E}">
        <p14:creationId xmlns:p14="http://schemas.microsoft.com/office/powerpoint/2010/main" val="3401118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699380" y="176681"/>
            <a:ext cx="528445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فرز البيانات</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133</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838200" y="1501967"/>
            <a:ext cx="11145636" cy="1015663"/>
            <a:chOff x="644349" y="2053245"/>
            <a:chExt cx="11145636" cy="1015663"/>
          </a:xfrm>
        </p:grpSpPr>
        <p:pic>
          <p:nvPicPr>
            <p:cNvPr id="5" name="Picture 4"/>
            <p:cNvPicPr>
              <a:picLocks noChangeAspect="1"/>
            </p:cNvPicPr>
            <p:nvPr/>
          </p:nvPicPr>
          <p:blipFill rotWithShape="1">
            <a:blip r:embed="rId3">
              <a:extLst>
                <a:ext uri="{BEBA8EAE-BF5A-486C-A8C5-ECC9F3942E4B}">
                  <a14:imgProps xmlns:a14="http://schemas.microsoft.com/office/drawing/2010/main">
                    <a14:imgLayer r:embed="rId4">
                      <a14:imgEffect>
                        <a14:backgroundRemoval t="5111" b="90000" l="5930" r="94651">
                          <a14:foregroundMark x1="32093" y1="25000" x2="49186" y2="44778"/>
                          <a14:foregroundMark x1="52558" y1="51778" x2="66047" y2="67444"/>
                          <a14:foregroundMark x1="80581" y1="75111" x2="49884" y2="87889"/>
                          <a14:foregroundMark x1="50349" y1="87111" x2="17674" y2="73333"/>
                          <a14:foregroundMark x1="17674" y1="71222" x2="8140" y2="42444"/>
                          <a14:foregroundMark x1="13837" y1="30000" x2="13837" y2="30000"/>
                          <a14:foregroundMark x1="25465" y1="15444" x2="9302" y2="42444"/>
                          <a14:foregroundMark x1="24535" y1="16556" x2="7907" y2="38778"/>
                          <a14:foregroundMark x1="26395" y1="16778" x2="52326" y2="7222"/>
                          <a14:foregroundMark x1="50581" y1="7222" x2="29302" y2="13667"/>
                          <a14:foregroundMark x1="51860" y1="8667" x2="77209" y2="16778"/>
                          <a14:foregroundMark x1="54884" y1="8000" x2="67791" y2="11333"/>
                          <a14:foregroundMark x1="22791" y1="78111" x2="46860" y2="87667"/>
                          <a14:foregroundMark x1="77907" y1="17667" x2="92442" y2="41556"/>
                          <a14:foregroundMark x1="92442" y1="42222" x2="86744" y2="66778"/>
                        </a14:backgroundRemoval>
                      </a14:imgEffect>
                    </a14:imgLayer>
                  </a14:imgProps>
                </a:ext>
              </a:extLst>
            </a:blip>
            <a:srcRect l="6791" t="6299" r="6413" b="10545"/>
            <a:stretch/>
          </p:blipFill>
          <p:spPr>
            <a:xfrm>
              <a:off x="11157164" y="2053245"/>
              <a:ext cx="632821" cy="634482"/>
            </a:xfrm>
            <a:prstGeom prst="rect">
              <a:avLst/>
            </a:prstGeom>
          </p:spPr>
        </p:pic>
        <p:sp>
          <p:nvSpPr>
            <p:cNvPr id="7" name="Rectangle 6"/>
            <p:cNvSpPr/>
            <p:nvPr/>
          </p:nvSpPr>
          <p:spPr>
            <a:xfrm>
              <a:off x="644349" y="2053245"/>
              <a:ext cx="10512816"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SA" sz="2400" b="1"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Sakkal Majalla" panose="02000000000000000000" pitchFamily="2" charset="-78"/>
                </a:rPr>
                <a:t>سيظهر مربع الحوار فرز. اختر العمود الذي تريد فرزه. في مثالنا، نريد فرز البيانات حسب عدد طلبات القمصان، لذلك سنحدد الطلبات</a:t>
              </a:r>
              <a:endParaRPr kumimoji="0" lang="en-US" sz="2400" b="1"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Sakkal Majalla" panose="02000000000000000000" pitchFamily="2" charset="-78"/>
              </a:endParaRPr>
            </a:p>
          </p:txBody>
        </p:sp>
      </p:grpSp>
      <p:pic>
        <p:nvPicPr>
          <p:cNvPr id="8" name="Picture 7" descr="https://1.bp.blogspot.com/-BTV0uGF9_m4/XyFIOs7DnjI/AAAAAAAAHCU/KPcAema_KWgY8Ch_kg_YsJc59vtrrEXLACLcBGAsYHQ/s1600/8.webp"/>
          <p:cNvPicPr/>
          <p:nvPr/>
        </p:nvPicPr>
        <p:blipFill>
          <a:blip r:embed="rId5">
            <a:extLst>
              <a:ext uri="{28A0092B-C50C-407E-A947-70E740481C1C}">
                <a14:useLocalDpi xmlns:a14="http://schemas.microsoft.com/office/drawing/2010/main" val="0"/>
              </a:ext>
            </a:extLst>
          </a:blip>
          <a:srcRect/>
          <a:stretch>
            <a:fillRect/>
          </a:stretch>
        </p:blipFill>
        <p:spPr bwMode="auto">
          <a:xfrm>
            <a:off x="2724539" y="3027308"/>
            <a:ext cx="7282018" cy="2361798"/>
          </a:xfrm>
          <a:prstGeom prst="rect">
            <a:avLst/>
          </a:prstGeom>
          <a:noFill/>
          <a:ln>
            <a:noFill/>
          </a:ln>
        </p:spPr>
      </p:pic>
    </p:spTree>
    <p:extLst>
      <p:ext uri="{BB962C8B-B14F-4D97-AF65-F5344CB8AC3E}">
        <p14:creationId xmlns:p14="http://schemas.microsoft.com/office/powerpoint/2010/main" val="2020674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699380" y="176681"/>
            <a:ext cx="528445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فرز البيانات</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134</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838200" y="1408661"/>
            <a:ext cx="11145636" cy="634482"/>
            <a:chOff x="644349" y="2053245"/>
            <a:chExt cx="11145636" cy="634482"/>
          </a:xfrm>
        </p:grpSpPr>
        <p:pic>
          <p:nvPicPr>
            <p:cNvPr id="5" name="Picture 4"/>
            <p:cNvPicPr>
              <a:picLocks noChangeAspect="1"/>
            </p:cNvPicPr>
            <p:nvPr/>
          </p:nvPicPr>
          <p:blipFill rotWithShape="1">
            <a:blip r:embed="rId3">
              <a:extLst>
                <a:ext uri="{BEBA8EAE-BF5A-486C-A8C5-ECC9F3942E4B}">
                  <a14:imgProps xmlns:a14="http://schemas.microsoft.com/office/drawing/2010/main">
                    <a14:imgLayer r:embed="rId4">
                      <a14:imgEffect>
                        <a14:backgroundRemoval t="5111" b="90000" l="5930" r="94651">
                          <a14:foregroundMark x1="32093" y1="25000" x2="49186" y2="44778"/>
                          <a14:foregroundMark x1="52558" y1="51778" x2="66047" y2="67444"/>
                          <a14:foregroundMark x1="80581" y1="75111" x2="49884" y2="87889"/>
                          <a14:foregroundMark x1="50349" y1="87111" x2="17674" y2="73333"/>
                          <a14:foregroundMark x1="17674" y1="71222" x2="8140" y2="42444"/>
                          <a14:foregroundMark x1="13837" y1="30000" x2="13837" y2="30000"/>
                          <a14:foregroundMark x1="25465" y1="15444" x2="9302" y2="42444"/>
                          <a14:foregroundMark x1="24535" y1="16556" x2="7907" y2="38778"/>
                          <a14:foregroundMark x1="26395" y1="16778" x2="52326" y2="7222"/>
                          <a14:foregroundMark x1="50581" y1="7222" x2="29302" y2="13667"/>
                          <a14:foregroundMark x1="51860" y1="8667" x2="77209" y2="16778"/>
                          <a14:foregroundMark x1="54884" y1="8000" x2="67791" y2="11333"/>
                          <a14:foregroundMark x1="22791" y1="78111" x2="46860" y2="87667"/>
                          <a14:foregroundMark x1="77907" y1="17667" x2="92442" y2="41556"/>
                          <a14:foregroundMark x1="92442" y1="42222" x2="86744" y2="66778"/>
                        </a14:backgroundRemoval>
                      </a14:imgEffect>
                    </a14:imgLayer>
                  </a14:imgProps>
                </a:ext>
              </a:extLst>
            </a:blip>
            <a:srcRect l="6791" t="6299" r="6413" b="10545"/>
            <a:stretch/>
          </p:blipFill>
          <p:spPr>
            <a:xfrm>
              <a:off x="11157164" y="2053245"/>
              <a:ext cx="632821" cy="634482"/>
            </a:xfrm>
            <a:prstGeom prst="rect">
              <a:avLst/>
            </a:prstGeom>
          </p:spPr>
        </p:pic>
        <p:sp>
          <p:nvSpPr>
            <p:cNvPr id="7" name="Rectangle 6"/>
            <p:cNvSpPr/>
            <p:nvPr/>
          </p:nvSpPr>
          <p:spPr>
            <a:xfrm>
              <a:off x="644349" y="2139653"/>
              <a:ext cx="10512816" cy="461665"/>
            </a:xfrm>
            <a:prstGeom prst="rect">
              <a:avLst/>
            </a:prstGeom>
          </p:spPr>
          <p:txBody>
            <a:bodyPr wrap="square">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SA" sz="2400" b="1"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Sakkal Majalla" panose="02000000000000000000" pitchFamily="2" charset="-78"/>
                </a:rPr>
                <a:t>حدد ترتيب الفرز (تصاعدي أو تنازلي). في مثالنا، سنستخدم من الأكبر إلى الأصغر</a:t>
              </a: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8" name="Group 7"/>
          <p:cNvGrpSpPr/>
          <p:nvPr/>
        </p:nvGrpSpPr>
        <p:grpSpPr>
          <a:xfrm>
            <a:off x="838200" y="2157281"/>
            <a:ext cx="11145636" cy="634482"/>
            <a:chOff x="644349" y="2053245"/>
            <a:chExt cx="11145636" cy="634482"/>
          </a:xfrm>
        </p:grpSpPr>
        <p:pic>
          <p:nvPicPr>
            <p:cNvPr id="10" name="Picture 9"/>
            <p:cNvPicPr>
              <a:picLocks noChangeAspect="1"/>
            </p:cNvPicPr>
            <p:nvPr/>
          </p:nvPicPr>
          <p:blipFill rotWithShape="1">
            <a:blip r:embed="rId3">
              <a:extLst>
                <a:ext uri="{BEBA8EAE-BF5A-486C-A8C5-ECC9F3942E4B}">
                  <a14:imgProps xmlns:a14="http://schemas.microsoft.com/office/drawing/2010/main">
                    <a14:imgLayer r:embed="rId4">
                      <a14:imgEffect>
                        <a14:backgroundRemoval t="5111" b="90000" l="5930" r="94651">
                          <a14:foregroundMark x1="32093" y1="25000" x2="49186" y2="44778"/>
                          <a14:foregroundMark x1="52558" y1="51778" x2="66047" y2="67444"/>
                          <a14:foregroundMark x1="80581" y1="75111" x2="49884" y2="87889"/>
                          <a14:foregroundMark x1="50349" y1="87111" x2="17674" y2="73333"/>
                          <a14:foregroundMark x1="17674" y1="71222" x2="8140" y2="42444"/>
                          <a14:foregroundMark x1="13837" y1="30000" x2="13837" y2="30000"/>
                          <a14:foregroundMark x1="25465" y1="15444" x2="9302" y2="42444"/>
                          <a14:foregroundMark x1="24535" y1="16556" x2="7907" y2="38778"/>
                          <a14:foregroundMark x1="26395" y1="16778" x2="52326" y2="7222"/>
                          <a14:foregroundMark x1="50581" y1="7222" x2="29302" y2="13667"/>
                          <a14:foregroundMark x1="51860" y1="8667" x2="77209" y2="16778"/>
                          <a14:foregroundMark x1="54884" y1="8000" x2="67791" y2="11333"/>
                          <a14:foregroundMark x1="22791" y1="78111" x2="46860" y2="87667"/>
                          <a14:foregroundMark x1="77907" y1="17667" x2="92442" y2="41556"/>
                          <a14:foregroundMark x1="92442" y1="42222" x2="86744" y2="66778"/>
                        </a14:backgroundRemoval>
                      </a14:imgEffect>
                    </a14:imgLayer>
                  </a14:imgProps>
                </a:ext>
              </a:extLst>
            </a:blip>
            <a:srcRect l="6791" t="6299" r="6413" b="10545"/>
            <a:stretch/>
          </p:blipFill>
          <p:spPr>
            <a:xfrm>
              <a:off x="11157164" y="2053245"/>
              <a:ext cx="632821" cy="634482"/>
            </a:xfrm>
            <a:prstGeom prst="rect">
              <a:avLst/>
            </a:prstGeom>
          </p:spPr>
        </p:pic>
        <p:sp>
          <p:nvSpPr>
            <p:cNvPr id="11" name="Rectangle 10"/>
            <p:cNvSpPr/>
            <p:nvPr/>
          </p:nvSpPr>
          <p:spPr>
            <a:xfrm>
              <a:off x="644349" y="2139653"/>
              <a:ext cx="10512816" cy="461665"/>
            </a:xfrm>
            <a:prstGeom prst="rect">
              <a:avLst/>
            </a:prstGeom>
          </p:spPr>
          <p:txBody>
            <a:bodyPr wrap="square">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SA" sz="2400" b="1"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Sakkal Majalla" panose="02000000000000000000" pitchFamily="2" charset="-78"/>
                </a:rPr>
                <a:t>بمجرد أن تكون راضيًا عن اختيارك، انقر فوق موافق</a:t>
              </a: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pic>
        <p:nvPicPr>
          <p:cNvPr id="12" name="Picture 11" descr="https://1.bp.blogspot.com/-sQ-jsH2HsNc/XyFITQE_bkI/AAAAAAAAHCc/ajLm50W5jmcknXY5e1SwJcxnBSGVNMhEACLcBGAsYHQ/s1600/9.webp"/>
          <p:cNvPicPr/>
          <p:nvPr/>
        </p:nvPicPr>
        <p:blipFill>
          <a:blip r:embed="rId5">
            <a:extLst>
              <a:ext uri="{28A0092B-C50C-407E-A947-70E740481C1C}">
                <a14:useLocalDpi xmlns:a14="http://schemas.microsoft.com/office/drawing/2010/main" val="0"/>
              </a:ext>
            </a:extLst>
          </a:blip>
          <a:srcRect/>
          <a:stretch>
            <a:fillRect/>
          </a:stretch>
        </p:blipFill>
        <p:spPr bwMode="auto">
          <a:xfrm>
            <a:off x="2780523" y="3022171"/>
            <a:ext cx="6967258" cy="3334180"/>
          </a:xfrm>
          <a:prstGeom prst="rect">
            <a:avLst/>
          </a:prstGeom>
          <a:noFill/>
          <a:ln>
            <a:noFill/>
          </a:ln>
        </p:spPr>
      </p:pic>
    </p:spTree>
    <p:extLst>
      <p:ext uri="{BB962C8B-B14F-4D97-AF65-F5344CB8AC3E}">
        <p14:creationId xmlns:p14="http://schemas.microsoft.com/office/powerpoint/2010/main" val="42283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par>
                                <p:cTn id="13" presetID="14" presetClass="entr" presetSubtype="1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randombar(horizontal)">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699380" y="176681"/>
            <a:ext cx="528445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فرز البيانات</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135</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559837" y="1422371"/>
            <a:ext cx="11423999" cy="1015663"/>
            <a:chOff x="365986" y="1954987"/>
            <a:chExt cx="11423999" cy="1015663"/>
          </a:xfrm>
        </p:grpSpPr>
        <p:pic>
          <p:nvPicPr>
            <p:cNvPr id="5" name="Picture 4"/>
            <p:cNvPicPr>
              <a:picLocks noChangeAspect="1"/>
            </p:cNvPicPr>
            <p:nvPr/>
          </p:nvPicPr>
          <p:blipFill rotWithShape="1">
            <a:blip r:embed="rId3">
              <a:extLst>
                <a:ext uri="{BEBA8EAE-BF5A-486C-A8C5-ECC9F3942E4B}">
                  <a14:imgProps xmlns:a14="http://schemas.microsoft.com/office/drawing/2010/main">
                    <a14:imgLayer r:embed="rId4">
                      <a14:imgEffect>
                        <a14:backgroundRemoval t="5111" b="90000" l="5930" r="94651">
                          <a14:foregroundMark x1="32093" y1="25000" x2="49186" y2="44778"/>
                          <a14:foregroundMark x1="52558" y1="51778" x2="66047" y2="67444"/>
                          <a14:foregroundMark x1="80581" y1="75111" x2="49884" y2="87889"/>
                          <a14:foregroundMark x1="50349" y1="87111" x2="17674" y2="73333"/>
                          <a14:foregroundMark x1="17674" y1="71222" x2="8140" y2="42444"/>
                          <a14:foregroundMark x1="13837" y1="30000" x2="13837" y2="30000"/>
                          <a14:foregroundMark x1="25465" y1="15444" x2="9302" y2="42444"/>
                          <a14:foregroundMark x1="24535" y1="16556" x2="7907" y2="38778"/>
                          <a14:foregroundMark x1="26395" y1="16778" x2="52326" y2="7222"/>
                          <a14:foregroundMark x1="50581" y1="7222" x2="29302" y2="13667"/>
                          <a14:foregroundMark x1="51860" y1="8667" x2="77209" y2="16778"/>
                          <a14:foregroundMark x1="54884" y1="8000" x2="67791" y2="11333"/>
                          <a14:foregroundMark x1="22791" y1="78111" x2="46860" y2="87667"/>
                          <a14:foregroundMark x1="77907" y1="17667" x2="92442" y2="41556"/>
                          <a14:foregroundMark x1="92442" y1="42222" x2="86744" y2="66778"/>
                        </a14:backgroundRemoval>
                      </a14:imgEffect>
                    </a14:imgLayer>
                  </a14:imgProps>
                </a:ext>
              </a:extLst>
            </a:blip>
            <a:srcRect l="6791" t="6299" r="6413" b="10545"/>
            <a:stretch/>
          </p:blipFill>
          <p:spPr>
            <a:xfrm>
              <a:off x="11157164" y="2053245"/>
              <a:ext cx="632821" cy="634482"/>
            </a:xfrm>
            <a:prstGeom prst="rect">
              <a:avLst/>
            </a:prstGeom>
          </p:spPr>
        </p:pic>
        <p:sp>
          <p:nvSpPr>
            <p:cNvPr id="7" name="Rectangle 6"/>
            <p:cNvSpPr/>
            <p:nvPr/>
          </p:nvSpPr>
          <p:spPr>
            <a:xfrm>
              <a:off x="365986" y="1954987"/>
              <a:ext cx="10791179"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SA" sz="2400" b="1"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Sakkal Majalla" panose="02000000000000000000" pitchFamily="2" charset="-78"/>
                </a:rPr>
                <a:t>سيتم فرز نطاق الخلايا حسب العمود المحدد. في مثالنا، سيتم فرز عمود "الطلبات" من الأعلى إلى الأدنى. لاحظ أن المحتوى الآخر في ورقة العمل لم يتأثر بالفرز</a:t>
              </a:r>
              <a:endParaRPr kumimoji="0" lang="en-US" sz="2400" b="1"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Sakkal Majalla" panose="02000000000000000000" pitchFamily="2" charset="-78"/>
              </a:endParaRPr>
            </a:p>
          </p:txBody>
        </p:sp>
      </p:grpSp>
      <p:pic>
        <p:nvPicPr>
          <p:cNvPr id="8" name="Picture 7" descr="https://1.bp.blogspot.com/-YFk3b3SoK2I/XyFIX2hGBxI/AAAAAAAAHCg/h0vDElW2mlU5xh1y_UvzQRrdJVSfLbbbwCLcBGAsYHQ/s1600/10.webp"/>
          <p:cNvPicPr/>
          <p:nvPr/>
        </p:nvPicPr>
        <p:blipFill>
          <a:blip r:embed="rId5">
            <a:extLst>
              <a:ext uri="{28A0092B-C50C-407E-A947-70E740481C1C}">
                <a14:useLocalDpi xmlns:a14="http://schemas.microsoft.com/office/drawing/2010/main" val="0"/>
              </a:ext>
            </a:extLst>
          </a:blip>
          <a:srcRect/>
          <a:stretch>
            <a:fillRect/>
          </a:stretch>
        </p:blipFill>
        <p:spPr bwMode="auto">
          <a:xfrm>
            <a:off x="3947795" y="2894849"/>
            <a:ext cx="5503169" cy="3058082"/>
          </a:xfrm>
          <a:prstGeom prst="rect">
            <a:avLst/>
          </a:prstGeom>
          <a:noFill/>
          <a:ln>
            <a:noFill/>
          </a:ln>
        </p:spPr>
      </p:pic>
    </p:spTree>
    <p:extLst>
      <p:ext uri="{BB962C8B-B14F-4D97-AF65-F5344CB8AC3E}">
        <p14:creationId xmlns:p14="http://schemas.microsoft.com/office/powerpoint/2010/main" val="2168238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699380" y="176681"/>
            <a:ext cx="528445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فرز البيانات</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136</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2" name="Rectangle 1"/>
          <p:cNvSpPr/>
          <p:nvPr/>
        </p:nvSpPr>
        <p:spPr>
          <a:xfrm>
            <a:off x="503853" y="1242632"/>
            <a:ext cx="11479983" cy="147732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إذا لم يتم فرز بياناتك بشكل صحيح، فتحقق مرة أخرى من قيم خليتك للتأكد من إدخالها في ورقة العمل بشكل صحيح. حتى خطأ كتابي صغير يمكن أن يسبب مشاكل عند فرز ورقة عمل كبيرة. في المثال أدناه، نسينا تضمين واصلة في الخلية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A18،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مما تسبب في أن يكون نوعنا غير دقيق قليلاً</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pic>
        <p:nvPicPr>
          <p:cNvPr id="5" name="Picture 4" descr="https://1.bp.blogspot.com/-QCoFVIVWgYs/XyFIcE4ZFtI/AAAAAAAAHCo/C_hsoi1Jm1Q2xWrgmlcHIGBoSejWr8b9ACLcBGAsYHQ/s1600/11.webp"/>
          <p:cNvPicPr/>
          <p:nvPr/>
        </p:nvPicPr>
        <p:blipFill>
          <a:blip r:embed="rId3">
            <a:extLst>
              <a:ext uri="{28A0092B-C50C-407E-A947-70E740481C1C}">
                <a14:useLocalDpi xmlns:a14="http://schemas.microsoft.com/office/drawing/2010/main" val="0"/>
              </a:ext>
            </a:extLst>
          </a:blip>
          <a:srcRect/>
          <a:stretch>
            <a:fillRect/>
          </a:stretch>
        </p:blipFill>
        <p:spPr bwMode="auto">
          <a:xfrm>
            <a:off x="2500604" y="2993398"/>
            <a:ext cx="7754011" cy="3089514"/>
          </a:xfrm>
          <a:prstGeom prst="rect">
            <a:avLst/>
          </a:prstGeom>
          <a:noFill/>
          <a:ln>
            <a:noFill/>
          </a:ln>
        </p:spPr>
      </p:pic>
    </p:spTree>
    <p:extLst>
      <p:ext uri="{BB962C8B-B14F-4D97-AF65-F5344CB8AC3E}">
        <p14:creationId xmlns:p14="http://schemas.microsoft.com/office/powerpoint/2010/main" val="210449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randombar(horizont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699380" y="176681"/>
            <a:ext cx="528445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فرز البيانات</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137</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15" name="Group 14"/>
          <p:cNvGrpSpPr/>
          <p:nvPr/>
        </p:nvGrpSpPr>
        <p:grpSpPr>
          <a:xfrm>
            <a:off x="6550090" y="2070379"/>
            <a:ext cx="4198761" cy="3145017"/>
            <a:chOff x="1250303" y="54967"/>
            <a:chExt cx="4198761" cy="3145017"/>
          </a:xfrm>
        </p:grpSpPr>
        <p:pic>
          <p:nvPicPr>
            <p:cNvPr id="16" name="Picture 15"/>
            <p:cNvPicPr>
              <a:picLocks noChangeAspect="1"/>
            </p:cNvPicPr>
            <p:nvPr/>
          </p:nvPicPr>
          <p:blipFill>
            <a:blip r:embed="rId3"/>
            <a:stretch>
              <a:fillRect/>
            </a:stretch>
          </p:blipFill>
          <p:spPr>
            <a:xfrm>
              <a:off x="1250303" y="54967"/>
              <a:ext cx="4198761" cy="3145017"/>
            </a:xfrm>
            <a:prstGeom prst="rect">
              <a:avLst/>
            </a:prstGeom>
          </p:spPr>
        </p:pic>
        <p:sp>
          <p:nvSpPr>
            <p:cNvPr id="17" name="Rectangle 16"/>
            <p:cNvSpPr/>
            <p:nvPr/>
          </p:nvSpPr>
          <p:spPr>
            <a:xfrm>
              <a:off x="3321685" y="398846"/>
              <a:ext cx="2127379"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1" i="0" u="none" strike="noStrike" kern="1200" cap="none" spc="0" normalizeH="0" baseline="0" noProof="0" dirty="0">
                  <a:ln>
                    <a:noFill/>
                  </a:ln>
                  <a:solidFill>
                    <a:srgbClr val="C00000"/>
                  </a:solidFill>
                  <a:effectLst/>
                  <a:uLnTx/>
                  <a:uFillTx/>
                  <a:latin typeface="Calibri" panose="020F0502020204030204"/>
                  <a:ea typeface="Calibri" panose="020F0502020204030204" pitchFamily="34" charset="0"/>
                  <a:cs typeface="Sakkal Majalla" panose="02000000000000000000" pitchFamily="2" charset="-78"/>
                </a:rPr>
                <a:t>الفرز المخصص</a:t>
              </a:r>
              <a:endParaRPr kumimoji="0" lang="en-US" sz="3200" b="1" i="0" u="none" strike="noStrike" kern="1200" cap="none" spc="0" normalizeH="0" baseline="0" noProof="0" dirty="0">
                <a:ln>
                  <a:noFill/>
                </a:ln>
                <a:solidFill>
                  <a:srgbClr val="C00000"/>
                </a:solidFill>
                <a:effectLst/>
                <a:uLnTx/>
                <a:uFillTx/>
                <a:latin typeface="Calibri" panose="020F0502020204030204"/>
                <a:ea typeface="Calibri" panose="020F0502020204030204" pitchFamily="34" charset="0"/>
                <a:cs typeface="Sakkal Majalla" panose="02000000000000000000" pitchFamily="2" charset="-78"/>
              </a:endParaRPr>
            </a:p>
          </p:txBody>
        </p:sp>
      </p:grpSp>
      <p:sp>
        <p:nvSpPr>
          <p:cNvPr id="18" name="Rectangle 17"/>
          <p:cNvSpPr/>
          <p:nvPr/>
        </p:nvSpPr>
        <p:spPr>
          <a:xfrm>
            <a:off x="1567543" y="3642888"/>
            <a:ext cx="6830008" cy="1708160"/>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rPr>
              <a:t>قد تجد في بعض الأحيان أن خيارات الفرز الافتراضية لا يمكنها فرز البيانات بالترتيب الذي تريده. لحسن الحظ، يسمح لك </a:t>
            </a:r>
            <a:r>
              <a:rPr kumimoji="0" lang="en-US" sz="2800" b="1"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rPr>
              <a:t>Excel </a:t>
            </a:r>
            <a:r>
              <a:rPr kumimoji="0" lang="ar-EG" sz="2800" b="1"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rPr>
              <a:t>بإنشاء قائمة مخصصة لتحديد ترتيب الفرز الخاص بك</a:t>
            </a:r>
            <a:endParaRPr kumimoji="0" lang="en-US" sz="2800" b="1"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2293308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style.rotation</p:attrName>
                                        </p:attrNameLst>
                                      </p:cBhvr>
                                      <p:tavLst>
                                        <p:tav tm="0">
                                          <p:val>
                                            <p:fltVal val="90"/>
                                          </p:val>
                                        </p:tav>
                                        <p:tav tm="100000">
                                          <p:val>
                                            <p:fltVal val="0"/>
                                          </p:val>
                                        </p:tav>
                                      </p:tavLst>
                                    </p:anim>
                                    <p:animEffect transition="in" filter="fade">
                                      <p:cBhvr>
                                        <p:cTn id="10" dur="10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barn(inVertical)">
                                      <p:cBhvr>
                                        <p:cTn id="1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699380" y="176681"/>
            <a:ext cx="528445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فرز البيانات</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138</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1726279" y="298297"/>
            <a:ext cx="3237608" cy="863606"/>
            <a:chOff x="206006" y="84697"/>
            <a:chExt cx="1262481" cy="325904"/>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6006" y="84697"/>
              <a:ext cx="1262481" cy="325904"/>
            </a:xfrm>
            <a:prstGeom prst="rect">
              <a:avLst/>
            </a:prstGeom>
          </p:spPr>
        </p:pic>
        <p:sp>
          <p:nvSpPr>
            <p:cNvPr id="7" name="Rectangle 6"/>
            <p:cNvSpPr/>
            <p:nvPr/>
          </p:nvSpPr>
          <p:spPr>
            <a:xfrm>
              <a:off x="320286" y="84697"/>
              <a:ext cx="1033920" cy="282708"/>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3200" b="1" i="0" u="none" strike="noStrike" kern="1200" cap="none" spc="0" normalizeH="0" baseline="0" noProof="0" dirty="0">
                  <a:ln>
                    <a:noFill/>
                  </a:ln>
                  <a:solidFill>
                    <a:srgbClr val="00B050"/>
                  </a:solidFill>
                  <a:effectLst/>
                  <a:uLnTx/>
                  <a:uFillTx/>
                  <a:latin typeface="Sakkal Majalla" panose="02000000000000000000" pitchFamily="2" charset="-78"/>
                  <a:ea typeface="Calibri" panose="020F0502020204030204" pitchFamily="34" charset="0"/>
                  <a:cs typeface="Sakkal Majalla" panose="02000000000000000000" pitchFamily="2" charset="-78"/>
                </a:rPr>
                <a:t>إنشاء فرز مخصص</a:t>
              </a:r>
              <a:endParaRPr kumimoji="0" lang="en-US" sz="32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 name="Rectangle 1"/>
          <p:cNvSpPr/>
          <p:nvPr/>
        </p:nvSpPr>
        <p:spPr>
          <a:xfrm>
            <a:off x="712456" y="1478860"/>
            <a:ext cx="11271380"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SA" sz="2400" b="1"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rPr>
              <a:t>في مثالنا، نريد فرز ورقة العمل حسب حجم القميص (العمود </a:t>
            </a:r>
            <a:r>
              <a:rPr kumimoji="0" lang="en-US" sz="2400" b="1"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rPr>
              <a:t>D</a:t>
            </a:r>
            <a:r>
              <a:rPr kumimoji="0" lang="ar-SA" sz="2400" b="1"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rPr>
              <a:t>). سوف يقوم الترتيب المنتظم بتنظيم الأحجام أبجديًا، وهذا سيكون غير صحيح. بدلاً من ذلك، سننشئ قائمة مخصصة للفرز من الأصغر إلى الأكبر</a:t>
            </a:r>
            <a:endParaRPr kumimoji="0" lang="en-US" sz="2400" b="1"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nvGrpSpPr>
          <p:cNvPr id="8" name="Group 7"/>
          <p:cNvGrpSpPr/>
          <p:nvPr/>
        </p:nvGrpSpPr>
        <p:grpSpPr>
          <a:xfrm>
            <a:off x="650377" y="2610898"/>
            <a:ext cx="11257898" cy="553998"/>
            <a:chOff x="532087" y="1967191"/>
            <a:chExt cx="11257898" cy="553998"/>
          </a:xfrm>
        </p:grpSpPr>
        <p:pic>
          <p:nvPicPr>
            <p:cNvPr id="10" name="Picture 9"/>
            <p:cNvPicPr>
              <a:picLocks noChangeAspect="1"/>
            </p:cNvPicPr>
            <p:nvPr/>
          </p:nvPicPr>
          <p:blipFill rotWithShape="1">
            <a:blip r:embed="rId4">
              <a:extLst>
                <a:ext uri="{BEBA8EAE-BF5A-486C-A8C5-ECC9F3942E4B}">
                  <a14:imgProps xmlns:a14="http://schemas.microsoft.com/office/drawing/2010/main">
                    <a14:imgLayer r:embed="rId5">
                      <a14:imgEffect>
                        <a14:backgroundRemoval t="5111" b="90000" l="5930" r="94651">
                          <a14:foregroundMark x1="32093" y1="25000" x2="49186" y2="44778"/>
                          <a14:foregroundMark x1="52558" y1="51778" x2="66047" y2="67444"/>
                          <a14:foregroundMark x1="80581" y1="75111" x2="49884" y2="87889"/>
                          <a14:foregroundMark x1="50349" y1="87111" x2="17674" y2="73333"/>
                          <a14:foregroundMark x1="17674" y1="71222" x2="8140" y2="42444"/>
                          <a14:foregroundMark x1="13837" y1="30000" x2="13837" y2="30000"/>
                          <a14:foregroundMark x1="25465" y1="15444" x2="9302" y2="42444"/>
                          <a14:foregroundMark x1="24535" y1="16556" x2="7907" y2="38778"/>
                          <a14:foregroundMark x1="26395" y1="16778" x2="52326" y2="7222"/>
                          <a14:foregroundMark x1="50581" y1="7222" x2="29302" y2="13667"/>
                          <a14:foregroundMark x1="51860" y1="8667" x2="77209" y2="16778"/>
                          <a14:foregroundMark x1="54884" y1="8000" x2="67791" y2="11333"/>
                          <a14:foregroundMark x1="22791" y1="78111" x2="46860" y2="87667"/>
                          <a14:foregroundMark x1="77907" y1="17667" x2="92442" y2="41556"/>
                          <a14:foregroundMark x1="92442" y1="42222" x2="86744" y2="66778"/>
                        </a14:backgroundRemoval>
                      </a14:imgEffect>
                    </a14:imgLayer>
                  </a14:imgProps>
                </a:ext>
              </a:extLst>
            </a:blip>
            <a:srcRect l="6791" t="6299" r="6413" b="10545"/>
            <a:stretch/>
          </p:blipFill>
          <p:spPr>
            <a:xfrm>
              <a:off x="11323266" y="2053245"/>
              <a:ext cx="466719" cy="467944"/>
            </a:xfrm>
            <a:prstGeom prst="rect">
              <a:avLst/>
            </a:prstGeom>
          </p:spPr>
        </p:pic>
        <p:sp>
          <p:nvSpPr>
            <p:cNvPr id="11" name="Rectangle 10"/>
            <p:cNvSpPr/>
            <p:nvPr/>
          </p:nvSpPr>
          <p:spPr>
            <a:xfrm>
              <a:off x="532087" y="1967191"/>
              <a:ext cx="10791179"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SA" sz="2400" b="1"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Sakkal Majalla" panose="02000000000000000000" pitchFamily="2" charset="-78"/>
                </a:rPr>
                <a:t>حدد خلية في العمود الذي تريد فرزه. في مثالنا، سنحدد الخلية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mn-cs"/>
                </a:rPr>
                <a:t>D2</a:t>
              </a:r>
              <a:endParaRPr kumimoji="0" lang="en-US" sz="2400" b="1"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Sakkal Majalla" panose="02000000000000000000" pitchFamily="2" charset="-78"/>
              </a:endParaRPr>
            </a:p>
          </p:txBody>
        </p:sp>
      </p:grpSp>
      <p:pic>
        <p:nvPicPr>
          <p:cNvPr id="12" name="Picture 11" descr="https://1.bp.blogspot.com/-eYl1Kh9_1JM/XyFIjfRbotI/AAAAAAAAHCw/oM0DYhx3A-gLtfPvwJaJfqncGRlJCcy9wCLcBGAsYHQ/s1600/12.webp"/>
          <p:cNvPicPr/>
          <p:nvPr/>
        </p:nvPicPr>
        <p:blipFill>
          <a:blip r:embed="rId6">
            <a:extLst>
              <a:ext uri="{28A0092B-C50C-407E-A947-70E740481C1C}">
                <a14:useLocalDpi xmlns:a14="http://schemas.microsoft.com/office/drawing/2010/main" val="0"/>
              </a:ext>
            </a:extLst>
          </a:blip>
          <a:srcRect/>
          <a:stretch>
            <a:fillRect/>
          </a:stretch>
        </p:blipFill>
        <p:spPr bwMode="auto">
          <a:xfrm>
            <a:off x="2911152" y="3281271"/>
            <a:ext cx="6962328" cy="3075080"/>
          </a:xfrm>
          <a:prstGeom prst="rect">
            <a:avLst/>
          </a:prstGeom>
          <a:noFill/>
          <a:ln>
            <a:noFill/>
          </a:ln>
        </p:spPr>
      </p:pic>
    </p:spTree>
    <p:extLst>
      <p:ext uri="{BB962C8B-B14F-4D97-AF65-F5344CB8AC3E}">
        <p14:creationId xmlns:p14="http://schemas.microsoft.com/office/powerpoint/2010/main" val="3860912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randombar(horizontal)">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par>
                                <p:cTn id="20" presetID="16" presetClass="entr" presetSubtype="21"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inVertical)">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699380" y="176681"/>
            <a:ext cx="528445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فرز البيانات</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139</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725938" y="1453902"/>
            <a:ext cx="11257898" cy="553998"/>
            <a:chOff x="532087" y="1967191"/>
            <a:chExt cx="11257898" cy="553998"/>
          </a:xfrm>
        </p:grpSpPr>
        <p:pic>
          <p:nvPicPr>
            <p:cNvPr id="5" name="Picture 4"/>
            <p:cNvPicPr>
              <a:picLocks noChangeAspect="1"/>
            </p:cNvPicPr>
            <p:nvPr/>
          </p:nvPicPr>
          <p:blipFill rotWithShape="1">
            <a:blip r:embed="rId3">
              <a:extLst>
                <a:ext uri="{BEBA8EAE-BF5A-486C-A8C5-ECC9F3942E4B}">
                  <a14:imgProps xmlns:a14="http://schemas.microsoft.com/office/drawing/2010/main">
                    <a14:imgLayer r:embed="rId4">
                      <a14:imgEffect>
                        <a14:backgroundRemoval t="5111" b="90000" l="5930" r="94651">
                          <a14:foregroundMark x1="32093" y1="25000" x2="49186" y2="44778"/>
                          <a14:foregroundMark x1="52558" y1="51778" x2="66047" y2="67444"/>
                          <a14:foregroundMark x1="80581" y1="75111" x2="49884" y2="87889"/>
                          <a14:foregroundMark x1="50349" y1="87111" x2="17674" y2="73333"/>
                          <a14:foregroundMark x1="17674" y1="71222" x2="8140" y2="42444"/>
                          <a14:foregroundMark x1="13837" y1="30000" x2="13837" y2="30000"/>
                          <a14:foregroundMark x1="25465" y1="15444" x2="9302" y2="42444"/>
                          <a14:foregroundMark x1="24535" y1="16556" x2="7907" y2="38778"/>
                          <a14:foregroundMark x1="26395" y1="16778" x2="52326" y2="7222"/>
                          <a14:foregroundMark x1="50581" y1="7222" x2="29302" y2="13667"/>
                          <a14:foregroundMark x1="51860" y1="8667" x2="77209" y2="16778"/>
                          <a14:foregroundMark x1="54884" y1="8000" x2="67791" y2="11333"/>
                          <a14:foregroundMark x1="22791" y1="78111" x2="46860" y2="87667"/>
                          <a14:foregroundMark x1="77907" y1="17667" x2="92442" y2="41556"/>
                          <a14:foregroundMark x1="92442" y1="42222" x2="86744" y2="66778"/>
                        </a14:backgroundRemoval>
                      </a14:imgEffect>
                    </a14:imgLayer>
                  </a14:imgProps>
                </a:ext>
              </a:extLst>
            </a:blip>
            <a:srcRect l="6791" t="6299" r="6413" b="10545"/>
            <a:stretch/>
          </p:blipFill>
          <p:spPr>
            <a:xfrm>
              <a:off x="11323266" y="2053245"/>
              <a:ext cx="466719" cy="467944"/>
            </a:xfrm>
            <a:prstGeom prst="rect">
              <a:avLst/>
            </a:prstGeom>
          </p:spPr>
        </p:pic>
        <p:sp>
          <p:nvSpPr>
            <p:cNvPr id="7" name="Rectangle 6"/>
            <p:cNvSpPr/>
            <p:nvPr/>
          </p:nvSpPr>
          <p:spPr>
            <a:xfrm>
              <a:off x="532087" y="1967191"/>
              <a:ext cx="10791179"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SA" sz="2400" b="1"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Sakkal Majalla" panose="02000000000000000000" pitchFamily="2" charset="-78"/>
                </a:rPr>
                <a:t>حدد علامة التبويب "بيانات"، ثم انقر فوق الأمر "فرز"</a:t>
              </a:r>
              <a:endParaRPr kumimoji="0" lang="en-US" sz="2400" b="1"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Sakkal Majalla" panose="02000000000000000000" pitchFamily="2" charset="-78"/>
              </a:endParaRPr>
            </a:p>
          </p:txBody>
        </p:sp>
      </p:grpSp>
      <p:pic>
        <p:nvPicPr>
          <p:cNvPr id="8" name="Picture 7" descr="https://1.bp.blogspot.com/-9RSKPnXg2NA/XyFInlkNKFI/AAAAAAAAHC4/Mhc44OgAkPUPnlDlAGUel2LDWQ2iXWvVgCLcBGAsYHQ/s1600/13.webp"/>
          <p:cNvPicPr/>
          <p:nvPr/>
        </p:nvPicPr>
        <p:blipFill>
          <a:blip r:embed="rId5">
            <a:extLst>
              <a:ext uri="{28A0092B-C50C-407E-A947-70E740481C1C}">
                <a14:useLocalDpi xmlns:a14="http://schemas.microsoft.com/office/drawing/2010/main" val="0"/>
              </a:ext>
            </a:extLst>
          </a:blip>
          <a:srcRect/>
          <a:stretch>
            <a:fillRect/>
          </a:stretch>
        </p:blipFill>
        <p:spPr bwMode="auto">
          <a:xfrm>
            <a:off x="3798204" y="2383155"/>
            <a:ext cx="4646645" cy="3973196"/>
          </a:xfrm>
          <a:prstGeom prst="rect">
            <a:avLst/>
          </a:prstGeom>
          <a:noFill/>
          <a:ln>
            <a:noFill/>
          </a:ln>
        </p:spPr>
      </p:pic>
    </p:spTree>
    <p:extLst>
      <p:ext uri="{BB962C8B-B14F-4D97-AF65-F5344CB8AC3E}">
        <p14:creationId xmlns:p14="http://schemas.microsoft.com/office/powerpoint/2010/main" val="4073514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6332220" y="2398064"/>
            <a:ext cx="5452109" cy="2309521"/>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kern="0" dirty="0">
                <a:solidFill>
                  <a:prstClr val="black">
                    <a:lumMod val="75000"/>
                    <a:lumOff val="25000"/>
                  </a:prstClr>
                </a:solidFill>
                <a:latin typeface="Sakkal Majalla" panose="02000000000000000000" pitchFamily="2" charset="-78"/>
                <a:cs typeface="Sakkal Majalla" pitchFamily="2" charset="-78"/>
              </a:rPr>
              <a:t>أهمية ذكاء الأعمال في المنظمة</a:t>
            </a:r>
            <a:endParaRPr kumimoji="0" lang="ar-EG" sz="4800" b="0"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itchFamily="2" charset="-78"/>
            </a:endParaRP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14</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5" name="Picture 2" descr="Free vector visionary technology concept illustration"/>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76275" y="1383030"/>
            <a:ext cx="4339590" cy="43395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8702612"/>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699380" y="176681"/>
            <a:ext cx="528445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فرز البيانات</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140</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725938" y="1266096"/>
            <a:ext cx="11257898" cy="1015663"/>
            <a:chOff x="532087" y="1779385"/>
            <a:chExt cx="11257898" cy="1015663"/>
          </a:xfrm>
        </p:grpSpPr>
        <p:pic>
          <p:nvPicPr>
            <p:cNvPr id="5" name="Picture 4"/>
            <p:cNvPicPr>
              <a:picLocks noChangeAspect="1"/>
            </p:cNvPicPr>
            <p:nvPr/>
          </p:nvPicPr>
          <p:blipFill rotWithShape="1">
            <a:blip r:embed="rId3">
              <a:extLst>
                <a:ext uri="{BEBA8EAE-BF5A-486C-A8C5-ECC9F3942E4B}">
                  <a14:imgProps xmlns:a14="http://schemas.microsoft.com/office/drawing/2010/main">
                    <a14:imgLayer r:embed="rId4">
                      <a14:imgEffect>
                        <a14:backgroundRemoval t="5111" b="90000" l="5930" r="94651">
                          <a14:foregroundMark x1="32093" y1="25000" x2="49186" y2="44778"/>
                          <a14:foregroundMark x1="52558" y1="51778" x2="66047" y2="67444"/>
                          <a14:foregroundMark x1="80581" y1="75111" x2="49884" y2="87889"/>
                          <a14:foregroundMark x1="50349" y1="87111" x2="17674" y2="73333"/>
                          <a14:foregroundMark x1="17674" y1="71222" x2="8140" y2="42444"/>
                          <a14:foregroundMark x1="13837" y1="30000" x2="13837" y2="30000"/>
                          <a14:foregroundMark x1="25465" y1="15444" x2="9302" y2="42444"/>
                          <a14:foregroundMark x1="24535" y1="16556" x2="7907" y2="38778"/>
                          <a14:foregroundMark x1="26395" y1="16778" x2="52326" y2="7222"/>
                          <a14:foregroundMark x1="50581" y1="7222" x2="29302" y2="13667"/>
                          <a14:foregroundMark x1="51860" y1="8667" x2="77209" y2="16778"/>
                          <a14:foregroundMark x1="54884" y1="8000" x2="67791" y2="11333"/>
                          <a14:foregroundMark x1="22791" y1="78111" x2="46860" y2="87667"/>
                          <a14:foregroundMark x1="77907" y1="17667" x2="92442" y2="41556"/>
                          <a14:foregroundMark x1="92442" y1="42222" x2="86744" y2="66778"/>
                        </a14:backgroundRemoval>
                      </a14:imgEffect>
                    </a14:imgLayer>
                  </a14:imgProps>
                </a:ext>
              </a:extLst>
            </a:blip>
            <a:srcRect l="6791" t="6299" r="6413" b="10545"/>
            <a:stretch/>
          </p:blipFill>
          <p:spPr>
            <a:xfrm>
              <a:off x="11323266" y="2053245"/>
              <a:ext cx="466719" cy="467944"/>
            </a:xfrm>
            <a:prstGeom prst="rect">
              <a:avLst/>
            </a:prstGeom>
          </p:spPr>
        </p:pic>
        <p:sp>
          <p:nvSpPr>
            <p:cNvPr id="7" name="Rectangle 6"/>
            <p:cNvSpPr/>
            <p:nvPr/>
          </p:nvSpPr>
          <p:spPr>
            <a:xfrm>
              <a:off x="532087" y="1779385"/>
              <a:ext cx="10791179"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SA" sz="2400" b="1"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Sakkal Majalla" panose="02000000000000000000" pitchFamily="2" charset="-78"/>
                </a:rPr>
                <a:t>سيظهر مربع الحوار فرز. حدد العمود الذي تريد فرزه، ثم اختر قائمة مخصصة من حقل الترتيب. في مثالنا، سنختار الفرز حسب حجم القميص</a:t>
              </a:r>
            </a:p>
          </p:txBody>
        </p:sp>
      </p:grpSp>
      <p:pic>
        <p:nvPicPr>
          <p:cNvPr id="8" name="Picture 7" descr="https://1.bp.blogspot.com/-vgGVApUzxe0/XyFIsVExb4I/AAAAAAAAHC8/v6f6ZNGqYFQgBN4xCkzutgIiHgF9BfV9wCLcBGAsYHQ/s1600/14.webp"/>
          <p:cNvPicPr/>
          <p:nvPr/>
        </p:nvPicPr>
        <p:blipFill>
          <a:blip r:embed="rId5">
            <a:extLst>
              <a:ext uri="{28A0092B-C50C-407E-A947-70E740481C1C}">
                <a14:useLocalDpi xmlns:a14="http://schemas.microsoft.com/office/drawing/2010/main" val="0"/>
              </a:ext>
            </a:extLst>
          </a:blip>
          <a:srcRect/>
          <a:stretch>
            <a:fillRect/>
          </a:stretch>
        </p:blipFill>
        <p:spPr bwMode="auto">
          <a:xfrm>
            <a:off x="2407299" y="2740232"/>
            <a:ext cx="7781730" cy="3661041"/>
          </a:xfrm>
          <a:prstGeom prst="rect">
            <a:avLst/>
          </a:prstGeom>
          <a:noFill/>
          <a:ln>
            <a:noFill/>
          </a:ln>
        </p:spPr>
      </p:pic>
    </p:spTree>
    <p:extLst>
      <p:ext uri="{BB962C8B-B14F-4D97-AF65-F5344CB8AC3E}">
        <p14:creationId xmlns:p14="http://schemas.microsoft.com/office/powerpoint/2010/main" val="4141206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699380" y="176681"/>
            <a:ext cx="528445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فرز البيانات</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141</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725938" y="1403623"/>
            <a:ext cx="11257898" cy="553998"/>
            <a:chOff x="532087" y="2010218"/>
            <a:chExt cx="11257898" cy="553998"/>
          </a:xfrm>
        </p:grpSpPr>
        <p:pic>
          <p:nvPicPr>
            <p:cNvPr id="5" name="Picture 4"/>
            <p:cNvPicPr>
              <a:picLocks noChangeAspect="1"/>
            </p:cNvPicPr>
            <p:nvPr/>
          </p:nvPicPr>
          <p:blipFill rotWithShape="1">
            <a:blip r:embed="rId3">
              <a:extLst>
                <a:ext uri="{BEBA8EAE-BF5A-486C-A8C5-ECC9F3942E4B}">
                  <a14:imgProps xmlns:a14="http://schemas.microsoft.com/office/drawing/2010/main">
                    <a14:imgLayer r:embed="rId4">
                      <a14:imgEffect>
                        <a14:backgroundRemoval t="5111" b="90000" l="5930" r="94651">
                          <a14:foregroundMark x1="32093" y1="25000" x2="49186" y2="44778"/>
                          <a14:foregroundMark x1="52558" y1="51778" x2="66047" y2="67444"/>
                          <a14:foregroundMark x1="80581" y1="75111" x2="49884" y2="87889"/>
                          <a14:foregroundMark x1="50349" y1="87111" x2="17674" y2="73333"/>
                          <a14:foregroundMark x1="17674" y1="71222" x2="8140" y2="42444"/>
                          <a14:foregroundMark x1="13837" y1="30000" x2="13837" y2="30000"/>
                          <a14:foregroundMark x1="25465" y1="15444" x2="9302" y2="42444"/>
                          <a14:foregroundMark x1="24535" y1="16556" x2="7907" y2="38778"/>
                          <a14:foregroundMark x1="26395" y1="16778" x2="52326" y2="7222"/>
                          <a14:foregroundMark x1="50581" y1="7222" x2="29302" y2="13667"/>
                          <a14:foregroundMark x1="51860" y1="8667" x2="77209" y2="16778"/>
                          <a14:foregroundMark x1="54884" y1="8000" x2="67791" y2="11333"/>
                          <a14:foregroundMark x1="22791" y1="78111" x2="46860" y2="87667"/>
                          <a14:foregroundMark x1="77907" y1="17667" x2="92442" y2="41556"/>
                          <a14:foregroundMark x1="92442" y1="42222" x2="86744" y2="66778"/>
                        </a14:backgroundRemoval>
                      </a14:imgEffect>
                    </a14:imgLayer>
                  </a14:imgProps>
                </a:ext>
              </a:extLst>
            </a:blip>
            <a:srcRect l="6791" t="6299" r="6413" b="10545"/>
            <a:stretch/>
          </p:blipFill>
          <p:spPr>
            <a:xfrm>
              <a:off x="11323266" y="2053245"/>
              <a:ext cx="466719" cy="467944"/>
            </a:xfrm>
            <a:prstGeom prst="rect">
              <a:avLst/>
            </a:prstGeom>
          </p:spPr>
        </p:pic>
        <p:sp>
          <p:nvSpPr>
            <p:cNvPr id="7" name="Rectangle 6"/>
            <p:cNvSpPr/>
            <p:nvPr/>
          </p:nvSpPr>
          <p:spPr>
            <a:xfrm>
              <a:off x="532087" y="2010218"/>
              <a:ext cx="10791179"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SA" sz="2400" b="1"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Sakkal Majalla" panose="02000000000000000000" pitchFamily="2" charset="-78"/>
                </a:rPr>
                <a:t>سيظهر مربع حوار القوائم المخصصة. حدد قائمة جديدة من مربع القوائم المخصصة</a:t>
              </a:r>
            </a:p>
          </p:txBody>
        </p:sp>
      </p:grpSp>
      <p:grpSp>
        <p:nvGrpSpPr>
          <p:cNvPr id="8" name="Group 7"/>
          <p:cNvGrpSpPr/>
          <p:nvPr/>
        </p:nvGrpSpPr>
        <p:grpSpPr>
          <a:xfrm>
            <a:off x="725938" y="2005328"/>
            <a:ext cx="11257898" cy="1015663"/>
            <a:chOff x="532087" y="1972896"/>
            <a:chExt cx="11257898" cy="1015663"/>
          </a:xfrm>
        </p:grpSpPr>
        <p:pic>
          <p:nvPicPr>
            <p:cNvPr id="10" name="Picture 9"/>
            <p:cNvPicPr>
              <a:picLocks noChangeAspect="1"/>
            </p:cNvPicPr>
            <p:nvPr/>
          </p:nvPicPr>
          <p:blipFill rotWithShape="1">
            <a:blip r:embed="rId3">
              <a:extLst>
                <a:ext uri="{BEBA8EAE-BF5A-486C-A8C5-ECC9F3942E4B}">
                  <a14:imgProps xmlns:a14="http://schemas.microsoft.com/office/drawing/2010/main">
                    <a14:imgLayer r:embed="rId4">
                      <a14:imgEffect>
                        <a14:backgroundRemoval t="5111" b="90000" l="5930" r="94651">
                          <a14:foregroundMark x1="32093" y1="25000" x2="49186" y2="44778"/>
                          <a14:foregroundMark x1="52558" y1="51778" x2="66047" y2="67444"/>
                          <a14:foregroundMark x1="80581" y1="75111" x2="49884" y2="87889"/>
                          <a14:foregroundMark x1="50349" y1="87111" x2="17674" y2="73333"/>
                          <a14:foregroundMark x1="17674" y1="71222" x2="8140" y2="42444"/>
                          <a14:foregroundMark x1="13837" y1="30000" x2="13837" y2="30000"/>
                          <a14:foregroundMark x1="25465" y1="15444" x2="9302" y2="42444"/>
                          <a14:foregroundMark x1="24535" y1="16556" x2="7907" y2="38778"/>
                          <a14:foregroundMark x1="26395" y1="16778" x2="52326" y2="7222"/>
                          <a14:foregroundMark x1="50581" y1="7222" x2="29302" y2="13667"/>
                          <a14:foregroundMark x1="51860" y1="8667" x2="77209" y2="16778"/>
                          <a14:foregroundMark x1="54884" y1="8000" x2="67791" y2="11333"/>
                          <a14:foregroundMark x1="22791" y1="78111" x2="46860" y2="87667"/>
                          <a14:foregroundMark x1="77907" y1="17667" x2="92442" y2="41556"/>
                          <a14:foregroundMark x1="92442" y1="42222" x2="86744" y2="66778"/>
                        </a14:backgroundRemoval>
                      </a14:imgEffect>
                    </a14:imgLayer>
                  </a14:imgProps>
                </a:ext>
              </a:extLst>
            </a:blip>
            <a:srcRect l="6791" t="6299" r="6413" b="10545"/>
            <a:stretch/>
          </p:blipFill>
          <p:spPr>
            <a:xfrm>
              <a:off x="11323266" y="2053245"/>
              <a:ext cx="466719" cy="467944"/>
            </a:xfrm>
            <a:prstGeom prst="rect">
              <a:avLst/>
            </a:prstGeom>
          </p:spPr>
        </p:pic>
        <p:sp>
          <p:nvSpPr>
            <p:cNvPr id="11" name="Rectangle 10"/>
            <p:cNvSpPr/>
            <p:nvPr/>
          </p:nvSpPr>
          <p:spPr>
            <a:xfrm>
              <a:off x="532087" y="1972896"/>
              <a:ext cx="10791179"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اكتب البنود بالترتيب المخصص المطلوب في إدخالات القائمة. في مثالنا، نريد فرز بياناتنا حسب حجم القميص من الأصغر إلى الأكبر، لذلك سنكتب صغير ومتوسط وكبير وأكبر، بالضغط على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Enter </a:t>
              </a: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على لوحة المفاتيح بعد كل بند</a:t>
              </a:r>
            </a:p>
          </p:txBody>
        </p:sp>
      </p:grpSp>
      <p:pic>
        <p:nvPicPr>
          <p:cNvPr id="12" name="Picture 11" descr="https://1.bp.blogspot.com/-P5Y9ofEiN5k/XyFIwj6M5vI/AAAAAAAAHDE/RJhK2Sg-hM8vhr0UpWtahugGVHbzoCjcgCLcBGAsYHQ/s1600/15.webp"/>
          <p:cNvPicPr/>
          <p:nvPr/>
        </p:nvPicPr>
        <p:blipFill>
          <a:blip r:embed="rId5">
            <a:extLst>
              <a:ext uri="{28A0092B-C50C-407E-A947-70E740481C1C}">
                <a14:useLocalDpi xmlns:a14="http://schemas.microsoft.com/office/drawing/2010/main" val="0"/>
              </a:ext>
            </a:extLst>
          </a:blip>
          <a:srcRect/>
          <a:stretch>
            <a:fillRect/>
          </a:stretch>
        </p:blipFill>
        <p:spPr bwMode="auto">
          <a:xfrm>
            <a:off x="4104842" y="3068698"/>
            <a:ext cx="4685030" cy="3620135"/>
          </a:xfrm>
          <a:prstGeom prst="rect">
            <a:avLst/>
          </a:prstGeom>
          <a:noFill/>
          <a:ln>
            <a:noFill/>
          </a:ln>
        </p:spPr>
      </p:pic>
    </p:spTree>
    <p:extLst>
      <p:ext uri="{BB962C8B-B14F-4D97-AF65-F5344CB8AC3E}">
        <p14:creationId xmlns:p14="http://schemas.microsoft.com/office/powerpoint/2010/main" val="3456027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par>
                                <p:cTn id="13" presetID="16" presetClass="entr" presetSubtype="21"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inVertical)">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699380" y="176681"/>
            <a:ext cx="528445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فرز البيانات</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142</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725938" y="1373985"/>
            <a:ext cx="11257898" cy="1015663"/>
            <a:chOff x="532087" y="2013357"/>
            <a:chExt cx="11257898" cy="1015663"/>
          </a:xfrm>
        </p:grpSpPr>
        <p:pic>
          <p:nvPicPr>
            <p:cNvPr id="5" name="Picture 4"/>
            <p:cNvPicPr>
              <a:picLocks noChangeAspect="1"/>
            </p:cNvPicPr>
            <p:nvPr/>
          </p:nvPicPr>
          <p:blipFill rotWithShape="1">
            <a:blip r:embed="rId3">
              <a:extLst>
                <a:ext uri="{BEBA8EAE-BF5A-486C-A8C5-ECC9F3942E4B}">
                  <a14:imgProps xmlns:a14="http://schemas.microsoft.com/office/drawing/2010/main">
                    <a14:imgLayer r:embed="rId4">
                      <a14:imgEffect>
                        <a14:backgroundRemoval t="5111" b="90000" l="5930" r="94651">
                          <a14:foregroundMark x1="32093" y1="25000" x2="49186" y2="44778"/>
                          <a14:foregroundMark x1="52558" y1="51778" x2="66047" y2="67444"/>
                          <a14:foregroundMark x1="80581" y1="75111" x2="49884" y2="87889"/>
                          <a14:foregroundMark x1="50349" y1="87111" x2="17674" y2="73333"/>
                          <a14:foregroundMark x1="17674" y1="71222" x2="8140" y2="42444"/>
                          <a14:foregroundMark x1="13837" y1="30000" x2="13837" y2="30000"/>
                          <a14:foregroundMark x1="25465" y1="15444" x2="9302" y2="42444"/>
                          <a14:foregroundMark x1="24535" y1="16556" x2="7907" y2="38778"/>
                          <a14:foregroundMark x1="26395" y1="16778" x2="52326" y2="7222"/>
                          <a14:foregroundMark x1="50581" y1="7222" x2="29302" y2="13667"/>
                          <a14:foregroundMark x1="51860" y1="8667" x2="77209" y2="16778"/>
                          <a14:foregroundMark x1="54884" y1="8000" x2="67791" y2="11333"/>
                          <a14:foregroundMark x1="22791" y1="78111" x2="46860" y2="87667"/>
                          <a14:foregroundMark x1="77907" y1="17667" x2="92442" y2="41556"/>
                          <a14:foregroundMark x1="92442" y1="42222" x2="86744" y2="66778"/>
                        </a14:backgroundRemoval>
                      </a14:imgEffect>
                    </a14:imgLayer>
                  </a14:imgProps>
                </a:ext>
              </a:extLst>
            </a:blip>
            <a:srcRect l="6791" t="6299" r="6413" b="10545"/>
            <a:stretch/>
          </p:blipFill>
          <p:spPr>
            <a:xfrm>
              <a:off x="11323266" y="2053245"/>
              <a:ext cx="466719" cy="467944"/>
            </a:xfrm>
            <a:prstGeom prst="rect">
              <a:avLst/>
            </a:prstGeom>
          </p:spPr>
        </p:pic>
        <p:sp>
          <p:nvSpPr>
            <p:cNvPr id="7" name="Rectangle 6"/>
            <p:cNvSpPr/>
            <p:nvPr/>
          </p:nvSpPr>
          <p:spPr>
            <a:xfrm>
              <a:off x="532087" y="2013357"/>
              <a:ext cx="10791179"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انقر فوق "إضافة" لحفظ ترتيب الفرز الجديد. ستتم إضافة القائمة الجديدة إلى مربع القوائم المخصصة. تأكد من تحديد القائمة الجديدة، ثم انقر فوق موافق</a:t>
              </a:r>
            </a:p>
          </p:txBody>
        </p:sp>
      </p:grpSp>
      <p:pic>
        <p:nvPicPr>
          <p:cNvPr id="8" name="Picture 7" descr="https://1.bp.blogspot.com/-aS4gHxtRgO4/XyFI0-rRVeI/AAAAAAAAHDM/qepvmWDg0rQaY5rQnTvk7j8jsxoSNq9RQCLcBGAsYHQ/s1600/16.webp"/>
          <p:cNvPicPr/>
          <p:nvPr/>
        </p:nvPicPr>
        <p:blipFill>
          <a:blip r:embed="rId5">
            <a:extLst>
              <a:ext uri="{28A0092B-C50C-407E-A947-70E740481C1C}">
                <a14:useLocalDpi xmlns:a14="http://schemas.microsoft.com/office/drawing/2010/main" val="0"/>
              </a:ext>
            </a:extLst>
          </a:blip>
          <a:srcRect/>
          <a:stretch>
            <a:fillRect/>
          </a:stretch>
        </p:blipFill>
        <p:spPr bwMode="auto">
          <a:xfrm>
            <a:off x="3862874" y="2581593"/>
            <a:ext cx="5104377" cy="4080464"/>
          </a:xfrm>
          <a:prstGeom prst="rect">
            <a:avLst/>
          </a:prstGeom>
          <a:noFill/>
          <a:ln>
            <a:noFill/>
          </a:ln>
        </p:spPr>
      </p:pic>
    </p:spTree>
    <p:extLst>
      <p:ext uri="{BB962C8B-B14F-4D97-AF65-F5344CB8AC3E}">
        <p14:creationId xmlns:p14="http://schemas.microsoft.com/office/powerpoint/2010/main" val="3603654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699380" y="176681"/>
            <a:ext cx="528445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فرز البيانات</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143</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725938" y="1373985"/>
            <a:ext cx="11257898" cy="553998"/>
            <a:chOff x="532087" y="2013357"/>
            <a:chExt cx="11257898" cy="553998"/>
          </a:xfrm>
        </p:grpSpPr>
        <p:pic>
          <p:nvPicPr>
            <p:cNvPr id="5" name="Picture 4"/>
            <p:cNvPicPr>
              <a:picLocks noChangeAspect="1"/>
            </p:cNvPicPr>
            <p:nvPr/>
          </p:nvPicPr>
          <p:blipFill rotWithShape="1">
            <a:blip r:embed="rId3">
              <a:extLst>
                <a:ext uri="{BEBA8EAE-BF5A-486C-A8C5-ECC9F3942E4B}">
                  <a14:imgProps xmlns:a14="http://schemas.microsoft.com/office/drawing/2010/main">
                    <a14:imgLayer r:embed="rId4">
                      <a14:imgEffect>
                        <a14:backgroundRemoval t="5111" b="90000" l="5930" r="94651">
                          <a14:foregroundMark x1="32093" y1="25000" x2="49186" y2="44778"/>
                          <a14:foregroundMark x1="52558" y1="51778" x2="66047" y2="67444"/>
                          <a14:foregroundMark x1="80581" y1="75111" x2="49884" y2="87889"/>
                          <a14:foregroundMark x1="50349" y1="87111" x2="17674" y2="73333"/>
                          <a14:foregroundMark x1="17674" y1="71222" x2="8140" y2="42444"/>
                          <a14:foregroundMark x1="13837" y1="30000" x2="13837" y2="30000"/>
                          <a14:foregroundMark x1="25465" y1="15444" x2="9302" y2="42444"/>
                          <a14:foregroundMark x1="24535" y1="16556" x2="7907" y2="38778"/>
                          <a14:foregroundMark x1="26395" y1="16778" x2="52326" y2="7222"/>
                          <a14:foregroundMark x1="50581" y1="7222" x2="29302" y2="13667"/>
                          <a14:foregroundMark x1="51860" y1="8667" x2="77209" y2="16778"/>
                          <a14:foregroundMark x1="54884" y1="8000" x2="67791" y2="11333"/>
                          <a14:foregroundMark x1="22791" y1="78111" x2="46860" y2="87667"/>
                          <a14:foregroundMark x1="77907" y1="17667" x2="92442" y2="41556"/>
                          <a14:foregroundMark x1="92442" y1="42222" x2="86744" y2="66778"/>
                        </a14:backgroundRemoval>
                      </a14:imgEffect>
                    </a14:imgLayer>
                  </a14:imgProps>
                </a:ext>
              </a:extLst>
            </a:blip>
            <a:srcRect l="6791" t="6299" r="6413" b="10545"/>
            <a:stretch/>
          </p:blipFill>
          <p:spPr>
            <a:xfrm>
              <a:off x="11323266" y="2053245"/>
              <a:ext cx="466719" cy="467944"/>
            </a:xfrm>
            <a:prstGeom prst="rect">
              <a:avLst/>
            </a:prstGeom>
          </p:spPr>
        </p:pic>
        <p:sp>
          <p:nvSpPr>
            <p:cNvPr id="7" name="Rectangle 6"/>
            <p:cNvSpPr/>
            <p:nvPr/>
          </p:nvSpPr>
          <p:spPr>
            <a:xfrm>
              <a:off x="532087" y="2013357"/>
              <a:ext cx="10791179"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سيتم إغلاق مربع الحوار "قوائم مخصصة". انقر فوق "موافق" في مربع الحوار "فرز" لإجراء الفرز المخصص</a:t>
              </a:r>
            </a:p>
          </p:txBody>
        </p:sp>
      </p:grpSp>
      <p:pic>
        <p:nvPicPr>
          <p:cNvPr id="8" name="Picture 7" descr="https://1.bp.blogspot.com/-oeIJ0nD9U4o/XyFI5c7HycI/AAAAAAAAHDQ/jil-HWa0vToK-vlbJ7H7cypBiayJjKn1ACLcBGAsYHQ/s1600/17.webp"/>
          <p:cNvPicPr/>
          <p:nvPr/>
        </p:nvPicPr>
        <p:blipFill>
          <a:blip r:embed="rId5">
            <a:extLst>
              <a:ext uri="{28A0092B-C50C-407E-A947-70E740481C1C}">
                <a14:useLocalDpi xmlns:a14="http://schemas.microsoft.com/office/drawing/2010/main" val="0"/>
              </a:ext>
            </a:extLst>
          </a:blip>
          <a:srcRect/>
          <a:stretch>
            <a:fillRect/>
          </a:stretch>
        </p:blipFill>
        <p:spPr bwMode="auto">
          <a:xfrm>
            <a:off x="3001146" y="2356653"/>
            <a:ext cx="7396467" cy="3708244"/>
          </a:xfrm>
          <a:prstGeom prst="rect">
            <a:avLst/>
          </a:prstGeom>
          <a:noFill/>
          <a:ln>
            <a:noFill/>
          </a:ln>
        </p:spPr>
      </p:pic>
    </p:spTree>
    <p:extLst>
      <p:ext uri="{BB962C8B-B14F-4D97-AF65-F5344CB8AC3E}">
        <p14:creationId xmlns:p14="http://schemas.microsoft.com/office/powerpoint/2010/main" val="3923771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699380" y="176681"/>
            <a:ext cx="528445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فرز البيانات</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144</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410548" y="1373985"/>
            <a:ext cx="11573288" cy="1015663"/>
            <a:chOff x="216697" y="2013357"/>
            <a:chExt cx="11573288" cy="1015663"/>
          </a:xfrm>
        </p:grpSpPr>
        <p:pic>
          <p:nvPicPr>
            <p:cNvPr id="5" name="Picture 4"/>
            <p:cNvPicPr>
              <a:picLocks noChangeAspect="1"/>
            </p:cNvPicPr>
            <p:nvPr/>
          </p:nvPicPr>
          <p:blipFill rotWithShape="1">
            <a:blip r:embed="rId3">
              <a:extLst>
                <a:ext uri="{BEBA8EAE-BF5A-486C-A8C5-ECC9F3942E4B}">
                  <a14:imgProps xmlns:a14="http://schemas.microsoft.com/office/drawing/2010/main">
                    <a14:imgLayer r:embed="rId4">
                      <a14:imgEffect>
                        <a14:backgroundRemoval t="5111" b="90000" l="5930" r="94651">
                          <a14:foregroundMark x1="32093" y1="25000" x2="49186" y2="44778"/>
                          <a14:foregroundMark x1="52558" y1="51778" x2="66047" y2="67444"/>
                          <a14:foregroundMark x1="80581" y1="75111" x2="49884" y2="87889"/>
                          <a14:foregroundMark x1="50349" y1="87111" x2="17674" y2="73333"/>
                          <a14:foregroundMark x1="17674" y1="71222" x2="8140" y2="42444"/>
                          <a14:foregroundMark x1="13837" y1="30000" x2="13837" y2="30000"/>
                          <a14:foregroundMark x1="25465" y1="15444" x2="9302" y2="42444"/>
                          <a14:foregroundMark x1="24535" y1="16556" x2="7907" y2="38778"/>
                          <a14:foregroundMark x1="26395" y1="16778" x2="52326" y2="7222"/>
                          <a14:foregroundMark x1="50581" y1="7222" x2="29302" y2="13667"/>
                          <a14:foregroundMark x1="51860" y1="8667" x2="77209" y2="16778"/>
                          <a14:foregroundMark x1="54884" y1="8000" x2="67791" y2="11333"/>
                          <a14:foregroundMark x1="22791" y1="78111" x2="46860" y2="87667"/>
                          <a14:foregroundMark x1="77907" y1="17667" x2="92442" y2="41556"/>
                          <a14:foregroundMark x1="92442" y1="42222" x2="86744" y2="66778"/>
                        </a14:backgroundRemoval>
                      </a14:imgEffect>
                    </a14:imgLayer>
                  </a14:imgProps>
                </a:ext>
              </a:extLst>
            </a:blip>
            <a:srcRect l="6791" t="6299" r="6413" b="10545"/>
            <a:stretch/>
          </p:blipFill>
          <p:spPr>
            <a:xfrm>
              <a:off x="11323266" y="2053245"/>
              <a:ext cx="466719" cy="467944"/>
            </a:xfrm>
            <a:prstGeom prst="rect">
              <a:avLst/>
            </a:prstGeom>
          </p:spPr>
        </p:pic>
        <p:sp>
          <p:nvSpPr>
            <p:cNvPr id="7" name="Rectangle 6"/>
            <p:cNvSpPr/>
            <p:nvPr/>
          </p:nvSpPr>
          <p:spPr>
            <a:xfrm>
              <a:off x="216697" y="2013357"/>
              <a:ext cx="11106570"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سيتم فرز ورقة العمل حسب الترتيب المخصص. في مثالنا، يتم الآن تنظيم ورقة العمل الآن حسب حجم القميص من الأصغر إلى الأكبر</a:t>
              </a:r>
            </a:p>
          </p:txBody>
        </p:sp>
      </p:grpSp>
      <p:pic>
        <p:nvPicPr>
          <p:cNvPr id="8" name="Picture 7" descr="https://1.bp.blogspot.com/-wqe5Hag1c7M/XyFI9fsaicI/AAAAAAAAHDY/Nh-HlIeLSuchMgh3UJHu7dXzVWBcyRVUgCLcBGAsYHQ/s1600/18.webp"/>
          <p:cNvPicPr/>
          <p:nvPr/>
        </p:nvPicPr>
        <p:blipFill>
          <a:blip r:embed="rId5">
            <a:extLst>
              <a:ext uri="{28A0092B-C50C-407E-A947-70E740481C1C}">
                <a14:useLocalDpi xmlns:a14="http://schemas.microsoft.com/office/drawing/2010/main" val="0"/>
              </a:ext>
            </a:extLst>
          </a:blip>
          <a:srcRect/>
          <a:stretch>
            <a:fillRect/>
          </a:stretch>
        </p:blipFill>
        <p:spPr bwMode="auto">
          <a:xfrm>
            <a:off x="3620277" y="2389648"/>
            <a:ext cx="5795975" cy="4272409"/>
          </a:xfrm>
          <a:prstGeom prst="rect">
            <a:avLst/>
          </a:prstGeom>
          <a:noFill/>
          <a:ln>
            <a:noFill/>
          </a:ln>
        </p:spPr>
      </p:pic>
    </p:spTree>
    <p:extLst>
      <p:ext uri="{BB962C8B-B14F-4D97-AF65-F5344CB8AC3E}">
        <p14:creationId xmlns:p14="http://schemas.microsoft.com/office/powerpoint/2010/main" val="503165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699380" y="176681"/>
            <a:ext cx="528445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فرز البيانات</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145</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6699380" y="1921089"/>
            <a:ext cx="4198761" cy="3145017"/>
            <a:chOff x="1250303" y="54967"/>
            <a:chExt cx="4198761" cy="3145017"/>
          </a:xfrm>
        </p:grpSpPr>
        <p:pic>
          <p:nvPicPr>
            <p:cNvPr id="5" name="Picture 4"/>
            <p:cNvPicPr>
              <a:picLocks noChangeAspect="1"/>
            </p:cNvPicPr>
            <p:nvPr/>
          </p:nvPicPr>
          <p:blipFill>
            <a:blip r:embed="rId3"/>
            <a:stretch>
              <a:fillRect/>
            </a:stretch>
          </p:blipFill>
          <p:spPr>
            <a:xfrm>
              <a:off x="1250303" y="54967"/>
              <a:ext cx="4198761" cy="3145017"/>
            </a:xfrm>
            <a:prstGeom prst="rect">
              <a:avLst/>
            </a:prstGeom>
          </p:spPr>
        </p:pic>
        <p:sp>
          <p:nvSpPr>
            <p:cNvPr id="7" name="Rectangle 6"/>
            <p:cNvSpPr/>
            <p:nvPr/>
          </p:nvSpPr>
          <p:spPr>
            <a:xfrm>
              <a:off x="3321685" y="398846"/>
              <a:ext cx="2127379"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1" i="0" u="none" strike="noStrike" kern="1200" cap="none" spc="0" normalizeH="0" baseline="0" noProof="0" dirty="0">
                  <a:ln>
                    <a:noFill/>
                  </a:ln>
                  <a:solidFill>
                    <a:srgbClr val="C00000"/>
                  </a:solidFill>
                  <a:effectLst/>
                  <a:uLnTx/>
                  <a:uFillTx/>
                  <a:latin typeface="Calibri" panose="020F0502020204030204"/>
                  <a:ea typeface="Calibri" panose="020F0502020204030204" pitchFamily="34" charset="0"/>
                  <a:cs typeface="Sakkal Majalla" panose="02000000000000000000" pitchFamily="2" charset="-78"/>
                </a:rPr>
                <a:t>مستويات الفرز</a:t>
              </a:r>
              <a:endParaRPr kumimoji="0" lang="en-US" sz="3200" b="1" i="0" u="none" strike="noStrike" kern="1200" cap="none" spc="0" normalizeH="0" baseline="0" noProof="0" dirty="0">
                <a:ln>
                  <a:noFill/>
                </a:ln>
                <a:solidFill>
                  <a:srgbClr val="C00000"/>
                </a:solidFill>
                <a:effectLst/>
                <a:uLnTx/>
                <a:uFillTx/>
                <a:latin typeface="Calibri" panose="020F0502020204030204"/>
                <a:ea typeface="Calibri" panose="020F0502020204030204" pitchFamily="34" charset="0"/>
                <a:cs typeface="Sakkal Majalla" panose="02000000000000000000" pitchFamily="2" charset="-78"/>
              </a:endParaRPr>
            </a:p>
          </p:txBody>
        </p:sp>
      </p:grpSp>
      <p:sp>
        <p:nvSpPr>
          <p:cNvPr id="8" name="Rectangle 7"/>
          <p:cNvSpPr/>
          <p:nvPr/>
        </p:nvSpPr>
        <p:spPr>
          <a:xfrm>
            <a:off x="2705877" y="3493598"/>
            <a:ext cx="5840963" cy="1708160"/>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rPr>
              <a:t>إذا كنت بحاجة إلى مزيد من التحكم في كيفية فرز بياناتك، يمكنك إضافة مستويات متعددة إلى أي فرز. يسمح لك هذا بفرز بياناتك حسب أكثر من عمود</a:t>
            </a:r>
            <a:endParaRPr kumimoji="0" lang="en-US" sz="2800" b="1"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3109630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inVertical)">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699380" y="176681"/>
            <a:ext cx="528445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فرز البيانات</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146</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1726279" y="298297"/>
            <a:ext cx="2920366" cy="863606"/>
            <a:chOff x="206006" y="84697"/>
            <a:chExt cx="1262481" cy="325904"/>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6006" y="84697"/>
              <a:ext cx="1262481" cy="325904"/>
            </a:xfrm>
            <a:prstGeom prst="rect">
              <a:avLst/>
            </a:prstGeom>
          </p:spPr>
        </p:pic>
        <p:sp>
          <p:nvSpPr>
            <p:cNvPr id="7" name="Rectangle 6"/>
            <p:cNvSpPr/>
            <p:nvPr/>
          </p:nvSpPr>
          <p:spPr>
            <a:xfrm>
              <a:off x="320286" y="84697"/>
              <a:ext cx="1033920" cy="282708"/>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3200" b="1" i="0" u="none" strike="noStrike" kern="1200" cap="none" spc="0" normalizeH="0" baseline="0" noProof="0" dirty="0">
                  <a:ln>
                    <a:noFill/>
                  </a:ln>
                  <a:solidFill>
                    <a:srgbClr val="00B050"/>
                  </a:solidFill>
                  <a:effectLst/>
                  <a:uLnTx/>
                  <a:uFillTx/>
                  <a:latin typeface="Sakkal Majalla" panose="02000000000000000000" pitchFamily="2" charset="-78"/>
                  <a:ea typeface="Calibri" panose="020F0502020204030204" pitchFamily="34" charset="0"/>
                  <a:cs typeface="Sakkal Majalla" panose="02000000000000000000" pitchFamily="2" charset="-78"/>
                </a:rPr>
                <a:t>إضافة مستوى</a:t>
              </a:r>
              <a:endParaRPr kumimoji="0" lang="en-US" sz="32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8" name="Rectangle 7"/>
          <p:cNvSpPr/>
          <p:nvPr/>
        </p:nvSpPr>
        <p:spPr>
          <a:xfrm>
            <a:off x="712456" y="1478860"/>
            <a:ext cx="11271380" cy="517065"/>
          </a:xfrm>
          <a:prstGeom prst="rect">
            <a:avLst/>
          </a:prstGeom>
        </p:spPr>
        <p:txBody>
          <a:bodyPr wrap="square">
            <a:spAutoFit/>
          </a:bodyPr>
          <a:lstStyle/>
          <a:p>
            <a:pPr marL="16510" marR="0" lvl="0" indent="0" algn="justLow" defTabSz="914400" rtl="1" eaLnBrk="1" fontAlgn="auto" latinLnBrk="0" hangingPunct="1">
              <a:lnSpc>
                <a:spcPct val="115000"/>
              </a:lnSpc>
              <a:spcBef>
                <a:spcPts val="0"/>
              </a:spcBef>
              <a:spcAft>
                <a:spcPts val="800"/>
              </a:spcAft>
              <a:buClrTx/>
              <a:buSzTx/>
              <a:buFontTx/>
              <a:buNone/>
              <a:tabLst/>
              <a:defRPr/>
            </a:pPr>
            <a:r>
              <a:rPr kumimoji="0" lang="ar-SA" sz="2400" b="1"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Sakkal Majalla" panose="02000000000000000000" pitchFamily="2" charset="-78"/>
              </a:rPr>
              <a:t>في المثال أدناه، سنقوم بفرز ورقة العمل حسب حجم القميص (العمود </a:t>
            </a:r>
            <a:r>
              <a:rPr kumimoji="0" lang="en-US" sz="2400" b="1" i="0" u="none" strike="noStrike" kern="120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Arial" panose="020B0604020202020204" pitchFamily="34" charset="0"/>
              </a:rPr>
              <a:t>D</a:t>
            </a:r>
            <a:r>
              <a:rPr kumimoji="0" lang="ar-SA" sz="2400" b="1"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Sakkal Majalla" panose="02000000000000000000" pitchFamily="2" charset="-78"/>
              </a:rPr>
              <a:t>)، ثم حسب رقم غرفة المنزل (العمود </a:t>
            </a:r>
            <a:r>
              <a:rPr kumimoji="0" lang="en-US" sz="2400" b="1" i="0" u="none" strike="noStrike" kern="120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Arial" panose="020B0604020202020204" pitchFamily="34" charset="0"/>
              </a:rPr>
              <a:t>A</a:t>
            </a:r>
            <a:r>
              <a:rPr kumimoji="0" lang="ar-SA" sz="2400" b="1"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Sakkal Majalla" panose="02000000000000000000" pitchFamily="2" charset="-78"/>
              </a:rPr>
              <a:t>)</a:t>
            </a:r>
            <a:endParaRPr kumimoji="0" lang="en-US" sz="1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nvGrpSpPr>
          <p:cNvPr id="10" name="Group 9"/>
          <p:cNvGrpSpPr/>
          <p:nvPr/>
        </p:nvGrpSpPr>
        <p:grpSpPr>
          <a:xfrm>
            <a:off x="637812" y="2205311"/>
            <a:ext cx="11257898" cy="553998"/>
            <a:chOff x="532087" y="2023455"/>
            <a:chExt cx="11257898" cy="553998"/>
          </a:xfrm>
        </p:grpSpPr>
        <p:pic>
          <p:nvPicPr>
            <p:cNvPr id="11" name="Picture 10"/>
            <p:cNvPicPr>
              <a:picLocks noChangeAspect="1"/>
            </p:cNvPicPr>
            <p:nvPr/>
          </p:nvPicPr>
          <p:blipFill rotWithShape="1">
            <a:blip r:embed="rId4">
              <a:extLst>
                <a:ext uri="{BEBA8EAE-BF5A-486C-A8C5-ECC9F3942E4B}">
                  <a14:imgProps xmlns:a14="http://schemas.microsoft.com/office/drawing/2010/main">
                    <a14:imgLayer r:embed="rId5">
                      <a14:imgEffect>
                        <a14:backgroundRemoval t="5111" b="90000" l="5930" r="94651">
                          <a14:foregroundMark x1="32093" y1="25000" x2="49186" y2="44778"/>
                          <a14:foregroundMark x1="52558" y1="51778" x2="66047" y2="67444"/>
                          <a14:foregroundMark x1="80581" y1="75111" x2="49884" y2="87889"/>
                          <a14:foregroundMark x1="50349" y1="87111" x2="17674" y2="73333"/>
                          <a14:foregroundMark x1="17674" y1="71222" x2="8140" y2="42444"/>
                          <a14:foregroundMark x1="13837" y1="30000" x2="13837" y2="30000"/>
                          <a14:foregroundMark x1="25465" y1="15444" x2="9302" y2="42444"/>
                          <a14:foregroundMark x1="24535" y1="16556" x2="7907" y2="38778"/>
                          <a14:foregroundMark x1="26395" y1="16778" x2="52326" y2="7222"/>
                          <a14:foregroundMark x1="50581" y1="7222" x2="29302" y2="13667"/>
                          <a14:foregroundMark x1="51860" y1="8667" x2="77209" y2="16778"/>
                          <a14:foregroundMark x1="54884" y1="8000" x2="67791" y2="11333"/>
                          <a14:foregroundMark x1="22791" y1="78111" x2="46860" y2="87667"/>
                          <a14:foregroundMark x1="77907" y1="17667" x2="92442" y2="41556"/>
                          <a14:foregroundMark x1="92442" y1="42222" x2="86744" y2="66778"/>
                        </a14:backgroundRemoval>
                      </a14:imgEffect>
                    </a14:imgLayer>
                  </a14:imgProps>
                </a:ext>
              </a:extLst>
            </a:blip>
            <a:srcRect l="6791" t="6299" r="6413" b="10545"/>
            <a:stretch/>
          </p:blipFill>
          <p:spPr>
            <a:xfrm>
              <a:off x="11323266" y="2053245"/>
              <a:ext cx="466719" cy="467944"/>
            </a:xfrm>
            <a:prstGeom prst="rect">
              <a:avLst/>
            </a:prstGeom>
          </p:spPr>
        </p:pic>
        <p:sp>
          <p:nvSpPr>
            <p:cNvPr id="12" name="Rectangle 11"/>
            <p:cNvSpPr/>
            <p:nvPr/>
          </p:nvSpPr>
          <p:spPr>
            <a:xfrm>
              <a:off x="532087" y="2023455"/>
              <a:ext cx="10791179"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حدد خلية في العمود الذي تريد فرزه. في مثالنا، سنحدد الخلية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A2</a:t>
              </a:r>
            </a:p>
          </p:txBody>
        </p:sp>
      </p:grpSp>
      <p:pic>
        <p:nvPicPr>
          <p:cNvPr id="13" name="Picture 12" descr="https://1.bp.blogspot.com/-U9hBTYOoHUY/XyFJBR3Z0fI/AAAAAAAAHDg/jb48fSNMjk4hW3aTPhBB1w1G8ip9FCxtwCLcBGAsYHQ/s1600/19.webp"/>
          <p:cNvPicPr/>
          <p:nvPr/>
        </p:nvPicPr>
        <p:blipFill>
          <a:blip r:embed="rId6">
            <a:extLst>
              <a:ext uri="{28A0092B-C50C-407E-A947-70E740481C1C}">
                <a14:useLocalDpi xmlns:a14="http://schemas.microsoft.com/office/drawing/2010/main" val="0"/>
              </a:ext>
            </a:extLst>
          </a:blip>
          <a:srcRect/>
          <a:stretch>
            <a:fillRect/>
          </a:stretch>
        </p:blipFill>
        <p:spPr bwMode="auto">
          <a:xfrm>
            <a:off x="2898165" y="3098302"/>
            <a:ext cx="6899962" cy="2919056"/>
          </a:xfrm>
          <a:prstGeom prst="rect">
            <a:avLst/>
          </a:prstGeom>
          <a:noFill/>
          <a:ln>
            <a:noFill/>
          </a:ln>
        </p:spPr>
      </p:pic>
    </p:spTree>
    <p:extLst>
      <p:ext uri="{BB962C8B-B14F-4D97-AF65-F5344CB8AC3E}">
        <p14:creationId xmlns:p14="http://schemas.microsoft.com/office/powerpoint/2010/main" val="1579745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randombar(horizontal)">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arn(inVertical)">
                                      <p:cBhvr>
                                        <p:cTn id="19" dur="500"/>
                                        <p:tgtEl>
                                          <p:spTgt spid="10"/>
                                        </p:tgtEl>
                                      </p:cBhvr>
                                    </p:animEffect>
                                  </p:childTnLst>
                                </p:cTn>
                              </p:par>
                              <p:par>
                                <p:cTn id="20" presetID="16" presetClass="entr" presetSubtype="21"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699380" y="176681"/>
            <a:ext cx="528445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فرز البيانات</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147</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725938" y="1533507"/>
            <a:ext cx="11257898" cy="553998"/>
            <a:chOff x="532087" y="2023455"/>
            <a:chExt cx="11257898" cy="553998"/>
          </a:xfrm>
        </p:grpSpPr>
        <p:pic>
          <p:nvPicPr>
            <p:cNvPr id="5" name="Picture 4"/>
            <p:cNvPicPr>
              <a:picLocks noChangeAspect="1"/>
            </p:cNvPicPr>
            <p:nvPr/>
          </p:nvPicPr>
          <p:blipFill rotWithShape="1">
            <a:blip r:embed="rId3">
              <a:extLst>
                <a:ext uri="{BEBA8EAE-BF5A-486C-A8C5-ECC9F3942E4B}">
                  <a14:imgProps xmlns:a14="http://schemas.microsoft.com/office/drawing/2010/main">
                    <a14:imgLayer r:embed="rId4">
                      <a14:imgEffect>
                        <a14:backgroundRemoval t="5111" b="90000" l="5930" r="94651">
                          <a14:foregroundMark x1="32093" y1="25000" x2="49186" y2="44778"/>
                          <a14:foregroundMark x1="52558" y1="51778" x2="66047" y2="67444"/>
                          <a14:foregroundMark x1="80581" y1="75111" x2="49884" y2="87889"/>
                          <a14:foregroundMark x1="50349" y1="87111" x2="17674" y2="73333"/>
                          <a14:foregroundMark x1="17674" y1="71222" x2="8140" y2="42444"/>
                          <a14:foregroundMark x1="13837" y1="30000" x2="13837" y2="30000"/>
                          <a14:foregroundMark x1="25465" y1="15444" x2="9302" y2="42444"/>
                          <a14:foregroundMark x1="24535" y1="16556" x2="7907" y2="38778"/>
                          <a14:foregroundMark x1="26395" y1="16778" x2="52326" y2="7222"/>
                          <a14:foregroundMark x1="50581" y1="7222" x2="29302" y2="13667"/>
                          <a14:foregroundMark x1="51860" y1="8667" x2="77209" y2="16778"/>
                          <a14:foregroundMark x1="54884" y1="8000" x2="67791" y2="11333"/>
                          <a14:foregroundMark x1="22791" y1="78111" x2="46860" y2="87667"/>
                          <a14:foregroundMark x1="77907" y1="17667" x2="92442" y2="41556"/>
                          <a14:foregroundMark x1="92442" y1="42222" x2="86744" y2="66778"/>
                        </a14:backgroundRemoval>
                      </a14:imgEffect>
                    </a14:imgLayer>
                  </a14:imgProps>
                </a:ext>
              </a:extLst>
            </a:blip>
            <a:srcRect l="6791" t="6299" r="6413" b="10545"/>
            <a:stretch/>
          </p:blipFill>
          <p:spPr>
            <a:xfrm>
              <a:off x="11323266" y="2053245"/>
              <a:ext cx="466719" cy="467944"/>
            </a:xfrm>
            <a:prstGeom prst="rect">
              <a:avLst/>
            </a:prstGeom>
          </p:spPr>
        </p:pic>
        <p:sp>
          <p:nvSpPr>
            <p:cNvPr id="7" name="Rectangle 6"/>
            <p:cNvSpPr/>
            <p:nvPr/>
          </p:nvSpPr>
          <p:spPr>
            <a:xfrm>
              <a:off x="532087" y="2023455"/>
              <a:ext cx="10791179"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انقر فوق علامة التبويب "بيانات"، ثم حدد الأمر "فرز"</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8" name="Picture 7" descr="https://1.bp.blogspot.com/-ZNS7X9FcQQw/XyFJF-OYdWI/AAAAAAAAHDk/h5yNmfsWldwqBFBqBp-DJXuAU8jGPWOZgCLcBGAsYHQ/w320-h259/20.webp"/>
          <p:cNvPicPr/>
          <p:nvPr/>
        </p:nvPicPr>
        <p:blipFill>
          <a:blip r:embed="rId5">
            <a:extLst>
              <a:ext uri="{28A0092B-C50C-407E-A947-70E740481C1C}">
                <a14:useLocalDpi xmlns:a14="http://schemas.microsoft.com/office/drawing/2010/main" val="0"/>
              </a:ext>
            </a:extLst>
          </a:blip>
          <a:srcRect/>
          <a:stretch>
            <a:fillRect/>
          </a:stretch>
        </p:blipFill>
        <p:spPr bwMode="auto">
          <a:xfrm>
            <a:off x="4441372" y="2569767"/>
            <a:ext cx="4217437" cy="3588437"/>
          </a:xfrm>
          <a:prstGeom prst="rect">
            <a:avLst/>
          </a:prstGeom>
          <a:noFill/>
          <a:ln>
            <a:noFill/>
          </a:ln>
        </p:spPr>
      </p:pic>
    </p:spTree>
    <p:extLst>
      <p:ext uri="{BB962C8B-B14F-4D97-AF65-F5344CB8AC3E}">
        <p14:creationId xmlns:p14="http://schemas.microsoft.com/office/powerpoint/2010/main" val="1845753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699380" y="176681"/>
            <a:ext cx="528445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فرز البيانات</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148</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651294" y="1326759"/>
            <a:ext cx="11257898" cy="1015663"/>
            <a:chOff x="532087" y="1854029"/>
            <a:chExt cx="11257898" cy="1015663"/>
          </a:xfrm>
        </p:grpSpPr>
        <p:pic>
          <p:nvPicPr>
            <p:cNvPr id="5" name="Picture 4"/>
            <p:cNvPicPr>
              <a:picLocks noChangeAspect="1"/>
            </p:cNvPicPr>
            <p:nvPr/>
          </p:nvPicPr>
          <p:blipFill rotWithShape="1">
            <a:blip r:embed="rId3">
              <a:extLst>
                <a:ext uri="{BEBA8EAE-BF5A-486C-A8C5-ECC9F3942E4B}">
                  <a14:imgProps xmlns:a14="http://schemas.microsoft.com/office/drawing/2010/main">
                    <a14:imgLayer r:embed="rId4">
                      <a14:imgEffect>
                        <a14:backgroundRemoval t="5111" b="90000" l="5930" r="94651">
                          <a14:foregroundMark x1="32093" y1="25000" x2="49186" y2="44778"/>
                          <a14:foregroundMark x1="52558" y1="51778" x2="66047" y2="67444"/>
                          <a14:foregroundMark x1="80581" y1="75111" x2="49884" y2="87889"/>
                          <a14:foregroundMark x1="50349" y1="87111" x2="17674" y2="73333"/>
                          <a14:foregroundMark x1="17674" y1="71222" x2="8140" y2="42444"/>
                          <a14:foregroundMark x1="13837" y1="30000" x2="13837" y2="30000"/>
                          <a14:foregroundMark x1="25465" y1="15444" x2="9302" y2="42444"/>
                          <a14:foregroundMark x1="24535" y1="16556" x2="7907" y2="38778"/>
                          <a14:foregroundMark x1="26395" y1="16778" x2="52326" y2="7222"/>
                          <a14:foregroundMark x1="50581" y1="7222" x2="29302" y2="13667"/>
                          <a14:foregroundMark x1="51860" y1="8667" x2="77209" y2="16778"/>
                          <a14:foregroundMark x1="54884" y1="8000" x2="67791" y2="11333"/>
                          <a14:foregroundMark x1="22791" y1="78111" x2="46860" y2="87667"/>
                          <a14:foregroundMark x1="77907" y1="17667" x2="92442" y2="41556"/>
                          <a14:foregroundMark x1="92442" y1="42222" x2="86744" y2="66778"/>
                        </a14:backgroundRemoval>
                      </a14:imgEffect>
                    </a14:imgLayer>
                  </a14:imgProps>
                </a:ext>
              </a:extLst>
            </a:blip>
            <a:srcRect l="6791" t="6299" r="6413" b="10545"/>
            <a:stretch/>
          </p:blipFill>
          <p:spPr>
            <a:xfrm>
              <a:off x="11323266" y="2053245"/>
              <a:ext cx="466719" cy="467944"/>
            </a:xfrm>
            <a:prstGeom prst="rect">
              <a:avLst/>
            </a:prstGeom>
          </p:spPr>
        </p:pic>
        <p:sp>
          <p:nvSpPr>
            <p:cNvPr id="7" name="Rectangle 6"/>
            <p:cNvSpPr/>
            <p:nvPr/>
          </p:nvSpPr>
          <p:spPr>
            <a:xfrm>
              <a:off x="532087" y="1854029"/>
              <a:ext cx="10791179"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سيظهر مربع الحوار فرز. حدد العمود الأول الذي تريد فرزه. في هذا المثال، سنقوم بالفرز حسب حجم القميص (العمود</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 D</a:t>
              </a: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 مع القائمة المخصصة التي أنشأناها مسبقًا لحقل الطلب</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8" name="Group 7"/>
          <p:cNvGrpSpPr/>
          <p:nvPr/>
        </p:nvGrpSpPr>
        <p:grpSpPr>
          <a:xfrm>
            <a:off x="651294" y="2633477"/>
            <a:ext cx="11242568" cy="553998"/>
            <a:chOff x="547417" y="2004684"/>
            <a:chExt cx="11242568" cy="553998"/>
          </a:xfrm>
        </p:grpSpPr>
        <p:pic>
          <p:nvPicPr>
            <p:cNvPr id="10" name="Picture 9"/>
            <p:cNvPicPr>
              <a:picLocks noChangeAspect="1"/>
            </p:cNvPicPr>
            <p:nvPr/>
          </p:nvPicPr>
          <p:blipFill rotWithShape="1">
            <a:blip r:embed="rId3">
              <a:extLst>
                <a:ext uri="{BEBA8EAE-BF5A-486C-A8C5-ECC9F3942E4B}">
                  <a14:imgProps xmlns:a14="http://schemas.microsoft.com/office/drawing/2010/main">
                    <a14:imgLayer r:embed="rId4">
                      <a14:imgEffect>
                        <a14:backgroundRemoval t="5111" b="90000" l="5930" r="94651">
                          <a14:foregroundMark x1="32093" y1="25000" x2="49186" y2="44778"/>
                          <a14:foregroundMark x1="52558" y1="51778" x2="66047" y2="67444"/>
                          <a14:foregroundMark x1="80581" y1="75111" x2="49884" y2="87889"/>
                          <a14:foregroundMark x1="50349" y1="87111" x2="17674" y2="73333"/>
                          <a14:foregroundMark x1="17674" y1="71222" x2="8140" y2="42444"/>
                          <a14:foregroundMark x1="13837" y1="30000" x2="13837" y2="30000"/>
                          <a14:foregroundMark x1="25465" y1="15444" x2="9302" y2="42444"/>
                          <a14:foregroundMark x1="24535" y1="16556" x2="7907" y2="38778"/>
                          <a14:foregroundMark x1="26395" y1="16778" x2="52326" y2="7222"/>
                          <a14:foregroundMark x1="50581" y1="7222" x2="29302" y2="13667"/>
                          <a14:foregroundMark x1="51860" y1="8667" x2="77209" y2="16778"/>
                          <a14:foregroundMark x1="54884" y1="8000" x2="67791" y2="11333"/>
                          <a14:foregroundMark x1="22791" y1="78111" x2="46860" y2="87667"/>
                          <a14:foregroundMark x1="77907" y1="17667" x2="92442" y2="41556"/>
                          <a14:foregroundMark x1="92442" y1="42222" x2="86744" y2="66778"/>
                        </a14:backgroundRemoval>
                      </a14:imgEffect>
                    </a14:imgLayer>
                  </a14:imgProps>
                </a:ext>
              </a:extLst>
            </a:blip>
            <a:srcRect l="6791" t="6299" r="6413" b="10545"/>
            <a:stretch/>
          </p:blipFill>
          <p:spPr>
            <a:xfrm>
              <a:off x="11323266" y="2053245"/>
              <a:ext cx="466719" cy="467944"/>
            </a:xfrm>
            <a:prstGeom prst="rect">
              <a:avLst/>
            </a:prstGeom>
          </p:spPr>
        </p:pic>
        <p:sp>
          <p:nvSpPr>
            <p:cNvPr id="11" name="Rectangle 10"/>
            <p:cNvSpPr/>
            <p:nvPr/>
          </p:nvSpPr>
          <p:spPr>
            <a:xfrm>
              <a:off x="547417" y="2004684"/>
              <a:ext cx="10791179"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انقر فوق "إضافة مستوى" لإضافة عمود آخر للفرز</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12" name="Picture 11" descr="https://1.bp.blogspot.com/-Mmu38eArJU0/XyFJJ3jYb8I/AAAAAAAAHDo/GCmIDRUa2ykw8p6sXjaIBOtc2FHEntiSQCLcBGAsYHQ/s1600/21.webp"/>
          <p:cNvPicPr/>
          <p:nvPr/>
        </p:nvPicPr>
        <p:blipFill>
          <a:blip r:embed="rId5">
            <a:extLst>
              <a:ext uri="{28A0092B-C50C-407E-A947-70E740481C1C}">
                <a14:useLocalDpi xmlns:a14="http://schemas.microsoft.com/office/drawing/2010/main" val="0"/>
              </a:ext>
            </a:extLst>
          </a:blip>
          <a:srcRect/>
          <a:stretch>
            <a:fillRect/>
          </a:stretch>
        </p:blipFill>
        <p:spPr bwMode="auto">
          <a:xfrm>
            <a:off x="2911151" y="3187475"/>
            <a:ext cx="6444745" cy="3381276"/>
          </a:xfrm>
          <a:prstGeom prst="rect">
            <a:avLst/>
          </a:prstGeom>
          <a:noFill/>
          <a:ln>
            <a:noFill/>
          </a:ln>
        </p:spPr>
      </p:pic>
    </p:spTree>
    <p:extLst>
      <p:ext uri="{BB962C8B-B14F-4D97-AF65-F5344CB8AC3E}">
        <p14:creationId xmlns:p14="http://schemas.microsoft.com/office/powerpoint/2010/main" val="1841694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par>
                                <p:cTn id="13" presetID="16" presetClass="entr" presetSubtype="21"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inVertical)">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699380" y="176681"/>
            <a:ext cx="528445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فرز البيانات</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149</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651294" y="1501414"/>
            <a:ext cx="11257898" cy="517065"/>
            <a:chOff x="532087" y="2028684"/>
            <a:chExt cx="11257898" cy="517065"/>
          </a:xfrm>
        </p:grpSpPr>
        <p:pic>
          <p:nvPicPr>
            <p:cNvPr id="5" name="Picture 4"/>
            <p:cNvPicPr>
              <a:picLocks noChangeAspect="1"/>
            </p:cNvPicPr>
            <p:nvPr/>
          </p:nvPicPr>
          <p:blipFill rotWithShape="1">
            <a:blip r:embed="rId3">
              <a:extLst>
                <a:ext uri="{BEBA8EAE-BF5A-486C-A8C5-ECC9F3942E4B}">
                  <a14:imgProps xmlns:a14="http://schemas.microsoft.com/office/drawing/2010/main">
                    <a14:imgLayer r:embed="rId4">
                      <a14:imgEffect>
                        <a14:backgroundRemoval t="5111" b="90000" l="5930" r="94651">
                          <a14:foregroundMark x1="32093" y1="25000" x2="49186" y2="44778"/>
                          <a14:foregroundMark x1="52558" y1="51778" x2="66047" y2="67444"/>
                          <a14:foregroundMark x1="80581" y1="75111" x2="49884" y2="87889"/>
                          <a14:foregroundMark x1="50349" y1="87111" x2="17674" y2="73333"/>
                          <a14:foregroundMark x1="17674" y1="71222" x2="8140" y2="42444"/>
                          <a14:foregroundMark x1="13837" y1="30000" x2="13837" y2="30000"/>
                          <a14:foregroundMark x1="25465" y1="15444" x2="9302" y2="42444"/>
                          <a14:foregroundMark x1="24535" y1="16556" x2="7907" y2="38778"/>
                          <a14:foregroundMark x1="26395" y1="16778" x2="52326" y2="7222"/>
                          <a14:foregroundMark x1="50581" y1="7222" x2="29302" y2="13667"/>
                          <a14:foregroundMark x1="51860" y1="8667" x2="77209" y2="16778"/>
                          <a14:foregroundMark x1="54884" y1="8000" x2="67791" y2="11333"/>
                          <a14:foregroundMark x1="22791" y1="78111" x2="46860" y2="87667"/>
                          <a14:foregroundMark x1="77907" y1="17667" x2="92442" y2="41556"/>
                          <a14:foregroundMark x1="92442" y1="42222" x2="86744" y2="66778"/>
                        </a14:backgroundRemoval>
                      </a14:imgEffect>
                    </a14:imgLayer>
                  </a14:imgProps>
                </a:ext>
              </a:extLst>
            </a:blip>
            <a:srcRect l="6791" t="6299" r="6413" b="10545"/>
            <a:stretch/>
          </p:blipFill>
          <p:spPr>
            <a:xfrm>
              <a:off x="11323266" y="2053245"/>
              <a:ext cx="466719" cy="467944"/>
            </a:xfrm>
            <a:prstGeom prst="rect">
              <a:avLst/>
            </a:prstGeom>
          </p:spPr>
        </p:pic>
        <p:sp>
          <p:nvSpPr>
            <p:cNvPr id="7" name="Rectangle 6"/>
            <p:cNvSpPr/>
            <p:nvPr/>
          </p:nvSpPr>
          <p:spPr>
            <a:xfrm>
              <a:off x="532087" y="2028684"/>
              <a:ext cx="10791179" cy="517065"/>
            </a:xfrm>
            <a:prstGeom prst="rect">
              <a:avLst/>
            </a:prstGeom>
          </p:spPr>
          <p:txBody>
            <a:bodyPr wrap="square">
              <a:spAutoFit/>
            </a:bodyPr>
            <a:lstStyle/>
            <a:p>
              <a:pPr marL="0" marR="0" lvl="0" indent="0" algn="justLow" defTabSz="914400" rtl="1" eaLnBrk="1" fontAlgn="auto" latinLnBrk="0" hangingPunct="1">
                <a:lnSpc>
                  <a:spcPct val="115000"/>
                </a:lnSpc>
                <a:spcBef>
                  <a:spcPts val="0"/>
                </a:spcBef>
                <a:spcAft>
                  <a:spcPts val="800"/>
                </a:spcAft>
                <a:buClr>
                  <a:srgbClr val="00B050"/>
                </a:buClr>
                <a:buSzTx/>
                <a:buFontTx/>
                <a:buNone/>
                <a:tabLst/>
                <a:defRPr/>
              </a:pPr>
              <a:r>
                <a:rPr kumimoji="0" lang="ar-SA"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حدد العمود التالي الذي تريد فرزه، ثم انقر فوق موافق. في مثالنا، سنقوم بالفرز حسب رقم غرفة المنزل (العمود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Arial" panose="020B0604020202020204" pitchFamily="34" charset="0"/>
                </a:rPr>
                <a:t>A</a:t>
              </a:r>
              <a:r>
                <a:rPr kumimoji="0" lang="ar-SA"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a:t>
              </a:r>
              <a:endParaRPr kumimoji="0" lang="en-US" sz="1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pic>
        <p:nvPicPr>
          <p:cNvPr id="8" name="Picture 7" descr="https://1.bp.blogspot.com/-t_uTrdSNSCc/XyFJOQ_QuEI/AAAAAAAAHDw/O8H2jc5IuHM9_3dFZh33BMGH7-U1lU5CgCLcBGAsYHQ/s1600/22.webp"/>
          <p:cNvPicPr/>
          <p:nvPr/>
        </p:nvPicPr>
        <p:blipFill>
          <a:blip r:embed="rId5">
            <a:extLst>
              <a:ext uri="{28A0092B-C50C-407E-A947-70E740481C1C}">
                <a14:useLocalDpi xmlns:a14="http://schemas.microsoft.com/office/drawing/2010/main" val="0"/>
              </a:ext>
            </a:extLst>
          </a:blip>
          <a:srcRect/>
          <a:stretch>
            <a:fillRect/>
          </a:stretch>
        </p:blipFill>
        <p:spPr bwMode="auto">
          <a:xfrm>
            <a:off x="2649892" y="2426599"/>
            <a:ext cx="7445829" cy="3521632"/>
          </a:xfrm>
          <a:prstGeom prst="rect">
            <a:avLst/>
          </a:prstGeom>
          <a:noFill/>
          <a:ln>
            <a:noFill/>
          </a:ln>
        </p:spPr>
      </p:pic>
    </p:spTree>
    <p:extLst>
      <p:ext uri="{BB962C8B-B14F-4D97-AF65-F5344CB8AC3E}">
        <p14:creationId xmlns:p14="http://schemas.microsoft.com/office/powerpoint/2010/main" val="373741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02A93DA-8321-490E-B7A0-7881EC602D96}" type="slidenum">
              <a:rPr lang="ar-EG" smtClean="0"/>
              <a:t>15</a:t>
            </a:fld>
            <a:endParaRPr lang="ar-EG"/>
          </a:p>
        </p:txBody>
      </p:sp>
      <p:sp>
        <p:nvSpPr>
          <p:cNvPr id="3" name="Rectangle 2"/>
          <p:cNvSpPr/>
          <p:nvPr/>
        </p:nvSpPr>
        <p:spPr>
          <a:xfrm>
            <a:off x="6870444" y="266901"/>
            <a:ext cx="5216713" cy="604781"/>
          </a:xfrm>
          <a:prstGeom prst="rect">
            <a:avLst/>
          </a:prstGeom>
        </p:spPr>
        <p:txBody>
          <a:bodyPr wrap="square">
            <a:spAutoFit/>
          </a:bodyPr>
          <a:lstStyle/>
          <a:p>
            <a:pPr lvl="0" algn="ctr">
              <a:lnSpc>
                <a:spcPct val="90000"/>
              </a:lnSpc>
              <a:defRPr/>
            </a:pPr>
            <a:r>
              <a:rPr lang="ar-EG" sz="3600" dirty="0">
                <a:solidFill>
                  <a:prstClr val="white"/>
                </a:solidFill>
                <a:latin typeface="Sakkal Majalla" panose="02000000000000000000" pitchFamily="2" charset="-78"/>
                <a:cs typeface="Sakkal Majalla" pitchFamily="2" charset="-78"/>
              </a:rPr>
              <a:t>أهمية ذكاء الأعمال في المنظمة</a:t>
            </a:r>
          </a:p>
        </p:txBody>
      </p:sp>
      <p:grpSp>
        <p:nvGrpSpPr>
          <p:cNvPr id="6" name="Group 5"/>
          <p:cNvGrpSpPr/>
          <p:nvPr/>
        </p:nvGrpSpPr>
        <p:grpSpPr>
          <a:xfrm>
            <a:off x="963930" y="1519070"/>
            <a:ext cx="10313670" cy="4099241"/>
            <a:chOff x="575310" y="1576220"/>
            <a:chExt cx="10313670" cy="4099241"/>
          </a:xfrm>
        </p:grpSpPr>
        <p:sp>
          <p:nvSpPr>
            <p:cNvPr id="5" name="Rectangle 4"/>
            <p:cNvSpPr/>
            <p:nvPr/>
          </p:nvSpPr>
          <p:spPr>
            <a:xfrm>
              <a:off x="575310" y="2456353"/>
              <a:ext cx="6755130" cy="2785378"/>
            </a:xfrm>
            <a:prstGeom prst="rect">
              <a:avLst/>
            </a:prstGeom>
          </p:spPr>
          <p:txBody>
            <a:bodyPr wrap="square">
              <a:spAutoFit/>
            </a:bodyPr>
            <a:lstStyle/>
            <a:p>
              <a:pPr algn="ctr">
                <a:lnSpc>
                  <a:spcPct val="125000"/>
                </a:lnSpc>
                <a:spcAft>
                  <a:spcPts val="800"/>
                </a:spcAft>
              </a:pPr>
              <a:r>
                <a:rPr lang="ar-OM" sz="28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في بيئة الأعمال المتغيرة باستمرار، هناك حاجة إلى ذكاء الأعمال للاستمتاع بميزة تنافسية تساعد ذكاء الأعمال المؤسسة على تقييم آراء العملاء، والسوق وسلوك العملاء، مما يمنحهم اليد العليا في الفوز بحصص سوقية أعلى وجني إيرادات أعلى </a:t>
              </a:r>
              <a:r>
                <a:rPr lang="ar-OM" sz="28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فيما يلي بعض الأسباب التي تجعل ذكاء الأعمال أحد الأصول لأي مؤسسة:</a:t>
              </a:r>
              <a:endParaRPr lang="en-US"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4" name="Picture 3"/>
            <p:cNvPicPr>
              <a:picLocks noChangeAspect="1"/>
            </p:cNvPicPr>
            <p:nvPr/>
          </p:nvPicPr>
          <p:blipFill rotWithShape="1">
            <a:blip r:embed="rId3"/>
            <a:srcRect b="15539"/>
            <a:stretch/>
          </p:blipFill>
          <p:spPr>
            <a:xfrm>
              <a:off x="7330440" y="1576220"/>
              <a:ext cx="3558540" cy="4099241"/>
            </a:xfrm>
            <a:prstGeom prst="rect">
              <a:avLst/>
            </a:prstGeom>
          </p:spPr>
        </p:pic>
      </p:grpSp>
    </p:spTree>
    <p:extLst>
      <p:ext uri="{BB962C8B-B14F-4D97-AF65-F5344CB8AC3E}">
        <p14:creationId xmlns:p14="http://schemas.microsoft.com/office/powerpoint/2010/main" val="37271177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699380" y="176681"/>
            <a:ext cx="528445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فرز البيانات</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150</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391886" y="1411055"/>
            <a:ext cx="11479984" cy="941796"/>
            <a:chOff x="310001" y="1956986"/>
            <a:chExt cx="11479984" cy="941796"/>
          </a:xfrm>
        </p:grpSpPr>
        <p:pic>
          <p:nvPicPr>
            <p:cNvPr id="5" name="Picture 4"/>
            <p:cNvPicPr>
              <a:picLocks noChangeAspect="1"/>
            </p:cNvPicPr>
            <p:nvPr/>
          </p:nvPicPr>
          <p:blipFill rotWithShape="1">
            <a:blip r:embed="rId3">
              <a:extLst>
                <a:ext uri="{BEBA8EAE-BF5A-486C-A8C5-ECC9F3942E4B}">
                  <a14:imgProps xmlns:a14="http://schemas.microsoft.com/office/drawing/2010/main">
                    <a14:imgLayer r:embed="rId4">
                      <a14:imgEffect>
                        <a14:backgroundRemoval t="5111" b="90000" l="5930" r="94651">
                          <a14:foregroundMark x1="32093" y1="25000" x2="49186" y2="44778"/>
                          <a14:foregroundMark x1="52558" y1="51778" x2="66047" y2="67444"/>
                          <a14:foregroundMark x1="80581" y1="75111" x2="49884" y2="87889"/>
                          <a14:foregroundMark x1="50349" y1="87111" x2="17674" y2="73333"/>
                          <a14:foregroundMark x1="17674" y1="71222" x2="8140" y2="42444"/>
                          <a14:foregroundMark x1="13837" y1="30000" x2="13837" y2="30000"/>
                          <a14:foregroundMark x1="25465" y1="15444" x2="9302" y2="42444"/>
                          <a14:foregroundMark x1="24535" y1="16556" x2="7907" y2="38778"/>
                          <a14:foregroundMark x1="26395" y1="16778" x2="52326" y2="7222"/>
                          <a14:foregroundMark x1="50581" y1="7222" x2="29302" y2="13667"/>
                          <a14:foregroundMark x1="51860" y1="8667" x2="77209" y2="16778"/>
                          <a14:foregroundMark x1="54884" y1="8000" x2="67791" y2="11333"/>
                          <a14:foregroundMark x1="22791" y1="78111" x2="46860" y2="87667"/>
                          <a14:foregroundMark x1="77907" y1="17667" x2="92442" y2="41556"/>
                          <a14:foregroundMark x1="92442" y1="42222" x2="86744" y2="66778"/>
                        </a14:backgroundRemoval>
                      </a14:imgEffect>
                    </a14:imgLayer>
                  </a14:imgProps>
                </a:ext>
              </a:extLst>
            </a:blip>
            <a:srcRect l="6791" t="6299" r="6413" b="10545"/>
            <a:stretch/>
          </p:blipFill>
          <p:spPr>
            <a:xfrm>
              <a:off x="11323266" y="2053245"/>
              <a:ext cx="466719" cy="467944"/>
            </a:xfrm>
            <a:prstGeom prst="rect">
              <a:avLst/>
            </a:prstGeom>
          </p:spPr>
        </p:pic>
        <p:sp>
          <p:nvSpPr>
            <p:cNvPr id="7" name="Rectangle 6"/>
            <p:cNvSpPr/>
            <p:nvPr/>
          </p:nvSpPr>
          <p:spPr>
            <a:xfrm>
              <a:off x="310001" y="1956986"/>
              <a:ext cx="11035069" cy="941796"/>
            </a:xfrm>
            <a:prstGeom prst="rect">
              <a:avLst/>
            </a:prstGeom>
          </p:spPr>
          <p:txBody>
            <a:bodyPr wrap="square">
              <a:spAutoFit/>
            </a:bodyPr>
            <a:lstStyle/>
            <a:p>
              <a:pPr marL="0" marR="0" lvl="0" indent="0" algn="justLow" defTabSz="914400" rtl="1" eaLnBrk="1" fontAlgn="auto" latinLnBrk="0" hangingPunct="1">
                <a:lnSpc>
                  <a:spcPct val="115000"/>
                </a:lnSpc>
                <a:spcBef>
                  <a:spcPts val="0"/>
                </a:spcBef>
                <a:spcAft>
                  <a:spcPts val="800"/>
                </a:spcAft>
                <a:buClr>
                  <a:srgbClr val="00B050"/>
                </a:buClr>
                <a:buSzTx/>
                <a:buFontTx/>
                <a:buNone/>
                <a:tabLst/>
                <a:defRPr/>
              </a:pPr>
              <a:r>
                <a:rPr kumimoji="0" lang="ar-SA"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سيتم فرز ورقة العمل حسب الترتيب المحدد. في مثالنا، يتم فرز الطلبات حسب حجم القميص. داخل كل مجموعة من أحجام القمصان، يتم فرز الطلاب حسب رقم غرفة المنزل</a:t>
              </a:r>
              <a:endParaRPr kumimoji="0" lang="en-US" sz="1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pic>
        <p:nvPicPr>
          <p:cNvPr id="8" name="Picture 7" descr="https://1.bp.blogspot.com/-c9ARyFlvsbg/XyFJTfycy1I/AAAAAAAAHD4/3d06AMC0tNE-RBSlzJ3hCpgNO_4hi_5uACLcBGAsYHQ/s1600/23.webp"/>
          <p:cNvPicPr/>
          <p:nvPr/>
        </p:nvPicPr>
        <p:blipFill>
          <a:blip r:embed="rId5">
            <a:extLst>
              <a:ext uri="{28A0092B-C50C-407E-A947-70E740481C1C}">
                <a14:useLocalDpi xmlns:a14="http://schemas.microsoft.com/office/drawing/2010/main" val="0"/>
              </a:ext>
            </a:extLst>
          </a:blip>
          <a:srcRect/>
          <a:stretch>
            <a:fillRect/>
          </a:stretch>
        </p:blipFill>
        <p:spPr bwMode="auto">
          <a:xfrm>
            <a:off x="3993502" y="2476353"/>
            <a:ext cx="5084394" cy="4214725"/>
          </a:xfrm>
          <a:prstGeom prst="rect">
            <a:avLst/>
          </a:prstGeom>
          <a:noFill/>
          <a:ln>
            <a:noFill/>
          </a:ln>
        </p:spPr>
      </p:pic>
    </p:spTree>
    <p:extLst>
      <p:ext uri="{BB962C8B-B14F-4D97-AF65-F5344CB8AC3E}">
        <p14:creationId xmlns:p14="http://schemas.microsoft.com/office/powerpoint/2010/main" val="3645626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699380" y="176681"/>
            <a:ext cx="528445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فرز البيانات</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151</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391886" y="1411055"/>
            <a:ext cx="11479984" cy="941796"/>
            <a:chOff x="310001" y="1956986"/>
            <a:chExt cx="11479984" cy="941796"/>
          </a:xfrm>
        </p:grpSpPr>
        <p:pic>
          <p:nvPicPr>
            <p:cNvPr id="5" name="Picture 4"/>
            <p:cNvPicPr>
              <a:picLocks noChangeAspect="1"/>
            </p:cNvPicPr>
            <p:nvPr/>
          </p:nvPicPr>
          <p:blipFill rotWithShape="1">
            <a:blip r:embed="rId3">
              <a:extLst>
                <a:ext uri="{BEBA8EAE-BF5A-486C-A8C5-ECC9F3942E4B}">
                  <a14:imgProps xmlns:a14="http://schemas.microsoft.com/office/drawing/2010/main">
                    <a14:imgLayer r:embed="rId4">
                      <a14:imgEffect>
                        <a14:backgroundRemoval t="5111" b="90000" l="5930" r="94651">
                          <a14:foregroundMark x1="32093" y1="25000" x2="49186" y2="44778"/>
                          <a14:foregroundMark x1="52558" y1="51778" x2="66047" y2="67444"/>
                          <a14:foregroundMark x1="80581" y1="75111" x2="49884" y2="87889"/>
                          <a14:foregroundMark x1="50349" y1="87111" x2="17674" y2="73333"/>
                          <a14:foregroundMark x1="17674" y1="71222" x2="8140" y2="42444"/>
                          <a14:foregroundMark x1="13837" y1="30000" x2="13837" y2="30000"/>
                          <a14:foregroundMark x1="25465" y1="15444" x2="9302" y2="42444"/>
                          <a14:foregroundMark x1="24535" y1="16556" x2="7907" y2="38778"/>
                          <a14:foregroundMark x1="26395" y1="16778" x2="52326" y2="7222"/>
                          <a14:foregroundMark x1="50581" y1="7222" x2="29302" y2="13667"/>
                          <a14:foregroundMark x1="51860" y1="8667" x2="77209" y2="16778"/>
                          <a14:foregroundMark x1="54884" y1="8000" x2="67791" y2="11333"/>
                          <a14:foregroundMark x1="22791" y1="78111" x2="46860" y2="87667"/>
                          <a14:foregroundMark x1="77907" y1="17667" x2="92442" y2="41556"/>
                          <a14:foregroundMark x1="92442" y1="42222" x2="86744" y2="66778"/>
                        </a14:backgroundRemoval>
                      </a14:imgEffect>
                    </a14:imgLayer>
                  </a14:imgProps>
                </a:ext>
              </a:extLst>
            </a:blip>
            <a:srcRect l="6791" t="6299" r="6413" b="10545"/>
            <a:stretch/>
          </p:blipFill>
          <p:spPr>
            <a:xfrm>
              <a:off x="11323266" y="2053245"/>
              <a:ext cx="466719" cy="467944"/>
            </a:xfrm>
            <a:prstGeom prst="rect">
              <a:avLst/>
            </a:prstGeom>
          </p:spPr>
        </p:pic>
        <p:sp>
          <p:nvSpPr>
            <p:cNvPr id="7" name="Rectangle 6"/>
            <p:cNvSpPr/>
            <p:nvPr/>
          </p:nvSpPr>
          <p:spPr>
            <a:xfrm>
              <a:off x="310001" y="1956986"/>
              <a:ext cx="11035069" cy="941796"/>
            </a:xfrm>
            <a:prstGeom prst="rect">
              <a:avLst/>
            </a:prstGeom>
          </p:spPr>
          <p:txBody>
            <a:bodyPr wrap="square">
              <a:spAutoFit/>
            </a:bodyPr>
            <a:lstStyle/>
            <a:p>
              <a:pPr marL="0" marR="0" lvl="0" indent="0" algn="justLow" defTabSz="914400" rtl="1" eaLnBrk="1" fontAlgn="auto" latinLnBrk="0" hangingPunct="1">
                <a:lnSpc>
                  <a:spcPct val="115000"/>
                </a:lnSpc>
                <a:spcBef>
                  <a:spcPts val="0"/>
                </a:spcBef>
                <a:spcAft>
                  <a:spcPts val="800"/>
                </a:spcAft>
                <a:buClr>
                  <a:srgbClr val="00B050"/>
                </a:buClr>
                <a:buSzTx/>
                <a:buFontTx/>
                <a:buNone/>
                <a:tabLst/>
                <a:defRPr/>
              </a:pPr>
              <a:r>
                <a:rPr kumimoji="0" lang="ar-SA"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إذا كنت بحاجة إلى تغيير ترتيب الفرز متعدد المستويات، فمن السهل التحكم في العمود الذي تم فرزه أولاً. ما عليك سوى تحديد العمود المطلوب، ثم النقر فوق السهم تحريك لأعلى أو تحريك لأسفل لضبط أولويته</a:t>
              </a:r>
            </a:p>
          </p:txBody>
        </p:sp>
      </p:grpSp>
      <p:pic>
        <p:nvPicPr>
          <p:cNvPr id="8" name="Picture 7" descr="https://1.bp.blogspot.com/-vNSkj1lVft0/XyFJXRYGaGI/AAAAAAAAHEA/Lv1bFzNAckImae3EHNWFd-d1q43Ph2uXACLcBGAsYHQ/s1600/24.webp"/>
          <p:cNvPicPr/>
          <p:nvPr/>
        </p:nvPicPr>
        <p:blipFill>
          <a:blip r:embed="rId5">
            <a:extLst>
              <a:ext uri="{28A0092B-C50C-407E-A947-70E740481C1C}">
                <a14:useLocalDpi xmlns:a14="http://schemas.microsoft.com/office/drawing/2010/main" val="0"/>
              </a:ext>
            </a:extLst>
          </a:blip>
          <a:srcRect/>
          <a:stretch>
            <a:fillRect/>
          </a:stretch>
        </p:blipFill>
        <p:spPr bwMode="auto">
          <a:xfrm>
            <a:off x="2873829" y="2629445"/>
            <a:ext cx="7191194" cy="3726906"/>
          </a:xfrm>
          <a:prstGeom prst="rect">
            <a:avLst/>
          </a:prstGeom>
          <a:noFill/>
          <a:ln>
            <a:noFill/>
          </a:ln>
        </p:spPr>
      </p:pic>
    </p:spTree>
    <p:extLst>
      <p:ext uri="{BB962C8B-B14F-4D97-AF65-F5344CB8AC3E}">
        <p14:creationId xmlns:p14="http://schemas.microsoft.com/office/powerpoint/2010/main" val="757190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7221893" y="2547388"/>
            <a:ext cx="4334643"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800" b="0"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anose="02000000000000000000" pitchFamily="2" charset="-78"/>
              </a:rPr>
              <a:t>تصفية البيانات</a:t>
            </a: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152</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6" name="Picture 2" descr="Free vector visionary technology concept illustration"/>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76275" y="1383030"/>
            <a:ext cx="4339590" cy="43395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7949337"/>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699380" y="176681"/>
            <a:ext cx="528445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تصفية البيانات</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153</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4" name="Rectangle 3"/>
          <p:cNvSpPr/>
          <p:nvPr/>
        </p:nvSpPr>
        <p:spPr>
          <a:xfrm>
            <a:off x="419099" y="1204420"/>
            <a:ext cx="11493760" cy="1169551"/>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Sakkal Majalla" panose="02000000000000000000" pitchFamily="2" charset="-78"/>
              </a:rPr>
              <a:t>في مثالنا، سنقوم بتطبيق فلتر على ورقة عمل سجل المعدات لعرض أجهزة الكمبيوتر المحمولة وأجهزة العرض المتاحة للتأكد من أنها متوفرة</a:t>
            </a:r>
            <a:endParaRPr kumimoji="0" lang="en-US" sz="2800" b="1"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Sakkal Majalla" panose="02000000000000000000" pitchFamily="2" charset="-78"/>
            </a:endParaRPr>
          </a:p>
        </p:txBody>
      </p:sp>
      <p:grpSp>
        <p:nvGrpSpPr>
          <p:cNvPr id="5" name="Group 4"/>
          <p:cNvGrpSpPr/>
          <p:nvPr/>
        </p:nvGrpSpPr>
        <p:grpSpPr>
          <a:xfrm>
            <a:off x="597159" y="2373971"/>
            <a:ext cx="11159412" cy="1366528"/>
            <a:chOff x="597159" y="2373971"/>
            <a:chExt cx="11159412" cy="1366528"/>
          </a:xfrm>
        </p:grpSpPr>
        <p:pic>
          <p:nvPicPr>
            <p:cNvPr id="2" name="Picture 1"/>
            <p:cNvPicPr>
              <a:picLocks noChangeAspect="1"/>
            </p:cNvPicPr>
            <p:nvPr/>
          </p:nvPicPr>
          <p:blipFill rotWithShape="1">
            <a:blip r:embed="rId3"/>
            <a:srcRect l="11470" t="9870" r="7714" b="9314"/>
            <a:stretch/>
          </p:blipFill>
          <p:spPr>
            <a:xfrm>
              <a:off x="11019029" y="2401997"/>
              <a:ext cx="737542" cy="737542"/>
            </a:xfrm>
            <a:prstGeom prst="rect">
              <a:avLst/>
            </a:prstGeom>
          </p:spPr>
        </p:pic>
        <p:sp>
          <p:nvSpPr>
            <p:cNvPr id="3" name="Rectangle 2"/>
            <p:cNvSpPr/>
            <p:nvPr/>
          </p:nvSpPr>
          <p:spPr>
            <a:xfrm>
              <a:off x="597159" y="2373971"/>
              <a:ext cx="10421870" cy="1366528"/>
            </a:xfrm>
            <a:prstGeom prst="rect">
              <a:avLst/>
            </a:prstGeom>
          </p:spPr>
          <p:txBody>
            <a:bodyPr wrap="square">
              <a:spAutoFit/>
            </a:bodyPr>
            <a:lstStyle/>
            <a:p>
              <a:pPr marL="0" marR="0" lvl="0" indent="0" algn="justLow" defTabSz="914400" rtl="1" eaLnBrk="1" fontAlgn="auto" latinLnBrk="0" hangingPunct="1">
                <a:lnSpc>
                  <a:spcPct val="115000"/>
                </a:lnSpc>
                <a:spcBef>
                  <a:spcPts val="0"/>
                </a:spcBef>
                <a:spcAft>
                  <a:spcPts val="800"/>
                </a:spcAft>
                <a:buClr>
                  <a:srgbClr val="00B050"/>
                </a:buClr>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لكي تعمل التصفية بشكل صحيح، يجب أن تتضمن ورقة العمل صف رأس، والذي يُستخدم لتحديد اسم كل عمود. </a:t>
              </a:r>
              <a:b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b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في مثالنا، يتم تنظيم ورقة العمل الخاصة بنا في أعمدة مختلفة محددة بواسطة خلايا الرأس في الصف 1: رقم التعريف، والنوع، وتفاصيل المعدات، وما إلى ذلك</a:t>
              </a:r>
              <a:endParaRPr kumimoji="0" lang="en-US"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endParaRPr>
            </a:p>
          </p:txBody>
        </p:sp>
      </p:grpSp>
      <p:pic>
        <p:nvPicPr>
          <p:cNvPr id="8" name="Picture 7" descr="https://1.bp.blogspot.com/-QUKvJxQJpvc/XyGmgwo4q4I/AAAAAAAAHEc/Bdjs9tL0978XBt6r-Ip6iAURGaiOj2cOQCLcBGAsYHQ/s1600/1.webp"/>
          <p:cNvPicPr/>
          <p:nvPr/>
        </p:nvPicPr>
        <p:blipFill>
          <a:blip r:embed="rId4">
            <a:extLst>
              <a:ext uri="{28A0092B-C50C-407E-A947-70E740481C1C}">
                <a14:useLocalDpi xmlns:a14="http://schemas.microsoft.com/office/drawing/2010/main" val="0"/>
              </a:ext>
            </a:extLst>
          </a:blip>
          <a:srcRect/>
          <a:stretch>
            <a:fillRect/>
          </a:stretch>
        </p:blipFill>
        <p:spPr bwMode="auto">
          <a:xfrm>
            <a:off x="2829452" y="3740499"/>
            <a:ext cx="6673053" cy="2615852"/>
          </a:xfrm>
          <a:prstGeom prst="rect">
            <a:avLst/>
          </a:prstGeom>
          <a:noFill/>
          <a:ln>
            <a:noFill/>
          </a:ln>
        </p:spPr>
      </p:pic>
    </p:spTree>
    <p:extLst>
      <p:ext uri="{BB962C8B-B14F-4D97-AF65-F5344CB8AC3E}">
        <p14:creationId xmlns:p14="http://schemas.microsoft.com/office/powerpoint/2010/main" val="1559554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par>
                                <p:cTn id="13" presetID="14" presetClass="entr" presetSubtype="1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699380" y="176681"/>
            <a:ext cx="528445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rPr>
              <a:t>تصفية البيانات</a:t>
            </a:r>
            <a:endPar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154</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373224" y="1468936"/>
            <a:ext cx="11610612" cy="737542"/>
            <a:chOff x="145959" y="2401997"/>
            <a:chExt cx="11610612" cy="737542"/>
          </a:xfrm>
        </p:grpSpPr>
        <p:pic>
          <p:nvPicPr>
            <p:cNvPr id="5" name="Picture 4"/>
            <p:cNvPicPr>
              <a:picLocks noChangeAspect="1"/>
            </p:cNvPicPr>
            <p:nvPr/>
          </p:nvPicPr>
          <p:blipFill rotWithShape="1">
            <a:blip r:embed="rId3"/>
            <a:srcRect l="11470" t="9870" r="7714" b="9314"/>
            <a:stretch/>
          </p:blipFill>
          <p:spPr>
            <a:xfrm>
              <a:off x="11019029" y="2401997"/>
              <a:ext cx="737542" cy="737542"/>
            </a:xfrm>
            <a:prstGeom prst="rect">
              <a:avLst/>
            </a:prstGeom>
          </p:spPr>
        </p:pic>
        <p:sp>
          <p:nvSpPr>
            <p:cNvPr id="7" name="Rectangle 6"/>
            <p:cNvSpPr/>
            <p:nvPr/>
          </p:nvSpPr>
          <p:spPr>
            <a:xfrm>
              <a:off x="145959" y="2512235"/>
              <a:ext cx="10873070" cy="517065"/>
            </a:xfrm>
            <a:prstGeom prst="rect">
              <a:avLst/>
            </a:prstGeom>
          </p:spPr>
          <p:txBody>
            <a:bodyPr wrap="square">
              <a:spAutoFit/>
            </a:bodyPr>
            <a:lstStyle/>
            <a:p>
              <a:pPr marL="0" marR="0" lvl="0" indent="0" algn="justLow" defTabSz="914400" rtl="1" eaLnBrk="1" fontAlgn="auto" latinLnBrk="0" hangingPunct="1">
                <a:lnSpc>
                  <a:spcPct val="115000"/>
                </a:lnSpc>
                <a:spcBef>
                  <a:spcPts val="0"/>
                </a:spcBef>
                <a:spcAft>
                  <a:spcPts val="800"/>
                </a:spcAft>
                <a:buClr>
                  <a:srgbClr val="00B050"/>
                </a:buClr>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حدد علامة التبويب "بيانات"، ثم انقر فوق الأمر "تصفية"</a:t>
              </a:r>
              <a:endParaRPr kumimoji="0" lang="en-US"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endParaRPr>
            </a:p>
          </p:txBody>
        </p:sp>
      </p:grpSp>
      <p:pic>
        <p:nvPicPr>
          <p:cNvPr id="8" name="Picture 7" descr="https://1.bp.blogspot.com/-hdPfMUIEyD0/XyGmliM8yLI/AAAAAAAAHEg/FIxy_ZKv17QS8Stt-CxUU03M9xCdVBKQACLcBGAsYHQ/s1600/2.webp"/>
          <p:cNvPicPr/>
          <p:nvPr/>
        </p:nvPicPr>
        <p:blipFill>
          <a:blip r:embed="rId4">
            <a:extLst>
              <a:ext uri="{28A0092B-C50C-407E-A947-70E740481C1C}">
                <a14:useLocalDpi xmlns:a14="http://schemas.microsoft.com/office/drawing/2010/main" val="0"/>
              </a:ext>
            </a:extLst>
          </a:blip>
          <a:srcRect/>
          <a:stretch>
            <a:fillRect/>
          </a:stretch>
        </p:blipFill>
        <p:spPr bwMode="auto">
          <a:xfrm>
            <a:off x="3489649" y="2678825"/>
            <a:ext cx="6064897" cy="2751591"/>
          </a:xfrm>
          <a:prstGeom prst="rect">
            <a:avLst/>
          </a:prstGeom>
          <a:noFill/>
          <a:ln>
            <a:noFill/>
          </a:ln>
        </p:spPr>
      </p:pic>
    </p:spTree>
    <p:extLst>
      <p:ext uri="{BB962C8B-B14F-4D97-AF65-F5344CB8AC3E}">
        <p14:creationId xmlns:p14="http://schemas.microsoft.com/office/powerpoint/2010/main" val="942794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699380" y="176681"/>
            <a:ext cx="528445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rPr>
              <a:t>تصفية البيانات</a:t>
            </a:r>
            <a:endPar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155</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373224" y="1412952"/>
            <a:ext cx="11610612" cy="737542"/>
            <a:chOff x="145959" y="2401997"/>
            <a:chExt cx="11610612" cy="737542"/>
          </a:xfrm>
        </p:grpSpPr>
        <p:pic>
          <p:nvPicPr>
            <p:cNvPr id="5" name="Picture 4"/>
            <p:cNvPicPr>
              <a:picLocks noChangeAspect="1"/>
            </p:cNvPicPr>
            <p:nvPr/>
          </p:nvPicPr>
          <p:blipFill rotWithShape="1">
            <a:blip r:embed="rId3"/>
            <a:srcRect l="11470" t="9870" r="7714" b="9314"/>
            <a:stretch/>
          </p:blipFill>
          <p:spPr>
            <a:xfrm>
              <a:off x="11019029" y="2401997"/>
              <a:ext cx="737542" cy="737542"/>
            </a:xfrm>
            <a:prstGeom prst="rect">
              <a:avLst/>
            </a:prstGeom>
          </p:spPr>
        </p:pic>
        <p:sp>
          <p:nvSpPr>
            <p:cNvPr id="7" name="Rectangle 6"/>
            <p:cNvSpPr/>
            <p:nvPr/>
          </p:nvSpPr>
          <p:spPr>
            <a:xfrm>
              <a:off x="145959" y="2512235"/>
              <a:ext cx="10873070" cy="517065"/>
            </a:xfrm>
            <a:prstGeom prst="rect">
              <a:avLst/>
            </a:prstGeom>
          </p:spPr>
          <p:txBody>
            <a:bodyPr wrap="square">
              <a:spAutoFit/>
            </a:bodyPr>
            <a:lstStyle/>
            <a:p>
              <a:pPr marL="0" marR="0" lvl="0" indent="0" algn="justLow" defTabSz="914400" rtl="1" eaLnBrk="1" fontAlgn="auto" latinLnBrk="0" hangingPunct="1">
                <a:lnSpc>
                  <a:spcPct val="115000"/>
                </a:lnSpc>
                <a:spcBef>
                  <a:spcPts val="0"/>
                </a:spcBef>
                <a:spcAft>
                  <a:spcPts val="800"/>
                </a:spcAft>
                <a:buClr>
                  <a:srgbClr val="00B050"/>
                </a:buClr>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سيظهر سهم منسدل في خلية العنوان لكل عمود</a:t>
              </a:r>
              <a:endParaRPr kumimoji="0" lang="en-US"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endParaRPr>
            </a:p>
          </p:txBody>
        </p:sp>
      </p:grpSp>
      <p:grpSp>
        <p:nvGrpSpPr>
          <p:cNvPr id="8" name="Group 7"/>
          <p:cNvGrpSpPr/>
          <p:nvPr/>
        </p:nvGrpSpPr>
        <p:grpSpPr>
          <a:xfrm>
            <a:off x="419099" y="2260732"/>
            <a:ext cx="11605389" cy="941796"/>
            <a:chOff x="151182" y="2358493"/>
            <a:chExt cx="11605389" cy="941796"/>
          </a:xfrm>
        </p:grpSpPr>
        <p:pic>
          <p:nvPicPr>
            <p:cNvPr id="10" name="Picture 9"/>
            <p:cNvPicPr>
              <a:picLocks noChangeAspect="1"/>
            </p:cNvPicPr>
            <p:nvPr/>
          </p:nvPicPr>
          <p:blipFill rotWithShape="1">
            <a:blip r:embed="rId3"/>
            <a:srcRect l="11470" t="9870" r="7714" b="9314"/>
            <a:stretch/>
          </p:blipFill>
          <p:spPr>
            <a:xfrm>
              <a:off x="11019029" y="2401997"/>
              <a:ext cx="737542" cy="737542"/>
            </a:xfrm>
            <a:prstGeom prst="rect">
              <a:avLst/>
            </a:prstGeom>
          </p:spPr>
        </p:pic>
        <p:sp>
          <p:nvSpPr>
            <p:cNvPr id="11" name="Rectangle 10"/>
            <p:cNvSpPr/>
            <p:nvPr/>
          </p:nvSpPr>
          <p:spPr>
            <a:xfrm>
              <a:off x="151182" y="2358493"/>
              <a:ext cx="10873070" cy="941796"/>
            </a:xfrm>
            <a:prstGeom prst="rect">
              <a:avLst/>
            </a:prstGeom>
          </p:spPr>
          <p:txBody>
            <a:bodyPr wrap="square">
              <a:spAutoFit/>
            </a:bodyPr>
            <a:lstStyle/>
            <a:p>
              <a:pPr marL="0" marR="0" lvl="0" indent="0" algn="justLow" defTabSz="914400" rtl="1" eaLnBrk="1" fontAlgn="auto" latinLnBrk="0" hangingPunct="1">
                <a:lnSpc>
                  <a:spcPct val="115000"/>
                </a:lnSpc>
                <a:spcBef>
                  <a:spcPts val="0"/>
                </a:spcBef>
                <a:spcAft>
                  <a:spcPts val="800"/>
                </a:spcAft>
                <a:buClr>
                  <a:srgbClr val="00B050"/>
                </a:buClr>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انقر فوق السهم </a:t>
              </a:r>
              <a:r>
                <a:rPr kumimoji="0" lang="ar-EG" sz="2400" b="1" i="0" u="none" strike="noStrike" kern="1200" cap="none" spc="0" normalizeH="0" baseline="0" noProof="0" dirty="0" err="1">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المنسدل</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 للعمود الذي تريد تصفيته. في مثالنا، سنقوم بتصفية العمود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B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لعرض أنواع معينة فقط </a:t>
              </a:r>
              <a:b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b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من المعدات</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12" name="Picture 11" descr="https://1.bp.blogspot.com/-Iq_mpX9uHHU/XyGmpG-sXGI/AAAAAAAAHEk/69pF4tdkndACwz6KYQfjCA-gB_1HspVcQCLcBGAsYHQ/w320-h170/3.webp"/>
          <p:cNvPicPr/>
          <p:nvPr/>
        </p:nvPicPr>
        <p:blipFill>
          <a:blip r:embed="rId4">
            <a:extLst>
              <a:ext uri="{28A0092B-C50C-407E-A947-70E740481C1C}">
                <a14:useLocalDpi xmlns:a14="http://schemas.microsoft.com/office/drawing/2010/main" val="0"/>
              </a:ext>
            </a:extLst>
          </a:blip>
          <a:srcRect/>
          <a:stretch>
            <a:fillRect/>
          </a:stretch>
        </p:blipFill>
        <p:spPr bwMode="auto">
          <a:xfrm>
            <a:off x="3440664" y="3538505"/>
            <a:ext cx="5900944" cy="2817846"/>
          </a:xfrm>
          <a:prstGeom prst="rect">
            <a:avLst/>
          </a:prstGeom>
          <a:noFill/>
          <a:ln>
            <a:noFill/>
          </a:ln>
        </p:spPr>
      </p:pic>
    </p:spTree>
    <p:extLst>
      <p:ext uri="{BB962C8B-B14F-4D97-AF65-F5344CB8AC3E}">
        <p14:creationId xmlns:p14="http://schemas.microsoft.com/office/powerpoint/2010/main" val="320863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par>
                                <p:cTn id="13" presetID="14" presetClass="entr" presetSubtype="1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randombar(horizontal)">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699380" y="176681"/>
            <a:ext cx="528445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تصفية البيانات</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156</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546398" y="1389837"/>
            <a:ext cx="11437438" cy="737542"/>
            <a:chOff x="319133" y="2401997"/>
            <a:chExt cx="11437438" cy="737542"/>
          </a:xfrm>
        </p:grpSpPr>
        <p:pic>
          <p:nvPicPr>
            <p:cNvPr id="5" name="Picture 4"/>
            <p:cNvPicPr>
              <a:picLocks noChangeAspect="1"/>
            </p:cNvPicPr>
            <p:nvPr/>
          </p:nvPicPr>
          <p:blipFill rotWithShape="1">
            <a:blip r:embed="rId3"/>
            <a:srcRect l="11470" t="9870" r="7714" b="9314"/>
            <a:stretch/>
          </p:blipFill>
          <p:spPr>
            <a:xfrm>
              <a:off x="11019029" y="2401997"/>
              <a:ext cx="737542" cy="737542"/>
            </a:xfrm>
            <a:prstGeom prst="rect">
              <a:avLst/>
            </a:prstGeom>
          </p:spPr>
        </p:pic>
        <p:sp>
          <p:nvSpPr>
            <p:cNvPr id="7" name="Rectangle 6"/>
            <p:cNvSpPr/>
            <p:nvPr/>
          </p:nvSpPr>
          <p:spPr>
            <a:xfrm>
              <a:off x="319133" y="2622474"/>
              <a:ext cx="10873070" cy="517065"/>
            </a:xfrm>
            <a:prstGeom prst="rect">
              <a:avLst/>
            </a:prstGeom>
          </p:spPr>
          <p:txBody>
            <a:bodyPr wrap="square">
              <a:spAutoFit/>
            </a:bodyPr>
            <a:lstStyle/>
            <a:p>
              <a:pPr marL="0" marR="0" lvl="0" indent="0" algn="justLow" defTabSz="914400" rtl="1" eaLnBrk="1" fontAlgn="auto" latinLnBrk="0" hangingPunct="1">
                <a:lnSpc>
                  <a:spcPct val="115000"/>
                </a:lnSpc>
                <a:spcBef>
                  <a:spcPts val="0"/>
                </a:spcBef>
                <a:spcAft>
                  <a:spcPts val="800"/>
                </a:spcAft>
                <a:buClr>
                  <a:srgbClr val="00B050"/>
                </a:buClr>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ستظهر قائمة التصفية</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8" name="Group 7"/>
          <p:cNvGrpSpPr/>
          <p:nvPr/>
        </p:nvGrpSpPr>
        <p:grpSpPr>
          <a:xfrm>
            <a:off x="419099" y="2329195"/>
            <a:ext cx="11534074" cy="737542"/>
            <a:chOff x="222497" y="2401997"/>
            <a:chExt cx="11534074" cy="737542"/>
          </a:xfrm>
        </p:grpSpPr>
        <p:pic>
          <p:nvPicPr>
            <p:cNvPr id="10" name="Picture 9"/>
            <p:cNvPicPr>
              <a:picLocks noChangeAspect="1"/>
            </p:cNvPicPr>
            <p:nvPr/>
          </p:nvPicPr>
          <p:blipFill rotWithShape="1">
            <a:blip r:embed="rId3"/>
            <a:srcRect l="11470" t="9870" r="7714" b="9314"/>
            <a:stretch/>
          </p:blipFill>
          <p:spPr>
            <a:xfrm>
              <a:off x="11019029" y="2401997"/>
              <a:ext cx="737542" cy="737542"/>
            </a:xfrm>
            <a:prstGeom prst="rect">
              <a:avLst/>
            </a:prstGeom>
          </p:spPr>
        </p:pic>
        <p:sp>
          <p:nvSpPr>
            <p:cNvPr id="11" name="Rectangle 10"/>
            <p:cNvSpPr/>
            <p:nvPr/>
          </p:nvSpPr>
          <p:spPr>
            <a:xfrm>
              <a:off x="222497" y="2597774"/>
              <a:ext cx="10873070" cy="517065"/>
            </a:xfrm>
            <a:prstGeom prst="rect">
              <a:avLst/>
            </a:prstGeom>
          </p:spPr>
          <p:txBody>
            <a:bodyPr wrap="square">
              <a:spAutoFit/>
            </a:bodyPr>
            <a:lstStyle/>
            <a:p>
              <a:pPr marL="0" marR="0" lvl="0" indent="0" algn="justLow" defTabSz="914400" rtl="1" eaLnBrk="1" fontAlgn="auto" latinLnBrk="0" hangingPunct="1">
                <a:lnSpc>
                  <a:spcPct val="115000"/>
                </a:lnSpc>
                <a:spcBef>
                  <a:spcPts val="0"/>
                </a:spcBef>
                <a:spcAft>
                  <a:spcPts val="800"/>
                </a:spcAft>
                <a:buClr>
                  <a:srgbClr val="00B050"/>
                </a:buClr>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قم بإلغاء تحديد المربع الموجود بجوار تحديد الكل لإلغاء تحديد كافة البيانات بسرعة</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12" name="Picture 11" descr="https://1.bp.blogspot.com/-i1mq_Ohoy9I/XyGmtg371vI/AAAAAAAAHEo/05Y40Pco9l06FX0WsEuVEdGkxyvfwOBNgCLcBGAsYHQ/s1600/4.webp"/>
          <p:cNvPicPr/>
          <p:nvPr/>
        </p:nvPicPr>
        <p:blipFill>
          <a:blip r:embed="rId4">
            <a:extLst>
              <a:ext uri="{28A0092B-C50C-407E-A947-70E740481C1C}">
                <a14:useLocalDpi xmlns:a14="http://schemas.microsoft.com/office/drawing/2010/main" val="0"/>
              </a:ext>
            </a:extLst>
          </a:blip>
          <a:srcRect/>
          <a:stretch>
            <a:fillRect/>
          </a:stretch>
        </p:blipFill>
        <p:spPr bwMode="auto">
          <a:xfrm>
            <a:off x="4416632" y="3066737"/>
            <a:ext cx="2786601" cy="3502014"/>
          </a:xfrm>
          <a:prstGeom prst="rect">
            <a:avLst/>
          </a:prstGeom>
          <a:noFill/>
          <a:ln>
            <a:noFill/>
          </a:ln>
        </p:spPr>
      </p:pic>
    </p:spTree>
    <p:extLst>
      <p:ext uri="{BB962C8B-B14F-4D97-AF65-F5344CB8AC3E}">
        <p14:creationId xmlns:p14="http://schemas.microsoft.com/office/powerpoint/2010/main" val="1593584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par>
                                <p:cTn id="13" presetID="14" presetClass="entr" presetSubtype="1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randombar(horizontal)">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699380" y="176681"/>
            <a:ext cx="528445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تصفية البيانات</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157</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521312" y="1287710"/>
            <a:ext cx="11462524" cy="941796"/>
            <a:chOff x="294047" y="2299870"/>
            <a:chExt cx="11462524" cy="941796"/>
          </a:xfrm>
        </p:grpSpPr>
        <p:pic>
          <p:nvPicPr>
            <p:cNvPr id="5" name="Picture 4"/>
            <p:cNvPicPr>
              <a:picLocks noChangeAspect="1"/>
            </p:cNvPicPr>
            <p:nvPr/>
          </p:nvPicPr>
          <p:blipFill rotWithShape="1">
            <a:blip r:embed="rId3"/>
            <a:srcRect l="11470" t="9870" r="7714" b="9314"/>
            <a:stretch/>
          </p:blipFill>
          <p:spPr>
            <a:xfrm>
              <a:off x="11019029" y="2401997"/>
              <a:ext cx="737542" cy="737542"/>
            </a:xfrm>
            <a:prstGeom prst="rect">
              <a:avLst/>
            </a:prstGeom>
          </p:spPr>
        </p:pic>
        <p:sp>
          <p:nvSpPr>
            <p:cNvPr id="7" name="Rectangle 6"/>
            <p:cNvSpPr/>
            <p:nvPr/>
          </p:nvSpPr>
          <p:spPr>
            <a:xfrm>
              <a:off x="294047" y="2299870"/>
              <a:ext cx="10699896" cy="941796"/>
            </a:xfrm>
            <a:prstGeom prst="rect">
              <a:avLst/>
            </a:prstGeom>
          </p:spPr>
          <p:txBody>
            <a:bodyPr wrap="square">
              <a:spAutoFit/>
            </a:bodyPr>
            <a:lstStyle/>
            <a:p>
              <a:pPr marL="0" marR="0" lvl="0" indent="0" algn="justLow" defTabSz="914400" rtl="1" eaLnBrk="1" fontAlgn="auto" latinLnBrk="0" hangingPunct="1">
                <a:lnSpc>
                  <a:spcPct val="115000"/>
                </a:lnSpc>
                <a:spcBef>
                  <a:spcPts val="0"/>
                </a:spcBef>
                <a:spcAft>
                  <a:spcPts val="800"/>
                </a:spcAft>
                <a:buClr>
                  <a:srgbClr val="00B050"/>
                </a:buClr>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حدد المربعات المجاورة للبيانات التي تريد تصفيتها، ثم انقر فوق موافق. في هذا المثال، سنفحص أجهزة الكمبيوتر المحمولة وأجهزة العرض لعرض هذه الأنواع من المعدات فقط</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8" name="Picture 7" descr="https://1.bp.blogspot.com/-m-CZkTJXUqM/XyGmx6P66vI/AAAAAAAAHEw/aOwYbKpKFAg9vAuG9M3YZvJAaRtkNJNBwCLcBGAsYHQ/s1600/5.webp"/>
          <p:cNvPicPr/>
          <p:nvPr/>
        </p:nvPicPr>
        <p:blipFill>
          <a:blip r:embed="rId4">
            <a:extLst>
              <a:ext uri="{28A0092B-C50C-407E-A947-70E740481C1C}">
                <a14:useLocalDpi xmlns:a14="http://schemas.microsoft.com/office/drawing/2010/main" val="0"/>
              </a:ext>
            </a:extLst>
          </a:blip>
          <a:srcRect/>
          <a:stretch>
            <a:fillRect/>
          </a:stretch>
        </p:blipFill>
        <p:spPr bwMode="auto">
          <a:xfrm>
            <a:off x="4292082" y="2401194"/>
            <a:ext cx="3321698" cy="4186219"/>
          </a:xfrm>
          <a:prstGeom prst="rect">
            <a:avLst/>
          </a:prstGeom>
          <a:noFill/>
          <a:ln>
            <a:noFill/>
          </a:ln>
        </p:spPr>
      </p:pic>
    </p:spTree>
    <p:extLst>
      <p:ext uri="{BB962C8B-B14F-4D97-AF65-F5344CB8AC3E}">
        <p14:creationId xmlns:p14="http://schemas.microsoft.com/office/powerpoint/2010/main" val="3951240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699380" y="176681"/>
            <a:ext cx="528445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تصفية البيانات</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158</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521312" y="1287710"/>
            <a:ext cx="11462524" cy="941796"/>
            <a:chOff x="294047" y="2299870"/>
            <a:chExt cx="11462524" cy="941796"/>
          </a:xfrm>
        </p:grpSpPr>
        <p:pic>
          <p:nvPicPr>
            <p:cNvPr id="5" name="Picture 4"/>
            <p:cNvPicPr>
              <a:picLocks noChangeAspect="1"/>
            </p:cNvPicPr>
            <p:nvPr/>
          </p:nvPicPr>
          <p:blipFill rotWithShape="1">
            <a:blip r:embed="rId3"/>
            <a:srcRect l="11470" t="9870" r="7714" b="9314"/>
            <a:stretch/>
          </p:blipFill>
          <p:spPr>
            <a:xfrm>
              <a:off x="11019029" y="2401997"/>
              <a:ext cx="737542" cy="737542"/>
            </a:xfrm>
            <a:prstGeom prst="rect">
              <a:avLst/>
            </a:prstGeom>
          </p:spPr>
        </p:pic>
        <p:sp>
          <p:nvSpPr>
            <p:cNvPr id="7" name="Rectangle 6"/>
            <p:cNvSpPr/>
            <p:nvPr/>
          </p:nvSpPr>
          <p:spPr>
            <a:xfrm>
              <a:off x="294047" y="2299870"/>
              <a:ext cx="10699896" cy="941796"/>
            </a:xfrm>
            <a:prstGeom prst="rect">
              <a:avLst/>
            </a:prstGeom>
          </p:spPr>
          <p:txBody>
            <a:bodyPr wrap="square">
              <a:spAutoFit/>
            </a:bodyPr>
            <a:lstStyle/>
            <a:p>
              <a:pPr marL="0" marR="0" lvl="0" indent="0" algn="justLow" defTabSz="914400" rtl="1" eaLnBrk="1" fontAlgn="auto" latinLnBrk="0" hangingPunct="1">
                <a:lnSpc>
                  <a:spcPct val="115000"/>
                </a:lnSpc>
                <a:spcBef>
                  <a:spcPts val="0"/>
                </a:spcBef>
                <a:spcAft>
                  <a:spcPts val="800"/>
                </a:spcAft>
                <a:buClr>
                  <a:srgbClr val="00B050"/>
                </a:buClr>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سيتم تصفية البيانات، وإخفاء أي محتوى لا يطابق المعايير بشكل مؤقت. في مثالنا، لا يمكن رؤية سوى أجهزة الكمبيوتر المحمولة وأجهزة العرض</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8" name="Picture 7" descr="https://1.bp.blogspot.com/-Yv8DK7SeonI/XyGm2fB7IuI/AAAAAAAAHE0/Z8AgbBjCvTQZWbTdoYmMqsoz6y5rLhLVACLcBGAsYHQ/s1600/6.webp"/>
          <p:cNvPicPr/>
          <p:nvPr/>
        </p:nvPicPr>
        <p:blipFill>
          <a:blip r:embed="rId4">
            <a:extLst>
              <a:ext uri="{28A0092B-C50C-407E-A947-70E740481C1C}">
                <a14:useLocalDpi xmlns:a14="http://schemas.microsoft.com/office/drawing/2010/main" val="0"/>
              </a:ext>
            </a:extLst>
          </a:blip>
          <a:srcRect/>
          <a:stretch>
            <a:fillRect/>
          </a:stretch>
        </p:blipFill>
        <p:spPr bwMode="auto">
          <a:xfrm>
            <a:off x="2295330" y="2456809"/>
            <a:ext cx="8042988" cy="4150367"/>
          </a:xfrm>
          <a:prstGeom prst="rect">
            <a:avLst/>
          </a:prstGeom>
          <a:noFill/>
          <a:ln>
            <a:noFill/>
          </a:ln>
        </p:spPr>
      </p:pic>
    </p:spTree>
    <p:extLst>
      <p:ext uri="{BB962C8B-B14F-4D97-AF65-F5344CB8AC3E}">
        <p14:creationId xmlns:p14="http://schemas.microsoft.com/office/powerpoint/2010/main" val="3317344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699380" y="176681"/>
            <a:ext cx="528445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تصفية البيانات</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159</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521312" y="1287710"/>
            <a:ext cx="11462524" cy="941796"/>
            <a:chOff x="294047" y="2299870"/>
            <a:chExt cx="11462524" cy="941796"/>
          </a:xfrm>
        </p:grpSpPr>
        <p:pic>
          <p:nvPicPr>
            <p:cNvPr id="5" name="Picture 4"/>
            <p:cNvPicPr>
              <a:picLocks noChangeAspect="1"/>
            </p:cNvPicPr>
            <p:nvPr/>
          </p:nvPicPr>
          <p:blipFill rotWithShape="1">
            <a:blip r:embed="rId3"/>
            <a:srcRect l="11470" t="9870" r="7714" b="9314"/>
            <a:stretch/>
          </p:blipFill>
          <p:spPr>
            <a:xfrm>
              <a:off x="11019029" y="2401997"/>
              <a:ext cx="737542" cy="737542"/>
            </a:xfrm>
            <a:prstGeom prst="rect">
              <a:avLst/>
            </a:prstGeom>
          </p:spPr>
        </p:pic>
        <p:sp>
          <p:nvSpPr>
            <p:cNvPr id="7" name="Rectangle 6"/>
            <p:cNvSpPr/>
            <p:nvPr/>
          </p:nvSpPr>
          <p:spPr>
            <a:xfrm>
              <a:off x="294047" y="2299870"/>
              <a:ext cx="10699896" cy="941796"/>
            </a:xfrm>
            <a:prstGeom prst="rect">
              <a:avLst/>
            </a:prstGeom>
          </p:spPr>
          <p:txBody>
            <a:bodyPr wrap="square">
              <a:spAutoFit/>
            </a:bodyPr>
            <a:lstStyle/>
            <a:p>
              <a:pPr marL="0" marR="0" lvl="0" indent="0" algn="justLow" defTabSz="914400" rtl="1" eaLnBrk="1" fontAlgn="auto" latinLnBrk="0" hangingPunct="1">
                <a:lnSpc>
                  <a:spcPct val="115000"/>
                </a:lnSpc>
                <a:spcBef>
                  <a:spcPts val="0"/>
                </a:spcBef>
                <a:spcAft>
                  <a:spcPts val="800"/>
                </a:spcAft>
                <a:buClr>
                  <a:srgbClr val="00B050"/>
                </a:buClr>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سيتم تصفية البيانات، وإخفاء أي محتوى لا يطابق المعايير بشكل مؤقت. في مثالنا، لا يمكن رؤية سوى أجهزة الكمبيوتر المحمولة وأجهزة العرض</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8" name="Picture 7" descr="https://1.bp.blogspot.com/-Yv8DK7SeonI/XyGm2fB7IuI/AAAAAAAAHE0/Z8AgbBjCvTQZWbTdoYmMqsoz6y5rLhLVACLcBGAsYHQ/s1600/6.webp"/>
          <p:cNvPicPr/>
          <p:nvPr/>
        </p:nvPicPr>
        <p:blipFill>
          <a:blip r:embed="rId4">
            <a:extLst>
              <a:ext uri="{28A0092B-C50C-407E-A947-70E740481C1C}">
                <a14:useLocalDpi xmlns:a14="http://schemas.microsoft.com/office/drawing/2010/main" val="0"/>
              </a:ext>
            </a:extLst>
          </a:blip>
          <a:srcRect/>
          <a:stretch>
            <a:fillRect/>
          </a:stretch>
        </p:blipFill>
        <p:spPr bwMode="auto">
          <a:xfrm>
            <a:off x="2237793" y="2494133"/>
            <a:ext cx="7816532" cy="4019738"/>
          </a:xfrm>
          <a:prstGeom prst="rect">
            <a:avLst/>
          </a:prstGeom>
          <a:noFill/>
          <a:ln>
            <a:noFill/>
          </a:ln>
        </p:spPr>
      </p:pic>
    </p:spTree>
    <p:extLst>
      <p:ext uri="{BB962C8B-B14F-4D97-AF65-F5344CB8AC3E}">
        <p14:creationId xmlns:p14="http://schemas.microsoft.com/office/powerpoint/2010/main" val="4177756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02A93DA-8321-490E-B7A0-7881EC602D96}" type="slidenum">
              <a:rPr lang="ar-EG" smtClean="0"/>
              <a:t>16</a:t>
            </a:fld>
            <a:endParaRPr lang="ar-EG"/>
          </a:p>
        </p:txBody>
      </p:sp>
      <p:sp>
        <p:nvSpPr>
          <p:cNvPr id="3" name="Rectangle 2"/>
          <p:cNvSpPr/>
          <p:nvPr/>
        </p:nvSpPr>
        <p:spPr>
          <a:xfrm>
            <a:off x="6870444" y="266901"/>
            <a:ext cx="5216713" cy="604781"/>
          </a:xfrm>
          <a:prstGeom prst="rect">
            <a:avLst/>
          </a:prstGeom>
        </p:spPr>
        <p:txBody>
          <a:bodyPr wrap="square">
            <a:spAutoFit/>
          </a:bodyPr>
          <a:lstStyle/>
          <a:p>
            <a:pPr lvl="0" algn="ctr">
              <a:lnSpc>
                <a:spcPct val="90000"/>
              </a:lnSpc>
              <a:defRPr/>
            </a:pPr>
            <a:r>
              <a:rPr lang="ar-EG" sz="3600" dirty="0">
                <a:solidFill>
                  <a:prstClr val="white"/>
                </a:solidFill>
                <a:latin typeface="Sakkal Majalla" panose="02000000000000000000" pitchFamily="2" charset="-78"/>
                <a:cs typeface="Sakkal Majalla" pitchFamily="2" charset="-78"/>
              </a:rPr>
              <a:t>أهمية ذكاء الأعمال في المنظمة</a:t>
            </a:r>
          </a:p>
        </p:txBody>
      </p:sp>
      <p:pic>
        <p:nvPicPr>
          <p:cNvPr id="14" name="Picture 13"/>
          <p:cNvPicPr>
            <a:picLocks noChangeAspect="1"/>
          </p:cNvPicPr>
          <p:nvPr/>
        </p:nvPicPr>
        <p:blipFill>
          <a:blip r:embed="rId3"/>
          <a:stretch>
            <a:fillRect/>
          </a:stretch>
        </p:blipFill>
        <p:spPr>
          <a:xfrm flipH="1">
            <a:off x="1020618" y="1514382"/>
            <a:ext cx="10126749" cy="5073751"/>
          </a:xfrm>
          <a:prstGeom prst="rect">
            <a:avLst/>
          </a:prstGeom>
        </p:spPr>
      </p:pic>
      <p:sp>
        <p:nvSpPr>
          <p:cNvPr id="18" name="Rectangle 17"/>
          <p:cNvSpPr/>
          <p:nvPr/>
        </p:nvSpPr>
        <p:spPr>
          <a:xfrm>
            <a:off x="6414246" y="2043531"/>
            <a:ext cx="1618453" cy="954107"/>
          </a:xfrm>
          <a:prstGeom prst="rect">
            <a:avLst/>
          </a:prstGeom>
        </p:spPr>
        <p:txBody>
          <a:bodyPr wrap="square">
            <a:spAutoFit/>
          </a:bodyPr>
          <a:lstStyle/>
          <a:p>
            <a:pPr algn="ctr"/>
            <a:r>
              <a:rPr lang="ar-EG" sz="28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جمع رؤى قابلة للتنفيذ</a:t>
            </a:r>
            <a:endParaRPr lang="ar-EG" sz="2800" dirty="0">
              <a:solidFill>
                <a:srgbClr val="002060"/>
              </a:solidFill>
              <a:latin typeface="Sakkal Majalla" panose="02000000000000000000" pitchFamily="2" charset="-78"/>
              <a:cs typeface="Sakkal Majalla" panose="02000000000000000000" pitchFamily="2" charset="-78"/>
            </a:endParaRPr>
          </a:p>
        </p:txBody>
      </p:sp>
      <p:sp>
        <p:nvSpPr>
          <p:cNvPr id="19" name="Rectangle 18"/>
          <p:cNvSpPr/>
          <p:nvPr/>
        </p:nvSpPr>
        <p:spPr>
          <a:xfrm>
            <a:off x="3729925" y="2122471"/>
            <a:ext cx="1943006" cy="954107"/>
          </a:xfrm>
          <a:prstGeom prst="rect">
            <a:avLst/>
          </a:prstGeom>
        </p:spPr>
        <p:txBody>
          <a:bodyPr wrap="square">
            <a:spAutoFit/>
          </a:bodyPr>
          <a:lstStyle/>
          <a:p>
            <a:pPr algn="ctr"/>
            <a:r>
              <a:rPr lang="ar-EG" sz="28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فهم متعمق للمنظمة</a:t>
            </a:r>
            <a:endParaRPr lang="ar-EG" sz="2800" dirty="0">
              <a:solidFill>
                <a:srgbClr val="002060"/>
              </a:solidFill>
              <a:latin typeface="Sakkal Majalla" panose="02000000000000000000" pitchFamily="2" charset="-78"/>
              <a:cs typeface="Sakkal Majalla" panose="02000000000000000000" pitchFamily="2" charset="-78"/>
            </a:endParaRPr>
          </a:p>
        </p:txBody>
      </p:sp>
      <p:sp>
        <p:nvSpPr>
          <p:cNvPr id="20" name="Rectangle 19"/>
          <p:cNvSpPr/>
          <p:nvPr/>
        </p:nvSpPr>
        <p:spPr>
          <a:xfrm>
            <a:off x="1356514" y="1907026"/>
            <a:ext cx="1629943" cy="1384995"/>
          </a:xfrm>
          <a:prstGeom prst="rect">
            <a:avLst/>
          </a:prstGeom>
        </p:spPr>
        <p:txBody>
          <a:bodyPr wrap="square">
            <a:spAutoFit/>
          </a:bodyPr>
          <a:lstStyle/>
          <a:p>
            <a:pPr algn="ctr"/>
            <a:r>
              <a:rPr lang="ar-EG" sz="28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تحقيق أهداف المبيعات والتسويق</a:t>
            </a:r>
          </a:p>
        </p:txBody>
      </p:sp>
      <p:sp>
        <p:nvSpPr>
          <p:cNvPr id="21" name="Rectangle 20"/>
          <p:cNvSpPr/>
          <p:nvPr/>
        </p:nvSpPr>
        <p:spPr>
          <a:xfrm>
            <a:off x="1253217" y="4809485"/>
            <a:ext cx="1836538" cy="1384995"/>
          </a:xfrm>
          <a:prstGeom prst="rect">
            <a:avLst/>
          </a:prstGeom>
        </p:spPr>
        <p:txBody>
          <a:bodyPr wrap="square">
            <a:spAutoFit/>
          </a:bodyPr>
          <a:lstStyle/>
          <a:p>
            <a:pPr algn="ctr"/>
            <a:r>
              <a:rPr lang="ar-EG" sz="28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توقع سلوك المشتري واتجاهاته</a:t>
            </a:r>
            <a:endParaRPr lang="ar-EG" sz="2800" dirty="0">
              <a:solidFill>
                <a:srgbClr val="002060"/>
              </a:solidFill>
              <a:latin typeface="Sakkal Majalla" panose="02000000000000000000" pitchFamily="2" charset="-78"/>
              <a:cs typeface="Sakkal Majalla" panose="02000000000000000000" pitchFamily="2" charset="-78"/>
            </a:endParaRPr>
          </a:p>
        </p:txBody>
      </p:sp>
      <p:sp>
        <p:nvSpPr>
          <p:cNvPr id="22" name="Rectangle 21"/>
          <p:cNvSpPr/>
          <p:nvPr/>
        </p:nvSpPr>
        <p:spPr>
          <a:xfrm>
            <a:off x="3948979" y="4836132"/>
            <a:ext cx="1504897" cy="1384995"/>
          </a:xfrm>
          <a:prstGeom prst="rect">
            <a:avLst/>
          </a:prstGeom>
        </p:spPr>
        <p:txBody>
          <a:bodyPr wrap="square">
            <a:spAutoFit/>
          </a:bodyPr>
          <a:lstStyle/>
          <a:p>
            <a:pPr algn="ctr"/>
            <a:r>
              <a:rPr lang="ar-EG" sz="28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زيادة الإنتاجية الإجمالية</a:t>
            </a:r>
            <a:endParaRPr lang="ar-EG" sz="2800" dirty="0">
              <a:solidFill>
                <a:srgbClr val="002060"/>
              </a:solidFill>
              <a:latin typeface="Sakkal Majalla" panose="02000000000000000000" pitchFamily="2" charset="-78"/>
              <a:cs typeface="Sakkal Majalla" panose="02000000000000000000" pitchFamily="2" charset="-78"/>
            </a:endParaRPr>
          </a:p>
        </p:txBody>
      </p:sp>
      <p:sp>
        <p:nvSpPr>
          <p:cNvPr id="23" name="Rectangle 22"/>
          <p:cNvSpPr/>
          <p:nvPr/>
        </p:nvSpPr>
        <p:spPr>
          <a:xfrm>
            <a:off x="6460980" y="4853134"/>
            <a:ext cx="1449799" cy="1384995"/>
          </a:xfrm>
          <a:prstGeom prst="rect">
            <a:avLst/>
          </a:prstGeom>
        </p:spPr>
        <p:txBody>
          <a:bodyPr wrap="square">
            <a:spAutoFit/>
          </a:bodyPr>
          <a:lstStyle/>
          <a:p>
            <a:pPr algn="ctr"/>
            <a:r>
              <a:rPr lang="ar-EG" sz="28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حوكمة البيانات واللوائح</a:t>
            </a:r>
            <a:endParaRPr lang="ar-EG" sz="2800" dirty="0">
              <a:solidFill>
                <a:srgbClr val="002060"/>
              </a:solidFill>
              <a:latin typeface="Sakkal Majalla" panose="02000000000000000000" pitchFamily="2" charset="-78"/>
              <a:cs typeface="Sakkal Majalla" panose="02000000000000000000" pitchFamily="2" charset="-78"/>
            </a:endParaRPr>
          </a:p>
        </p:txBody>
      </p:sp>
      <p:sp>
        <p:nvSpPr>
          <p:cNvPr id="24" name="Rectangle 23"/>
          <p:cNvSpPr/>
          <p:nvPr/>
        </p:nvSpPr>
        <p:spPr>
          <a:xfrm>
            <a:off x="8917883" y="5024928"/>
            <a:ext cx="1578912" cy="954107"/>
          </a:xfrm>
          <a:prstGeom prst="rect">
            <a:avLst/>
          </a:prstGeom>
        </p:spPr>
        <p:txBody>
          <a:bodyPr wrap="square">
            <a:spAutoFit/>
          </a:bodyPr>
          <a:lstStyle/>
          <a:p>
            <a:pPr algn="ctr"/>
            <a:r>
              <a:rPr lang="ar-EG" sz="2800" b="1" spc="-150"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عائد استثمار سريع</a:t>
            </a:r>
            <a:endParaRPr lang="ar-EG" sz="2800" spc="-150" dirty="0">
              <a:solidFill>
                <a:srgbClr val="002060"/>
              </a:solidFill>
              <a:latin typeface="Sakkal Majalla" panose="02000000000000000000" pitchFamily="2" charset="-78"/>
              <a:cs typeface="Sakkal Majalla" panose="02000000000000000000" pitchFamily="2" charset="-78"/>
            </a:endParaRPr>
          </a:p>
        </p:txBody>
      </p:sp>
      <p:pic>
        <p:nvPicPr>
          <p:cNvPr id="28" name="Picture 27"/>
          <p:cNvPicPr>
            <a:picLocks noChangeAspect="1"/>
          </p:cNvPicPr>
          <p:nvPr/>
        </p:nvPicPr>
        <p:blipFill>
          <a:blip r:embed="rId4">
            <a:clrChange>
              <a:clrFrom>
                <a:srgbClr val="FFFFFF"/>
              </a:clrFrom>
              <a:clrTo>
                <a:srgbClr val="FFFFFF">
                  <a:alpha val="0"/>
                </a:srgbClr>
              </a:clrTo>
            </a:clrChange>
          </a:blip>
          <a:stretch>
            <a:fillRect/>
          </a:stretch>
        </p:blipFill>
        <p:spPr>
          <a:xfrm>
            <a:off x="8150659" y="1245870"/>
            <a:ext cx="3623399" cy="3249211"/>
          </a:xfrm>
          <a:prstGeom prst="rect">
            <a:avLst/>
          </a:prstGeom>
        </p:spPr>
      </p:pic>
    </p:spTree>
    <p:extLst>
      <p:ext uri="{BB962C8B-B14F-4D97-AF65-F5344CB8AC3E}">
        <p14:creationId xmlns:p14="http://schemas.microsoft.com/office/powerpoint/2010/main" val="931585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barn(inVertical)">
                                      <p:cBhvr>
                                        <p:cTn id="10" dur="500"/>
                                        <p:tgtEl>
                                          <p:spTgt spid="18"/>
                                        </p:tgtEl>
                                      </p:cBhvr>
                                    </p:animEffect>
                                  </p:childTnLst>
                                </p:cTn>
                              </p:par>
                              <p:par>
                                <p:cTn id="11" presetID="16" presetClass="entr" presetSubtype="21" fill="hold" nodeType="with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barn(inVertical)">
                                      <p:cBhvr>
                                        <p:cTn id="13" dur="500"/>
                                        <p:tgtEl>
                                          <p:spTgt spid="28"/>
                                        </p:tgtEl>
                                      </p:cBhvr>
                                    </p:animEffect>
                                  </p:childTnLst>
                                </p:cTn>
                              </p:par>
                            </p:childTnLst>
                          </p:cTn>
                        </p:par>
                      </p:childTnLst>
                    </p:cTn>
                  </p:par>
                  <p:par>
                    <p:cTn id="14" fill="hold">
                      <p:stCondLst>
                        <p:cond delay="indefinite"/>
                      </p:stCondLst>
                      <p:childTnLst>
                        <p:par>
                          <p:cTn id="15" fill="hold">
                            <p:stCondLst>
                              <p:cond delay="0"/>
                            </p:stCondLst>
                            <p:childTnLst>
                              <p:par>
                                <p:cTn id="16" presetID="31" presetClass="entr" presetSubtype="0" fill="hold" grpId="0" nodeType="click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p:cTn id="18" dur="1000" fill="hold"/>
                                        <p:tgtEl>
                                          <p:spTgt spid="19"/>
                                        </p:tgtEl>
                                        <p:attrNameLst>
                                          <p:attrName>ppt_w</p:attrName>
                                        </p:attrNameLst>
                                      </p:cBhvr>
                                      <p:tavLst>
                                        <p:tav tm="0">
                                          <p:val>
                                            <p:fltVal val="0"/>
                                          </p:val>
                                        </p:tav>
                                        <p:tav tm="100000">
                                          <p:val>
                                            <p:strVal val="#ppt_w"/>
                                          </p:val>
                                        </p:tav>
                                      </p:tavLst>
                                    </p:anim>
                                    <p:anim calcmode="lin" valueType="num">
                                      <p:cBhvr>
                                        <p:cTn id="19" dur="1000" fill="hold"/>
                                        <p:tgtEl>
                                          <p:spTgt spid="19"/>
                                        </p:tgtEl>
                                        <p:attrNameLst>
                                          <p:attrName>ppt_h</p:attrName>
                                        </p:attrNameLst>
                                      </p:cBhvr>
                                      <p:tavLst>
                                        <p:tav tm="0">
                                          <p:val>
                                            <p:fltVal val="0"/>
                                          </p:val>
                                        </p:tav>
                                        <p:tav tm="100000">
                                          <p:val>
                                            <p:strVal val="#ppt_h"/>
                                          </p:val>
                                        </p:tav>
                                      </p:tavLst>
                                    </p:anim>
                                    <p:anim calcmode="lin" valueType="num">
                                      <p:cBhvr>
                                        <p:cTn id="20" dur="1000" fill="hold"/>
                                        <p:tgtEl>
                                          <p:spTgt spid="19"/>
                                        </p:tgtEl>
                                        <p:attrNameLst>
                                          <p:attrName>style.rotation</p:attrName>
                                        </p:attrNameLst>
                                      </p:cBhvr>
                                      <p:tavLst>
                                        <p:tav tm="0">
                                          <p:val>
                                            <p:fltVal val="90"/>
                                          </p:val>
                                        </p:tav>
                                        <p:tav tm="100000">
                                          <p:val>
                                            <p:fltVal val="0"/>
                                          </p:val>
                                        </p:tav>
                                      </p:tavLst>
                                    </p:anim>
                                    <p:animEffect transition="in" filter="fade">
                                      <p:cBhvr>
                                        <p:cTn id="21" dur="1000"/>
                                        <p:tgtEl>
                                          <p:spTgt spid="19"/>
                                        </p:tgtEl>
                                      </p:cBhvr>
                                    </p:animEffect>
                                  </p:childTnLst>
                                </p:cTn>
                              </p:par>
                            </p:childTnLst>
                          </p:cTn>
                        </p:par>
                      </p:childTnLst>
                    </p:cTn>
                  </p:par>
                  <p:par>
                    <p:cTn id="22" fill="hold">
                      <p:stCondLst>
                        <p:cond delay="indefinite"/>
                      </p:stCondLst>
                      <p:childTnLst>
                        <p:par>
                          <p:cTn id="23" fill="hold">
                            <p:stCondLst>
                              <p:cond delay="0"/>
                            </p:stCondLst>
                            <p:childTnLst>
                              <p:par>
                                <p:cTn id="24" presetID="31" presetClass="entr" presetSubtype="0" fill="hold" grpId="0" nodeType="click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1000" fill="hold"/>
                                        <p:tgtEl>
                                          <p:spTgt spid="20"/>
                                        </p:tgtEl>
                                        <p:attrNameLst>
                                          <p:attrName>ppt_w</p:attrName>
                                        </p:attrNameLst>
                                      </p:cBhvr>
                                      <p:tavLst>
                                        <p:tav tm="0">
                                          <p:val>
                                            <p:fltVal val="0"/>
                                          </p:val>
                                        </p:tav>
                                        <p:tav tm="100000">
                                          <p:val>
                                            <p:strVal val="#ppt_w"/>
                                          </p:val>
                                        </p:tav>
                                      </p:tavLst>
                                    </p:anim>
                                    <p:anim calcmode="lin" valueType="num">
                                      <p:cBhvr>
                                        <p:cTn id="27" dur="1000" fill="hold"/>
                                        <p:tgtEl>
                                          <p:spTgt spid="20"/>
                                        </p:tgtEl>
                                        <p:attrNameLst>
                                          <p:attrName>ppt_h</p:attrName>
                                        </p:attrNameLst>
                                      </p:cBhvr>
                                      <p:tavLst>
                                        <p:tav tm="0">
                                          <p:val>
                                            <p:fltVal val="0"/>
                                          </p:val>
                                        </p:tav>
                                        <p:tav tm="100000">
                                          <p:val>
                                            <p:strVal val="#ppt_h"/>
                                          </p:val>
                                        </p:tav>
                                      </p:tavLst>
                                    </p:anim>
                                    <p:anim calcmode="lin" valueType="num">
                                      <p:cBhvr>
                                        <p:cTn id="28" dur="1000" fill="hold"/>
                                        <p:tgtEl>
                                          <p:spTgt spid="20"/>
                                        </p:tgtEl>
                                        <p:attrNameLst>
                                          <p:attrName>style.rotation</p:attrName>
                                        </p:attrNameLst>
                                      </p:cBhvr>
                                      <p:tavLst>
                                        <p:tav tm="0">
                                          <p:val>
                                            <p:fltVal val="90"/>
                                          </p:val>
                                        </p:tav>
                                        <p:tav tm="100000">
                                          <p:val>
                                            <p:fltVal val="0"/>
                                          </p:val>
                                        </p:tav>
                                      </p:tavLst>
                                    </p:anim>
                                    <p:animEffect transition="in" filter="fade">
                                      <p:cBhvr>
                                        <p:cTn id="29" dur="1000"/>
                                        <p:tgtEl>
                                          <p:spTgt spid="20"/>
                                        </p:tgtEl>
                                      </p:cBhvr>
                                    </p:animEffect>
                                  </p:childTnLst>
                                </p:cTn>
                              </p:par>
                            </p:childTnLst>
                          </p:cTn>
                        </p:par>
                      </p:childTnLst>
                    </p:cTn>
                  </p:par>
                  <p:par>
                    <p:cTn id="30" fill="hold">
                      <p:stCondLst>
                        <p:cond delay="indefinite"/>
                      </p:stCondLst>
                      <p:childTnLst>
                        <p:par>
                          <p:cTn id="31" fill="hold">
                            <p:stCondLst>
                              <p:cond delay="0"/>
                            </p:stCondLst>
                            <p:childTnLst>
                              <p:par>
                                <p:cTn id="32" presetID="31" presetClass="entr" presetSubtype="0" fill="hold" grpId="0" nodeType="click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1000" fill="hold"/>
                                        <p:tgtEl>
                                          <p:spTgt spid="21"/>
                                        </p:tgtEl>
                                        <p:attrNameLst>
                                          <p:attrName>ppt_w</p:attrName>
                                        </p:attrNameLst>
                                      </p:cBhvr>
                                      <p:tavLst>
                                        <p:tav tm="0">
                                          <p:val>
                                            <p:fltVal val="0"/>
                                          </p:val>
                                        </p:tav>
                                        <p:tav tm="100000">
                                          <p:val>
                                            <p:strVal val="#ppt_w"/>
                                          </p:val>
                                        </p:tav>
                                      </p:tavLst>
                                    </p:anim>
                                    <p:anim calcmode="lin" valueType="num">
                                      <p:cBhvr>
                                        <p:cTn id="35" dur="1000" fill="hold"/>
                                        <p:tgtEl>
                                          <p:spTgt spid="21"/>
                                        </p:tgtEl>
                                        <p:attrNameLst>
                                          <p:attrName>ppt_h</p:attrName>
                                        </p:attrNameLst>
                                      </p:cBhvr>
                                      <p:tavLst>
                                        <p:tav tm="0">
                                          <p:val>
                                            <p:fltVal val="0"/>
                                          </p:val>
                                        </p:tav>
                                        <p:tav tm="100000">
                                          <p:val>
                                            <p:strVal val="#ppt_h"/>
                                          </p:val>
                                        </p:tav>
                                      </p:tavLst>
                                    </p:anim>
                                    <p:anim calcmode="lin" valueType="num">
                                      <p:cBhvr>
                                        <p:cTn id="36" dur="1000" fill="hold"/>
                                        <p:tgtEl>
                                          <p:spTgt spid="21"/>
                                        </p:tgtEl>
                                        <p:attrNameLst>
                                          <p:attrName>style.rotation</p:attrName>
                                        </p:attrNameLst>
                                      </p:cBhvr>
                                      <p:tavLst>
                                        <p:tav tm="0">
                                          <p:val>
                                            <p:fltVal val="90"/>
                                          </p:val>
                                        </p:tav>
                                        <p:tav tm="100000">
                                          <p:val>
                                            <p:fltVal val="0"/>
                                          </p:val>
                                        </p:tav>
                                      </p:tavLst>
                                    </p:anim>
                                    <p:animEffect transition="in" filter="fade">
                                      <p:cBhvr>
                                        <p:cTn id="37" dur="1000"/>
                                        <p:tgtEl>
                                          <p:spTgt spid="21"/>
                                        </p:tgtEl>
                                      </p:cBhvr>
                                    </p:animEffect>
                                  </p:childTnLst>
                                </p:cTn>
                              </p:par>
                            </p:childTnLst>
                          </p:cTn>
                        </p:par>
                      </p:childTnLst>
                    </p:cTn>
                  </p:par>
                  <p:par>
                    <p:cTn id="38" fill="hold">
                      <p:stCondLst>
                        <p:cond delay="indefinite"/>
                      </p:stCondLst>
                      <p:childTnLst>
                        <p:par>
                          <p:cTn id="39" fill="hold">
                            <p:stCondLst>
                              <p:cond delay="0"/>
                            </p:stCondLst>
                            <p:childTnLst>
                              <p:par>
                                <p:cTn id="40" presetID="31" presetClass="entr" presetSubtype="0" fill="hold" grpId="0" nodeType="click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p:cTn id="42" dur="1000" fill="hold"/>
                                        <p:tgtEl>
                                          <p:spTgt spid="22"/>
                                        </p:tgtEl>
                                        <p:attrNameLst>
                                          <p:attrName>ppt_w</p:attrName>
                                        </p:attrNameLst>
                                      </p:cBhvr>
                                      <p:tavLst>
                                        <p:tav tm="0">
                                          <p:val>
                                            <p:fltVal val="0"/>
                                          </p:val>
                                        </p:tav>
                                        <p:tav tm="100000">
                                          <p:val>
                                            <p:strVal val="#ppt_w"/>
                                          </p:val>
                                        </p:tav>
                                      </p:tavLst>
                                    </p:anim>
                                    <p:anim calcmode="lin" valueType="num">
                                      <p:cBhvr>
                                        <p:cTn id="43" dur="1000" fill="hold"/>
                                        <p:tgtEl>
                                          <p:spTgt spid="22"/>
                                        </p:tgtEl>
                                        <p:attrNameLst>
                                          <p:attrName>ppt_h</p:attrName>
                                        </p:attrNameLst>
                                      </p:cBhvr>
                                      <p:tavLst>
                                        <p:tav tm="0">
                                          <p:val>
                                            <p:fltVal val="0"/>
                                          </p:val>
                                        </p:tav>
                                        <p:tav tm="100000">
                                          <p:val>
                                            <p:strVal val="#ppt_h"/>
                                          </p:val>
                                        </p:tav>
                                      </p:tavLst>
                                    </p:anim>
                                    <p:anim calcmode="lin" valueType="num">
                                      <p:cBhvr>
                                        <p:cTn id="44" dur="1000" fill="hold"/>
                                        <p:tgtEl>
                                          <p:spTgt spid="22"/>
                                        </p:tgtEl>
                                        <p:attrNameLst>
                                          <p:attrName>style.rotation</p:attrName>
                                        </p:attrNameLst>
                                      </p:cBhvr>
                                      <p:tavLst>
                                        <p:tav tm="0">
                                          <p:val>
                                            <p:fltVal val="90"/>
                                          </p:val>
                                        </p:tav>
                                        <p:tav tm="100000">
                                          <p:val>
                                            <p:fltVal val="0"/>
                                          </p:val>
                                        </p:tav>
                                      </p:tavLst>
                                    </p:anim>
                                    <p:animEffect transition="in" filter="fade">
                                      <p:cBhvr>
                                        <p:cTn id="45" dur="1000"/>
                                        <p:tgtEl>
                                          <p:spTgt spid="22"/>
                                        </p:tgtEl>
                                      </p:cBhvr>
                                    </p:animEffect>
                                  </p:childTnLst>
                                </p:cTn>
                              </p:par>
                            </p:childTnLst>
                          </p:cTn>
                        </p:par>
                      </p:childTnLst>
                    </p:cTn>
                  </p:par>
                  <p:par>
                    <p:cTn id="46" fill="hold">
                      <p:stCondLst>
                        <p:cond delay="indefinite"/>
                      </p:stCondLst>
                      <p:childTnLst>
                        <p:par>
                          <p:cTn id="47" fill="hold">
                            <p:stCondLst>
                              <p:cond delay="0"/>
                            </p:stCondLst>
                            <p:childTnLst>
                              <p:par>
                                <p:cTn id="48" presetID="31" presetClass="entr" presetSubtype="0" fill="hold" grpId="0" nodeType="clickEffect">
                                  <p:stCondLst>
                                    <p:cond delay="0"/>
                                  </p:stCondLst>
                                  <p:childTnLst>
                                    <p:set>
                                      <p:cBhvr>
                                        <p:cTn id="49" dur="1" fill="hold">
                                          <p:stCondLst>
                                            <p:cond delay="0"/>
                                          </p:stCondLst>
                                        </p:cTn>
                                        <p:tgtEl>
                                          <p:spTgt spid="23"/>
                                        </p:tgtEl>
                                        <p:attrNameLst>
                                          <p:attrName>style.visibility</p:attrName>
                                        </p:attrNameLst>
                                      </p:cBhvr>
                                      <p:to>
                                        <p:strVal val="visible"/>
                                      </p:to>
                                    </p:set>
                                    <p:anim calcmode="lin" valueType="num">
                                      <p:cBhvr>
                                        <p:cTn id="50" dur="1000" fill="hold"/>
                                        <p:tgtEl>
                                          <p:spTgt spid="23"/>
                                        </p:tgtEl>
                                        <p:attrNameLst>
                                          <p:attrName>ppt_w</p:attrName>
                                        </p:attrNameLst>
                                      </p:cBhvr>
                                      <p:tavLst>
                                        <p:tav tm="0">
                                          <p:val>
                                            <p:fltVal val="0"/>
                                          </p:val>
                                        </p:tav>
                                        <p:tav tm="100000">
                                          <p:val>
                                            <p:strVal val="#ppt_w"/>
                                          </p:val>
                                        </p:tav>
                                      </p:tavLst>
                                    </p:anim>
                                    <p:anim calcmode="lin" valueType="num">
                                      <p:cBhvr>
                                        <p:cTn id="51" dur="1000" fill="hold"/>
                                        <p:tgtEl>
                                          <p:spTgt spid="23"/>
                                        </p:tgtEl>
                                        <p:attrNameLst>
                                          <p:attrName>ppt_h</p:attrName>
                                        </p:attrNameLst>
                                      </p:cBhvr>
                                      <p:tavLst>
                                        <p:tav tm="0">
                                          <p:val>
                                            <p:fltVal val="0"/>
                                          </p:val>
                                        </p:tav>
                                        <p:tav tm="100000">
                                          <p:val>
                                            <p:strVal val="#ppt_h"/>
                                          </p:val>
                                        </p:tav>
                                      </p:tavLst>
                                    </p:anim>
                                    <p:anim calcmode="lin" valueType="num">
                                      <p:cBhvr>
                                        <p:cTn id="52" dur="1000" fill="hold"/>
                                        <p:tgtEl>
                                          <p:spTgt spid="23"/>
                                        </p:tgtEl>
                                        <p:attrNameLst>
                                          <p:attrName>style.rotation</p:attrName>
                                        </p:attrNameLst>
                                      </p:cBhvr>
                                      <p:tavLst>
                                        <p:tav tm="0">
                                          <p:val>
                                            <p:fltVal val="90"/>
                                          </p:val>
                                        </p:tav>
                                        <p:tav tm="100000">
                                          <p:val>
                                            <p:fltVal val="0"/>
                                          </p:val>
                                        </p:tav>
                                      </p:tavLst>
                                    </p:anim>
                                    <p:animEffect transition="in" filter="fade">
                                      <p:cBhvr>
                                        <p:cTn id="53" dur="1000"/>
                                        <p:tgtEl>
                                          <p:spTgt spid="23"/>
                                        </p:tgtEl>
                                      </p:cBhvr>
                                    </p:animEffect>
                                  </p:childTnLst>
                                </p:cTn>
                              </p:par>
                            </p:childTnLst>
                          </p:cTn>
                        </p:par>
                      </p:childTnLst>
                    </p:cTn>
                  </p:par>
                  <p:par>
                    <p:cTn id="54" fill="hold">
                      <p:stCondLst>
                        <p:cond delay="indefinite"/>
                      </p:stCondLst>
                      <p:childTnLst>
                        <p:par>
                          <p:cTn id="55" fill="hold">
                            <p:stCondLst>
                              <p:cond delay="0"/>
                            </p:stCondLst>
                            <p:childTnLst>
                              <p:par>
                                <p:cTn id="56" presetID="31" presetClass="entr" presetSubtype="0" fill="hold" grpId="0" nodeType="clickEffect">
                                  <p:stCondLst>
                                    <p:cond delay="0"/>
                                  </p:stCondLst>
                                  <p:childTnLst>
                                    <p:set>
                                      <p:cBhvr>
                                        <p:cTn id="57" dur="1" fill="hold">
                                          <p:stCondLst>
                                            <p:cond delay="0"/>
                                          </p:stCondLst>
                                        </p:cTn>
                                        <p:tgtEl>
                                          <p:spTgt spid="24"/>
                                        </p:tgtEl>
                                        <p:attrNameLst>
                                          <p:attrName>style.visibility</p:attrName>
                                        </p:attrNameLst>
                                      </p:cBhvr>
                                      <p:to>
                                        <p:strVal val="visible"/>
                                      </p:to>
                                    </p:set>
                                    <p:anim calcmode="lin" valueType="num">
                                      <p:cBhvr>
                                        <p:cTn id="58" dur="1000" fill="hold"/>
                                        <p:tgtEl>
                                          <p:spTgt spid="24"/>
                                        </p:tgtEl>
                                        <p:attrNameLst>
                                          <p:attrName>ppt_w</p:attrName>
                                        </p:attrNameLst>
                                      </p:cBhvr>
                                      <p:tavLst>
                                        <p:tav tm="0">
                                          <p:val>
                                            <p:fltVal val="0"/>
                                          </p:val>
                                        </p:tav>
                                        <p:tav tm="100000">
                                          <p:val>
                                            <p:strVal val="#ppt_w"/>
                                          </p:val>
                                        </p:tav>
                                      </p:tavLst>
                                    </p:anim>
                                    <p:anim calcmode="lin" valueType="num">
                                      <p:cBhvr>
                                        <p:cTn id="59" dur="1000" fill="hold"/>
                                        <p:tgtEl>
                                          <p:spTgt spid="24"/>
                                        </p:tgtEl>
                                        <p:attrNameLst>
                                          <p:attrName>ppt_h</p:attrName>
                                        </p:attrNameLst>
                                      </p:cBhvr>
                                      <p:tavLst>
                                        <p:tav tm="0">
                                          <p:val>
                                            <p:fltVal val="0"/>
                                          </p:val>
                                        </p:tav>
                                        <p:tav tm="100000">
                                          <p:val>
                                            <p:strVal val="#ppt_h"/>
                                          </p:val>
                                        </p:tav>
                                      </p:tavLst>
                                    </p:anim>
                                    <p:anim calcmode="lin" valueType="num">
                                      <p:cBhvr>
                                        <p:cTn id="60" dur="1000" fill="hold"/>
                                        <p:tgtEl>
                                          <p:spTgt spid="24"/>
                                        </p:tgtEl>
                                        <p:attrNameLst>
                                          <p:attrName>style.rotation</p:attrName>
                                        </p:attrNameLst>
                                      </p:cBhvr>
                                      <p:tavLst>
                                        <p:tav tm="0">
                                          <p:val>
                                            <p:fltVal val="90"/>
                                          </p:val>
                                        </p:tav>
                                        <p:tav tm="100000">
                                          <p:val>
                                            <p:fltVal val="0"/>
                                          </p:val>
                                        </p:tav>
                                      </p:tavLst>
                                    </p:anim>
                                    <p:animEffect transition="in" filter="fade">
                                      <p:cBhvr>
                                        <p:cTn id="61"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23" grpId="0"/>
      <p:bldP spid="24" grpId="0"/>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699380" y="176681"/>
            <a:ext cx="528445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تصفية البيانات</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160</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546398" y="1389837"/>
            <a:ext cx="11437438" cy="737542"/>
            <a:chOff x="319133" y="2401997"/>
            <a:chExt cx="11437438" cy="737542"/>
          </a:xfrm>
        </p:grpSpPr>
        <p:pic>
          <p:nvPicPr>
            <p:cNvPr id="5" name="Picture 4"/>
            <p:cNvPicPr>
              <a:picLocks noChangeAspect="1"/>
            </p:cNvPicPr>
            <p:nvPr/>
          </p:nvPicPr>
          <p:blipFill rotWithShape="1">
            <a:blip r:embed="rId3"/>
            <a:srcRect l="11470" t="9870" r="7714" b="9314"/>
            <a:stretch/>
          </p:blipFill>
          <p:spPr>
            <a:xfrm>
              <a:off x="11019029" y="2401997"/>
              <a:ext cx="737542" cy="737542"/>
            </a:xfrm>
            <a:prstGeom prst="rect">
              <a:avLst/>
            </a:prstGeom>
          </p:spPr>
        </p:pic>
        <p:sp>
          <p:nvSpPr>
            <p:cNvPr id="7" name="Rectangle 6"/>
            <p:cNvSpPr/>
            <p:nvPr/>
          </p:nvSpPr>
          <p:spPr>
            <a:xfrm>
              <a:off x="319133" y="2512235"/>
              <a:ext cx="10699896" cy="517065"/>
            </a:xfrm>
            <a:prstGeom prst="rect">
              <a:avLst/>
            </a:prstGeom>
          </p:spPr>
          <p:txBody>
            <a:bodyPr wrap="square">
              <a:spAutoFit/>
            </a:bodyPr>
            <a:lstStyle/>
            <a:p>
              <a:pPr marL="0" marR="0" lvl="0" indent="0" algn="justLow" defTabSz="914400" rtl="1" eaLnBrk="1" fontAlgn="auto" latinLnBrk="0" hangingPunct="1">
                <a:lnSpc>
                  <a:spcPct val="115000"/>
                </a:lnSpc>
                <a:spcBef>
                  <a:spcPts val="0"/>
                </a:spcBef>
                <a:spcAft>
                  <a:spcPts val="800"/>
                </a:spcAft>
                <a:buClr>
                  <a:srgbClr val="00B050"/>
                </a:buClr>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يمكن أيضًا الوصول إلى خيارات التصفية من أمر فرز وتصفية في علامة التبويب الصفحة الرئيسية</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8" name="Picture 7" descr="https://1.bp.blogspot.com/-8Fg6ySW37g8/XyGm7sJwF3I/AAAAAAAAHE8/suNYuESrEHwJMHny-T-dw3_ptBQRTzxJACLcBGAsYHQ/w320-h303/7.webp"/>
          <p:cNvPicPr/>
          <p:nvPr/>
        </p:nvPicPr>
        <p:blipFill>
          <a:blip r:embed="rId4">
            <a:extLst>
              <a:ext uri="{28A0092B-C50C-407E-A947-70E740481C1C}">
                <a14:useLocalDpi xmlns:a14="http://schemas.microsoft.com/office/drawing/2010/main" val="0"/>
              </a:ext>
            </a:extLst>
          </a:blip>
          <a:srcRect/>
          <a:stretch>
            <a:fillRect/>
          </a:stretch>
        </p:blipFill>
        <p:spPr bwMode="auto">
          <a:xfrm>
            <a:off x="4441371" y="2370455"/>
            <a:ext cx="3870383" cy="3985896"/>
          </a:xfrm>
          <a:prstGeom prst="rect">
            <a:avLst/>
          </a:prstGeom>
          <a:noFill/>
          <a:ln>
            <a:noFill/>
          </a:ln>
        </p:spPr>
      </p:pic>
    </p:spTree>
    <p:extLst>
      <p:ext uri="{BB962C8B-B14F-4D97-AF65-F5344CB8AC3E}">
        <p14:creationId xmlns:p14="http://schemas.microsoft.com/office/powerpoint/2010/main" val="403940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699380" y="176681"/>
            <a:ext cx="528445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تصفية البيانات</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161</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1754156" y="214003"/>
            <a:ext cx="3135084" cy="750784"/>
            <a:chOff x="-43229" y="0"/>
            <a:chExt cx="2002383" cy="49530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959154" cy="495300"/>
            </a:xfrm>
            <a:prstGeom prst="rect">
              <a:avLst/>
            </a:prstGeom>
          </p:spPr>
        </p:pic>
        <p:sp>
          <p:nvSpPr>
            <p:cNvPr id="7" name="Rectangle 6"/>
            <p:cNvSpPr/>
            <p:nvPr/>
          </p:nvSpPr>
          <p:spPr>
            <a:xfrm>
              <a:off x="-43229" y="60127"/>
              <a:ext cx="1773029" cy="413171"/>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3200" b="1" i="0" u="none" strike="noStrike" kern="1200" cap="none" spc="0" normalizeH="0" baseline="0" noProof="0" dirty="0">
                  <a:ln>
                    <a:noFill/>
                  </a:ln>
                  <a:solidFill>
                    <a:srgbClr val="FFFFFF"/>
                  </a:solidFill>
                  <a:effectLst/>
                  <a:uLnTx/>
                  <a:uFillTx/>
                  <a:latin typeface="Sakkal Majalla" panose="02000000000000000000" pitchFamily="2" charset="-78"/>
                  <a:ea typeface="Calibri" panose="020F0502020204030204" pitchFamily="34" charset="0"/>
                  <a:cs typeface="Sakkal Majalla" panose="02000000000000000000" pitchFamily="2" charset="-78"/>
                </a:rPr>
                <a:t>تطبيق فلاتر متعددة</a:t>
              </a:r>
              <a:endParaRPr kumimoji="0" lang="en-US" sz="32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1" name="Group 10"/>
          <p:cNvGrpSpPr/>
          <p:nvPr/>
        </p:nvGrpSpPr>
        <p:grpSpPr>
          <a:xfrm>
            <a:off x="1492898" y="1351838"/>
            <a:ext cx="9405257" cy="5199355"/>
            <a:chOff x="1623527" y="1380930"/>
            <a:chExt cx="9405257" cy="5199355"/>
          </a:xfrm>
        </p:grpSpPr>
        <p:grpSp>
          <p:nvGrpSpPr>
            <p:cNvPr id="8" name="Group 7"/>
            <p:cNvGrpSpPr/>
            <p:nvPr/>
          </p:nvGrpSpPr>
          <p:grpSpPr>
            <a:xfrm>
              <a:off x="1623527" y="1380930"/>
              <a:ext cx="9405257" cy="5199355"/>
              <a:chOff x="1933807" y="1652621"/>
              <a:chExt cx="8808098" cy="4954555"/>
            </a:xfrm>
          </p:grpSpPr>
          <p:pic>
            <p:nvPicPr>
              <p:cNvPr id="2" name="Picture 1"/>
              <p:cNvPicPr>
                <a:picLocks noChangeAspect="1"/>
              </p:cNvPicPr>
              <p:nvPr/>
            </p:nvPicPr>
            <p:blipFill>
              <a:blip r:embed="rId4"/>
              <a:stretch>
                <a:fillRect/>
              </a:stretch>
            </p:blipFill>
            <p:spPr>
              <a:xfrm>
                <a:off x="1933807" y="1652621"/>
                <a:ext cx="8808098" cy="4954555"/>
              </a:xfrm>
              <a:prstGeom prst="rect">
                <a:avLst/>
              </a:prstGeom>
            </p:spPr>
          </p:pic>
          <p:sp>
            <p:nvSpPr>
              <p:cNvPr id="3" name="Rectangle 2"/>
              <p:cNvSpPr/>
              <p:nvPr/>
            </p:nvSpPr>
            <p:spPr>
              <a:xfrm>
                <a:off x="2241717" y="3172408"/>
                <a:ext cx="4422711" cy="30044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0" name="Rectangle 9"/>
            <p:cNvSpPr/>
            <p:nvPr/>
          </p:nvSpPr>
          <p:spPr>
            <a:xfrm>
              <a:off x="1877668" y="3086495"/>
              <a:ext cx="4849668" cy="286232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800"/>
                </a:spcAft>
                <a:buClr>
                  <a:srgbClr val="00B050"/>
                </a:buClr>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الفلاتر تراكمية، مما يعني أنه يمكنك تطبيق عدة فلاتر للمساعدة في تصفية نطاق نتائجك. في هذا المثال، قمنا بالفعل بتصفية ورقة العمل الخاصة بنا لإظهار أجهزة الكمبيوتر المحمولة وأجهزة العرض، ونود تصفية نطاقها أكثر لعرض أجهزة الكمبيوتر المحمولة وأجهزة العرض التي تم سحبها فقط في أغسطس</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495207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randombar(horizontal)">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699380" y="176681"/>
            <a:ext cx="528445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تصفية البيانات</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162</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521312" y="1455661"/>
            <a:ext cx="11462524" cy="941796"/>
            <a:chOff x="294047" y="2299870"/>
            <a:chExt cx="11462524" cy="941796"/>
          </a:xfrm>
        </p:grpSpPr>
        <p:pic>
          <p:nvPicPr>
            <p:cNvPr id="5" name="Picture 4"/>
            <p:cNvPicPr>
              <a:picLocks noChangeAspect="1"/>
            </p:cNvPicPr>
            <p:nvPr/>
          </p:nvPicPr>
          <p:blipFill rotWithShape="1">
            <a:blip r:embed="rId3"/>
            <a:srcRect l="11470" t="9870" r="7714" b="9314"/>
            <a:stretch/>
          </p:blipFill>
          <p:spPr>
            <a:xfrm>
              <a:off x="11019029" y="2401997"/>
              <a:ext cx="737542" cy="737542"/>
            </a:xfrm>
            <a:prstGeom prst="rect">
              <a:avLst/>
            </a:prstGeom>
          </p:spPr>
        </p:pic>
        <p:sp>
          <p:nvSpPr>
            <p:cNvPr id="7" name="Rectangle 6"/>
            <p:cNvSpPr/>
            <p:nvPr/>
          </p:nvSpPr>
          <p:spPr>
            <a:xfrm>
              <a:off x="294047" y="2299870"/>
              <a:ext cx="10699896" cy="941796"/>
            </a:xfrm>
            <a:prstGeom prst="rect">
              <a:avLst/>
            </a:prstGeom>
          </p:spPr>
          <p:txBody>
            <a:bodyPr wrap="square">
              <a:spAutoFit/>
            </a:bodyPr>
            <a:lstStyle/>
            <a:p>
              <a:pPr marL="0" marR="0" lvl="0" indent="0" algn="justLow" defTabSz="914400" rtl="1" eaLnBrk="1" fontAlgn="auto" latinLnBrk="0" hangingPunct="1">
                <a:lnSpc>
                  <a:spcPct val="115000"/>
                </a:lnSpc>
                <a:spcBef>
                  <a:spcPts val="0"/>
                </a:spcBef>
                <a:spcAft>
                  <a:spcPts val="800"/>
                </a:spcAft>
                <a:buClr>
                  <a:srgbClr val="00B050"/>
                </a:buClr>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سيتم تطبيق الفلتر الجديد. في مثالنا، تمت تصفية ورقة العمل الآن لإظهار أجهزة الكمبيوتر المحمولة وأجهزة العرض فقط التي تم سحبها في أغسطس</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8" name="Picture 7" descr="https://1.bp.blogspot.com/-wa1ZbmM4Wb0/XyGnKIB_GcI/AAAAAAAAHFU/361lvW1T4DwejZ6Acfn0CWVje5Ioduc_ACLcBGAsYHQ/s1600/10.webp"/>
          <p:cNvPicPr/>
          <p:nvPr/>
        </p:nvPicPr>
        <p:blipFill>
          <a:blip r:embed="rId4">
            <a:extLst>
              <a:ext uri="{28A0092B-C50C-407E-A947-70E740481C1C}">
                <a14:useLocalDpi xmlns:a14="http://schemas.microsoft.com/office/drawing/2010/main" val="0"/>
              </a:ext>
            </a:extLst>
          </a:blip>
          <a:srcRect/>
          <a:stretch>
            <a:fillRect/>
          </a:stretch>
        </p:blipFill>
        <p:spPr bwMode="auto">
          <a:xfrm>
            <a:off x="2034073" y="2877544"/>
            <a:ext cx="8561407" cy="2980120"/>
          </a:xfrm>
          <a:prstGeom prst="rect">
            <a:avLst/>
          </a:prstGeom>
          <a:noFill/>
          <a:ln>
            <a:noFill/>
          </a:ln>
        </p:spPr>
      </p:pic>
    </p:spTree>
    <p:extLst>
      <p:ext uri="{BB962C8B-B14F-4D97-AF65-F5344CB8AC3E}">
        <p14:creationId xmlns:p14="http://schemas.microsoft.com/office/powerpoint/2010/main" val="2509396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699380" y="176681"/>
            <a:ext cx="528445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تصفية البيانات</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163</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1754156" y="214003"/>
            <a:ext cx="3060440" cy="812364"/>
            <a:chOff x="-43229" y="0"/>
            <a:chExt cx="2002383" cy="49530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959154" cy="495300"/>
            </a:xfrm>
            <a:prstGeom prst="rect">
              <a:avLst/>
            </a:prstGeom>
          </p:spPr>
        </p:pic>
        <p:sp>
          <p:nvSpPr>
            <p:cNvPr id="7" name="Rectangle 6"/>
            <p:cNvSpPr/>
            <p:nvPr/>
          </p:nvSpPr>
          <p:spPr>
            <a:xfrm>
              <a:off x="-43229" y="25993"/>
              <a:ext cx="1773029" cy="413171"/>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3200" b="1" i="0" u="none" strike="noStrike" kern="1200" cap="none" spc="0" normalizeH="0" baseline="0" noProof="0" dirty="0">
                  <a:ln>
                    <a:noFill/>
                  </a:ln>
                  <a:solidFill>
                    <a:srgbClr val="FFFFFF"/>
                  </a:solidFill>
                  <a:effectLst/>
                  <a:uLnTx/>
                  <a:uFillTx/>
                  <a:latin typeface="Sakkal Majalla" panose="02000000000000000000" pitchFamily="2" charset="-78"/>
                  <a:ea typeface="Calibri" panose="020F0502020204030204" pitchFamily="34" charset="0"/>
                  <a:cs typeface="Sakkal Majalla" panose="02000000000000000000" pitchFamily="2" charset="-78"/>
                </a:rPr>
                <a:t>مسح فلتر</a:t>
              </a:r>
              <a:endParaRPr kumimoji="0" lang="en-US" sz="32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2" name="Rectangle 11"/>
          <p:cNvSpPr/>
          <p:nvPr/>
        </p:nvSpPr>
        <p:spPr>
          <a:xfrm>
            <a:off x="522513" y="1500075"/>
            <a:ext cx="11320939" cy="517065"/>
          </a:xfrm>
          <a:prstGeom prst="rect">
            <a:avLst/>
          </a:prstGeom>
        </p:spPr>
        <p:txBody>
          <a:bodyPr wrap="square">
            <a:spAutoFit/>
          </a:bodyPr>
          <a:lstStyle/>
          <a:p>
            <a:pPr marL="0" marR="0" lvl="0" indent="0" algn="justLow" defTabSz="914400" rtl="1" eaLnBrk="1" fontAlgn="auto" latinLnBrk="0" hangingPunct="1">
              <a:lnSpc>
                <a:spcPct val="115000"/>
              </a:lnSpc>
              <a:spcBef>
                <a:spcPts val="0"/>
              </a:spcBef>
              <a:spcAft>
                <a:spcPts val="800"/>
              </a:spcAft>
              <a:buClr>
                <a:srgbClr val="00B050"/>
              </a:buClr>
              <a:buSzTx/>
              <a:buFontTx/>
              <a:buNone/>
              <a:tabLst/>
              <a:defRPr/>
            </a:pPr>
            <a:r>
              <a:rPr kumimoji="0" lang="ar-EG" sz="2400" b="1"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rPr>
              <a:t>بعد تطبيق فلتر، قد ترغب في إزالته - أو مسحه - من ورقة العمل الخاصة بك حتى تتمكن من تصفية المحتوى بطرق مختلفة</a:t>
            </a:r>
            <a:endParaRPr kumimoji="0" lang="en-US" sz="2400" b="1"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nvGrpSpPr>
          <p:cNvPr id="13" name="Group 12"/>
          <p:cNvGrpSpPr/>
          <p:nvPr/>
        </p:nvGrpSpPr>
        <p:grpSpPr>
          <a:xfrm>
            <a:off x="375351" y="2159399"/>
            <a:ext cx="11417575" cy="737542"/>
            <a:chOff x="338996" y="2401997"/>
            <a:chExt cx="11417575" cy="737542"/>
          </a:xfrm>
        </p:grpSpPr>
        <p:pic>
          <p:nvPicPr>
            <p:cNvPr id="14" name="Picture 13"/>
            <p:cNvPicPr>
              <a:picLocks noChangeAspect="1"/>
            </p:cNvPicPr>
            <p:nvPr/>
          </p:nvPicPr>
          <p:blipFill rotWithShape="1">
            <a:blip r:embed="rId4"/>
            <a:srcRect l="11470" t="9870" r="7714" b="9314"/>
            <a:stretch/>
          </p:blipFill>
          <p:spPr>
            <a:xfrm>
              <a:off x="11019029" y="2401997"/>
              <a:ext cx="737542" cy="737542"/>
            </a:xfrm>
            <a:prstGeom prst="rect">
              <a:avLst/>
            </a:prstGeom>
          </p:spPr>
        </p:pic>
        <p:sp>
          <p:nvSpPr>
            <p:cNvPr id="15" name="Rectangle 14"/>
            <p:cNvSpPr/>
            <p:nvPr/>
          </p:nvSpPr>
          <p:spPr>
            <a:xfrm>
              <a:off x="338996" y="2551046"/>
              <a:ext cx="10699896" cy="517065"/>
            </a:xfrm>
            <a:prstGeom prst="rect">
              <a:avLst/>
            </a:prstGeom>
          </p:spPr>
          <p:txBody>
            <a:bodyPr wrap="square">
              <a:spAutoFit/>
            </a:bodyPr>
            <a:lstStyle/>
            <a:p>
              <a:pPr marL="0" marR="0" lvl="0" indent="0" algn="justLow" defTabSz="914400" rtl="1" eaLnBrk="1" fontAlgn="auto" latinLnBrk="0" hangingPunct="1">
                <a:lnSpc>
                  <a:spcPct val="115000"/>
                </a:lnSpc>
                <a:spcBef>
                  <a:spcPts val="0"/>
                </a:spcBef>
                <a:spcAft>
                  <a:spcPts val="800"/>
                </a:spcAft>
                <a:buClr>
                  <a:srgbClr val="00B050"/>
                </a:buClr>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Sakkal Majalla" panose="02000000000000000000" pitchFamily="2" charset="-78"/>
                </a:rPr>
                <a:t>انقر فوق السهم </a:t>
              </a:r>
              <a:r>
                <a:rPr kumimoji="0" lang="ar-EG" sz="2400" b="1" i="0" u="none" strike="noStrike" kern="1200" cap="none" spc="0" normalizeH="0" baseline="0" noProof="0" dirty="0" err="1">
                  <a:ln>
                    <a:noFill/>
                  </a:ln>
                  <a:solidFill>
                    <a:srgbClr val="002060"/>
                  </a:solidFill>
                  <a:effectLst/>
                  <a:uLnTx/>
                  <a:uFillTx/>
                  <a:latin typeface="Calibri" panose="020F0502020204030204"/>
                  <a:ea typeface="Calibri" panose="020F0502020204030204" pitchFamily="34" charset="0"/>
                  <a:cs typeface="Sakkal Majalla" panose="02000000000000000000" pitchFamily="2" charset="-78"/>
                </a:rPr>
                <a:t>المنسدل</a:t>
              </a:r>
              <a:r>
                <a:rPr kumimoji="0" lang="ar-EG" sz="2400" b="1"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Sakkal Majalla" panose="02000000000000000000" pitchFamily="2" charset="-78"/>
                </a:rPr>
                <a:t> للفلتر الذي تريد محوه. في مثالنا، سنقوم بمسح الفلتر في العمود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mn-cs"/>
                </a:rPr>
                <a:t>D</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16" name="Picture 15" descr="https://1.bp.blogspot.com/-IQGeLEC72-k/XyGnQSfCeBI/AAAAAAAAHFc/pTtlIzsMvVgjrZFWVoMW1tAnpBTMuAQogCLcBGAsYHQ/s1600/11.webp"/>
          <p:cNvPicPr/>
          <p:nvPr/>
        </p:nvPicPr>
        <p:blipFill>
          <a:blip r:embed="rId5">
            <a:extLst>
              <a:ext uri="{28A0092B-C50C-407E-A947-70E740481C1C}">
                <a14:useLocalDpi xmlns:a14="http://schemas.microsoft.com/office/drawing/2010/main" val="0"/>
              </a:ext>
            </a:extLst>
          </a:blip>
          <a:srcRect/>
          <a:stretch>
            <a:fillRect/>
          </a:stretch>
        </p:blipFill>
        <p:spPr bwMode="auto">
          <a:xfrm>
            <a:off x="1600874" y="3116821"/>
            <a:ext cx="9164216" cy="2838386"/>
          </a:xfrm>
          <a:prstGeom prst="rect">
            <a:avLst/>
          </a:prstGeom>
          <a:noFill/>
          <a:ln>
            <a:noFill/>
          </a:ln>
        </p:spPr>
      </p:pic>
    </p:spTree>
    <p:extLst>
      <p:ext uri="{BB962C8B-B14F-4D97-AF65-F5344CB8AC3E}">
        <p14:creationId xmlns:p14="http://schemas.microsoft.com/office/powerpoint/2010/main" val="2874628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barn(inVertical)">
                                      <p:cBhvr>
                                        <p:cTn id="14" dur="5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arn(inVertical)">
                                      <p:cBhvr>
                                        <p:cTn id="19" dur="500"/>
                                        <p:tgtEl>
                                          <p:spTgt spid="13"/>
                                        </p:tgtEl>
                                      </p:cBhvr>
                                    </p:animEffect>
                                  </p:childTnLst>
                                </p:cTn>
                              </p:par>
                              <p:par>
                                <p:cTn id="20" presetID="16" presetClass="entr" presetSubtype="21"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arn(inVertical)">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699380" y="176681"/>
            <a:ext cx="528445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تصفية البيانات</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164</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419099" y="1319645"/>
            <a:ext cx="11417575" cy="737542"/>
            <a:chOff x="338996" y="2401997"/>
            <a:chExt cx="11417575" cy="737542"/>
          </a:xfrm>
        </p:grpSpPr>
        <p:pic>
          <p:nvPicPr>
            <p:cNvPr id="5" name="Picture 4"/>
            <p:cNvPicPr>
              <a:picLocks noChangeAspect="1"/>
            </p:cNvPicPr>
            <p:nvPr/>
          </p:nvPicPr>
          <p:blipFill rotWithShape="1">
            <a:blip r:embed="rId3"/>
            <a:srcRect l="11470" t="9870" r="7714" b="9314"/>
            <a:stretch/>
          </p:blipFill>
          <p:spPr>
            <a:xfrm>
              <a:off x="11019029" y="2401997"/>
              <a:ext cx="737542" cy="737542"/>
            </a:xfrm>
            <a:prstGeom prst="rect">
              <a:avLst/>
            </a:prstGeom>
          </p:spPr>
        </p:pic>
        <p:sp>
          <p:nvSpPr>
            <p:cNvPr id="7" name="Rectangle 6"/>
            <p:cNvSpPr/>
            <p:nvPr/>
          </p:nvSpPr>
          <p:spPr>
            <a:xfrm>
              <a:off x="338996" y="2551046"/>
              <a:ext cx="10699896" cy="517065"/>
            </a:xfrm>
            <a:prstGeom prst="rect">
              <a:avLst/>
            </a:prstGeom>
          </p:spPr>
          <p:txBody>
            <a:bodyPr wrap="square">
              <a:spAutoFit/>
            </a:bodyPr>
            <a:lstStyle/>
            <a:p>
              <a:pPr marL="0" marR="0" lvl="0" indent="0" algn="justLow" defTabSz="914400" rtl="1" eaLnBrk="1" fontAlgn="auto" latinLnBrk="0" hangingPunct="1">
                <a:lnSpc>
                  <a:spcPct val="115000"/>
                </a:lnSpc>
                <a:spcBef>
                  <a:spcPts val="0"/>
                </a:spcBef>
                <a:spcAft>
                  <a:spcPts val="800"/>
                </a:spcAft>
                <a:buClr>
                  <a:srgbClr val="00B050"/>
                </a:buClr>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Sakkal Majalla" panose="02000000000000000000" pitchFamily="2" charset="-78"/>
                </a:rPr>
                <a:t>ستظهر قائمة التصفية</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8" name="Group 7"/>
          <p:cNvGrpSpPr/>
          <p:nvPr/>
        </p:nvGrpSpPr>
        <p:grpSpPr>
          <a:xfrm>
            <a:off x="419099" y="2275082"/>
            <a:ext cx="11417575" cy="737542"/>
            <a:chOff x="338996" y="2401997"/>
            <a:chExt cx="11417575" cy="737542"/>
          </a:xfrm>
        </p:grpSpPr>
        <p:pic>
          <p:nvPicPr>
            <p:cNvPr id="10" name="Picture 9"/>
            <p:cNvPicPr>
              <a:picLocks noChangeAspect="1"/>
            </p:cNvPicPr>
            <p:nvPr/>
          </p:nvPicPr>
          <p:blipFill rotWithShape="1">
            <a:blip r:embed="rId3"/>
            <a:srcRect l="11470" t="9870" r="7714" b="9314"/>
            <a:stretch/>
          </p:blipFill>
          <p:spPr>
            <a:xfrm>
              <a:off x="11019029" y="2401997"/>
              <a:ext cx="737542" cy="737542"/>
            </a:xfrm>
            <a:prstGeom prst="rect">
              <a:avLst/>
            </a:prstGeom>
          </p:spPr>
        </p:pic>
        <p:sp>
          <p:nvSpPr>
            <p:cNvPr id="11" name="Rectangle 10"/>
            <p:cNvSpPr/>
            <p:nvPr/>
          </p:nvSpPr>
          <p:spPr>
            <a:xfrm>
              <a:off x="338996" y="2551046"/>
              <a:ext cx="10699896" cy="517065"/>
            </a:xfrm>
            <a:prstGeom prst="rect">
              <a:avLst/>
            </a:prstGeom>
          </p:spPr>
          <p:txBody>
            <a:bodyPr wrap="square">
              <a:spAutoFit/>
            </a:bodyPr>
            <a:lstStyle/>
            <a:p>
              <a:pPr marL="0" marR="0" lvl="0" indent="0" algn="justLow" defTabSz="914400" rtl="1" eaLnBrk="1" fontAlgn="auto" latinLnBrk="0" hangingPunct="1">
                <a:lnSpc>
                  <a:spcPct val="115000"/>
                </a:lnSpc>
                <a:spcBef>
                  <a:spcPts val="0"/>
                </a:spcBef>
                <a:spcAft>
                  <a:spcPts val="800"/>
                </a:spcAft>
                <a:buClr>
                  <a:srgbClr val="00B050"/>
                </a:buClr>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Sakkal Majalla" panose="02000000000000000000" pitchFamily="2" charset="-78"/>
                </a:rPr>
                <a:t>اختر مسح تصفية من [اسم العمود] من قائمة التصفية. في المثال، سنحدد مسح التصفية من "تم سحبه"</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12" name="Picture 11" descr="https://1.bp.blogspot.com/-yAaqjtp1qrg/XyGnU-R1fXI/AAAAAAAAHFk/coDrrqz9p78sfac82BVbp3XYY8MAc7yWwCLcBGAsYHQ/w226-h320/12.webp"/>
          <p:cNvPicPr/>
          <p:nvPr/>
        </p:nvPicPr>
        <p:blipFill>
          <a:blip r:embed="rId4">
            <a:extLst>
              <a:ext uri="{28A0092B-C50C-407E-A947-70E740481C1C}">
                <a14:useLocalDpi xmlns:a14="http://schemas.microsoft.com/office/drawing/2010/main" val="0"/>
              </a:ext>
            </a:extLst>
          </a:blip>
          <a:srcRect/>
          <a:stretch>
            <a:fillRect/>
          </a:stretch>
        </p:blipFill>
        <p:spPr bwMode="auto">
          <a:xfrm>
            <a:off x="5001208" y="3012624"/>
            <a:ext cx="2567429" cy="3789393"/>
          </a:xfrm>
          <a:prstGeom prst="rect">
            <a:avLst/>
          </a:prstGeom>
          <a:noFill/>
          <a:ln>
            <a:noFill/>
          </a:ln>
        </p:spPr>
      </p:pic>
    </p:spTree>
    <p:extLst>
      <p:ext uri="{BB962C8B-B14F-4D97-AF65-F5344CB8AC3E}">
        <p14:creationId xmlns:p14="http://schemas.microsoft.com/office/powerpoint/2010/main" val="673366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par>
                                <p:cTn id="13" presetID="16" presetClass="entr" presetSubtype="21"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inVertical)">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699380" y="176681"/>
            <a:ext cx="528445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تصفية البيانات</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165</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5" name="Group 4"/>
          <p:cNvGrpSpPr/>
          <p:nvPr/>
        </p:nvGrpSpPr>
        <p:grpSpPr>
          <a:xfrm>
            <a:off x="419099" y="1319645"/>
            <a:ext cx="11417575" cy="737542"/>
            <a:chOff x="338996" y="2401997"/>
            <a:chExt cx="11417575" cy="737542"/>
          </a:xfrm>
        </p:grpSpPr>
        <p:pic>
          <p:nvPicPr>
            <p:cNvPr id="7" name="Picture 6"/>
            <p:cNvPicPr>
              <a:picLocks noChangeAspect="1"/>
            </p:cNvPicPr>
            <p:nvPr/>
          </p:nvPicPr>
          <p:blipFill rotWithShape="1">
            <a:blip r:embed="rId3"/>
            <a:srcRect l="11470" t="9870" r="7714" b="9314"/>
            <a:stretch/>
          </p:blipFill>
          <p:spPr>
            <a:xfrm>
              <a:off x="11019029" y="2401997"/>
              <a:ext cx="737542" cy="737542"/>
            </a:xfrm>
            <a:prstGeom prst="rect">
              <a:avLst/>
            </a:prstGeom>
          </p:spPr>
        </p:pic>
        <p:sp>
          <p:nvSpPr>
            <p:cNvPr id="8" name="Rectangle 7"/>
            <p:cNvSpPr/>
            <p:nvPr/>
          </p:nvSpPr>
          <p:spPr>
            <a:xfrm>
              <a:off x="338996" y="2551046"/>
              <a:ext cx="10699896" cy="517065"/>
            </a:xfrm>
            <a:prstGeom prst="rect">
              <a:avLst/>
            </a:prstGeom>
          </p:spPr>
          <p:txBody>
            <a:bodyPr wrap="square">
              <a:spAutoFit/>
            </a:bodyPr>
            <a:lstStyle/>
            <a:p>
              <a:pPr marL="0" marR="0" lvl="0" indent="0" algn="justLow" defTabSz="914400" rtl="1" eaLnBrk="1" fontAlgn="auto" latinLnBrk="0" hangingPunct="1">
                <a:lnSpc>
                  <a:spcPct val="115000"/>
                </a:lnSpc>
                <a:spcBef>
                  <a:spcPts val="0"/>
                </a:spcBef>
                <a:spcAft>
                  <a:spcPts val="800"/>
                </a:spcAft>
                <a:buClr>
                  <a:srgbClr val="00B050"/>
                </a:buClr>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Sakkal Majalla" panose="02000000000000000000" pitchFamily="2" charset="-78"/>
                </a:rPr>
                <a:t>اختر مسح تصفية من [اسم العمود] من قائمة التصفية. في المثال، سنحدد مسح التصفية من "تم سحبه"</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10" name="Picture 9" descr="https://1.bp.blogspot.com/-NFBOHQAbIOo/XyGnZvqtFPI/AAAAAAAAHFs/Uz7WzAYu3s8AFrWBXkMNSkcpympzt_VVQCLcBGAsYHQ/s1600/13.webp"/>
          <p:cNvPicPr/>
          <p:nvPr/>
        </p:nvPicPr>
        <p:blipFill>
          <a:blip r:embed="rId4">
            <a:extLst>
              <a:ext uri="{28A0092B-C50C-407E-A947-70E740481C1C}">
                <a14:useLocalDpi xmlns:a14="http://schemas.microsoft.com/office/drawing/2010/main" val="0"/>
              </a:ext>
            </a:extLst>
          </a:blip>
          <a:srcRect/>
          <a:stretch>
            <a:fillRect/>
          </a:stretch>
        </p:blipFill>
        <p:spPr bwMode="auto">
          <a:xfrm>
            <a:off x="2780523" y="2196835"/>
            <a:ext cx="7188660" cy="4159516"/>
          </a:xfrm>
          <a:prstGeom prst="rect">
            <a:avLst/>
          </a:prstGeom>
          <a:noFill/>
          <a:ln>
            <a:noFill/>
          </a:ln>
        </p:spPr>
      </p:pic>
    </p:spTree>
    <p:extLst>
      <p:ext uri="{BB962C8B-B14F-4D97-AF65-F5344CB8AC3E}">
        <p14:creationId xmlns:p14="http://schemas.microsoft.com/office/powerpoint/2010/main" val="1427177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arn(inVertical)">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699380" y="176681"/>
            <a:ext cx="528445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تصفية البيانات</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166</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419099" y="1412952"/>
            <a:ext cx="11417575" cy="737542"/>
            <a:chOff x="338996" y="2401997"/>
            <a:chExt cx="11417575" cy="737542"/>
          </a:xfrm>
        </p:grpSpPr>
        <p:pic>
          <p:nvPicPr>
            <p:cNvPr id="5" name="Picture 4"/>
            <p:cNvPicPr>
              <a:picLocks noChangeAspect="1"/>
            </p:cNvPicPr>
            <p:nvPr/>
          </p:nvPicPr>
          <p:blipFill rotWithShape="1">
            <a:blip r:embed="rId3"/>
            <a:srcRect l="11470" t="9870" r="7714" b="9314"/>
            <a:stretch/>
          </p:blipFill>
          <p:spPr>
            <a:xfrm>
              <a:off x="11019029" y="2401997"/>
              <a:ext cx="737542" cy="737542"/>
            </a:xfrm>
            <a:prstGeom prst="rect">
              <a:avLst/>
            </a:prstGeom>
          </p:spPr>
        </p:pic>
        <p:sp>
          <p:nvSpPr>
            <p:cNvPr id="7" name="Rectangle 6"/>
            <p:cNvSpPr/>
            <p:nvPr/>
          </p:nvSpPr>
          <p:spPr>
            <a:xfrm>
              <a:off x="338996" y="2551046"/>
              <a:ext cx="10699896" cy="517065"/>
            </a:xfrm>
            <a:prstGeom prst="rect">
              <a:avLst/>
            </a:prstGeom>
          </p:spPr>
          <p:txBody>
            <a:bodyPr wrap="square">
              <a:spAutoFit/>
            </a:bodyPr>
            <a:lstStyle/>
            <a:p>
              <a:pPr marL="0" marR="0" lvl="0" indent="0" algn="justLow" defTabSz="914400" rtl="1" eaLnBrk="1" fontAlgn="auto" latinLnBrk="0" hangingPunct="1">
                <a:lnSpc>
                  <a:spcPct val="115000"/>
                </a:lnSpc>
                <a:spcBef>
                  <a:spcPts val="0"/>
                </a:spcBef>
                <a:spcAft>
                  <a:spcPts val="800"/>
                </a:spcAft>
                <a:buClr>
                  <a:srgbClr val="00B050"/>
                </a:buClr>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Sakkal Majalla" panose="02000000000000000000" pitchFamily="2" charset="-78"/>
                </a:rPr>
                <a:t>لإزالة جميع الفلاتر من ورقة العمل الخاصة بك، انقر فوق الأمر تصفية في علامة التبويب بيانات</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8" name="Picture 7" descr="https://1.bp.blogspot.com/-E7n8rc2382A/XyGneS50J9I/AAAAAAAAHFw/-bHRrlXmE40gIIOVP17fIwFnfinb4tuEQCLcBGAsYHQ/w320-h160/14.webp"/>
          <p:cNvPicPr/>
          <p:nvPr/>
        </p:nvPicPr>
        <p:blipFill>
          <a:blip r:embed="rId4">
            <a:extLst>
              <a:ext uri="{28A0092B-C50C-407E-A947-70E740481C1C}">
                <a14:useLocalDpi xmlns:a14="http://schemas.microsoft.com/office/drawing/2010/main" val="0"/>
              </a:ext>
            </a:extLst>
          </a:blip>
          <a:srcRect/>
          <a:stretch>
            <a:fillRect/>
          </a:stretch>
        </p:blipFill>
        <p:spPr bwMode="auto">
          <a:xfrm>
            <a:off x="2810180" y="2536667"/>
            <a:ext cx="6923314" cy="3156811"/>
          </a:xfrm>
          <a:prstGeom prst="rect">
            <a:avLst/>
          </a:prstGeom>
          <a:noFill/>
          <a:ln>
            <a:noFill/>
          </a:ln>
        </p:spPr>
      </p:pic>
    </p:spTree>
    <p:extLst>
      <p:ext uri="{BB962C8B-B14F-4D97-AF65-F5344CB8AC3E}">
        <p14:creationId xmlns:p14="http://schemas.microsoft.com/office/powerpoint/2010/main" val="2603965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699380" y="176681"/>
            <a:ext cx="528445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تصفية البيانات</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167</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8" name="Group 7"/>
          <p:cNvGrpSpPr/>
          <p:nvPr/>
        </p:nvGrpSpPr>
        <p:grpSpPr>
          <a:xfrm>
            <a:off x="1691926" y="1443416"/>
            <a:ext cx="9181372" cy="5163760"/>
            <a:chOff x="1449330" y="1443416"/>
            <a:chExt cx="9181372" cy="5163760"/>
          </a:xfrm>
        </p:grpSpPr>
        <p:pic>
          <p:nvPicPr>
            <p:cNvPr id="4" name="Picture 3"/>
            <p:cNvPicPr>
              <a:picLocks noChangeAspect="1"/>
            </p:cNvPicPr>
            <p:nvPr/>
          </p:nvPicPr>
          <p:blipFill>
            <a:blip r:embed="rId3"/>
            <a:stretch>
              <a:fillRect/>
            </a:stretch>
          </p:blipFill>
          <p:spPr>
            <a:xfrm>
              <a:off x="1449330" y="1443416"/>
              <a:ext cx="9181372" cy="5163760"/>
            </a:xfrm>
            <a:prstGeom prst="rect">
              <a:avLst/>
            </a:prstGeom>
          </p:spPr>
        </p:pic>
        <p:sp>
          <p:nvSpPr>
            <p:cNvPr id="5" name="Rectangle 4"/>
            <p:cNvSpPr/>
            <p:nvPr/>
          </p:nvSpPr>
          <p:spPr>
            <a:xfrm>
              <a:off x="7183626" y="1443416"/>
              <a:ext cx="1307231" cy="1077218"/>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200" b="1" i="0" u="none" strike="noStrike" kern="1200" cap="none" spc="0" normalizeH="0" baseline="0" noProof="0" dirty="0">
                  <a:ln>
                    <a:noFill/>
                  </a:ln>
                  <a:solidFill>
                    <a:prstClr val="white"/>
                  </a:solidFill>
                  <a:effectLst/>
                  <a:uLnTx/>
                  <a:uFillTx/>
                  <a:latin typeface="Calibri" panose="020F0502020204030204"/>
                  <a:ea typeface="Calibri" panose="020F0502020204030204" pitchFamily="34" charset="0"/>
                  <a:cs typeface="Sakkal Majalla" panose="02000000000000000000" pitchFamily="2" charset="-78"/>
                </a:rPr>
                <a:t>تصفية متقدمة</a:t>
              </a:r>
              <a:endPar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10" name="Rectangle 9"/>
          <p:cNvSpPr/>
          <p:nvPr/>
        </p:nvSpPr>
        <p:spPr>
          <a:xfrm>
            <a:off x="1691926" y="1677874"/>
            <a:ext cx="4410294" cy="4401205"/>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إذا كنت بحاجة إلى فلتر لشيء معين، </a:t>
            </a:r>
            <a:br>
              <a:rPr kumimoji="0" lang="ar-EG" sz="28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br>
            <a:r>
              <a:rPr kumimoji="0" lang="ar-EG" sz="28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فقد لا توفر لك التصفية الأساسية خيارات كافية. لحسن الحظ، يتضمن </a:t>
            </a:r>
            <a:r>
              <a:rPr kumimoji="0" lang="en-US" sz="28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Excel </a:t>
            </a:r>
            <a:r>
              <a:rPr kumimoji="0" lang="ar-EG" sz="28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العديد من أدوات التصفية المتقدمة، بما في ذلك تصفية البحث والنص والتاريخ والأرقام، والتي يمكنها تصفية النتائج للمساعدة في العثور </a:t>
            </a:r>
            <a:br>
              <a:rPr kumimoji="0" lang="ar-EG" sz="28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br>
            <a:r>
              <a:rPr kumimoji="0" lang="ar-EG" sz="28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على ما تحتاج إليه بالضبط</a:t>
            </a:r>
            <a:endParaRPr kumimoji="0" lang="en-US" sz="28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2775041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randombar(horizontal)">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699380" y="176681"/>
            <a:ext cx="528445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تصفية البيانات</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168</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1754156" y="214003"/>
            <a:ext cx="3060440" cy="812364"/>
            <a:chOff x="-43229" y="0"/>
            <a:chExt cx="2002383" cy="49530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959154" cy="495300"/>
            </a:xfrm>
            <a:prstGeom prst="rect">
              <a:avLst/>
            </a:prstGeom>
          </p:spPr>
        </p:pic>
        <p:sp>
          <p:nvSpPr>
            <p:cNvPr id="7" name="Rectangle 6"/>
            <p:cNvSpPr/>
            <p:nvPr/>
          </p:nvSpPr>
          <p:spPr>
            <a:xfrm>
              <a:off x="-43229" y="25993"/>
              <a:ext cx="1773029" cy="413171"/>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3200" b="1" i="0" u="none" strike="noStrike" kern="1200" cap="none" spc="0" normalizeH="0" baseline="0" noProof="0" dirty="0">
                  <a:ln>
                    <a:noFill/>
                  </a:ln>
                  <a:solidFill>
                    <a:srgbClr val="FFFFFF"/>
                  </a:solidFill>
                  <a:effectLst/>
                  <a:uLnTx/>
                  <a:uFillTx/>
                  <a:latin typeface="Sakkal Majalla" panose="02000000000000000000" pitchFamily="2" charset="-78"/>
                  <a:ea typeface="Calibri" panose="020F0502020204030204" pitchFamily="34" charset="0"/>
                  <a:cs typeface="Sakkal Majalla" panose="02000000000000000000" pitchFamily="2" charset="-78"/>
                </a:rPr>
                <a:t>التصفية مع البحث</a:t>
              </a:r>
              <a:endParaRPr kumimoji="0" lang="en-US" sz="32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8" name="Rectangle 7"/>
          <p:cNvSpPr/>
          <p:nvPr/>
        </p:nvSpPr>
        <p:spPr>
          <a:xfrm>
            <a:off x="522513" y="1500075"/>
            <a:ext cx="11320939" cy="941796"/>
          </a:xfrm>
          <a:prstGeom prst="rect">
            <a:avLst/>
          </a:prstGeom>
        </p:spPr>
        <p:txBody>
          <a:bodyPr wrap="square">
            <a:spAutoFit/>
          </a:bodyPr>
          <a:lstStyle/>
          <a:p>
            <a:pPr marL="0" marR="0" lvl="0" indent="0" algn="justLow" defTabSz="914400" rtl="1" eaLnBrk="1" fontAlgn="auto" latinLnBrk="0" hangingPunct="1">
              <a:lnSpc>
                <a:spcPct val="115000"/>
              </a:lnSpc>
              <a:spcBef>
                <a:spcPts val="0"/>
              </a:spcBef>
              <a:spcAft>
                <a:spcPts val="800"/>
              </a:spcAft>
              <a:buClr>
                <a:srgbClr val="00B050"/>
              </a:buClr>
              <a:buSzTx/>
              <a:buFontTx/>
              <a:buNone/>
              <a:tabLst/>
              <a:defRPr/>
            </a:pPr>
            <a:r>
              <a:rPr kumimoji="0" lang="ar-EG" sz="2400" b="1"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rPr>
              <a:t>يسمح لك </a:t>
            </a:r>
            <a:r>
              <a:rPr kumimoji="0" lang="en-US" sz="2400" b="1"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rPr>
              <a:t>Excel </a:t>
            </a:r>
            <a:r>
              <a:rPr kumimoji="0" lang="ar-EG" sz="2400" b="1"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rPr>
              <a:t>بالبحث عن البيانات التي تحتوي على عبارة ورقم وتاريخ بالضبط والمزيد. في مثالنا، سنستخدم هذه الميزة لإظهار منتجات العلامة التجارية </a:t>
            </a:r>
            <a:r>
              <a:rPr kumimoji="0" lang="en-US" sz="2400" b="1"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rPr>
              <a:t>Saris </a:t>
            </a:r>
            <a:r>
              <a:rPr kumimoji="0" lang="ar-EG" sz="2400" b="1"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rPr>
              <a:t>فقط في سجل المعدات لدينا.</a:t>
            </a:r>
            <a:endParaRPr kumimoji="0" lang="en-US" sz="2400" b="1"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nvGrpSpPr>
          <p:cNvPr id="10" name="Group 9"/>
          <p:cNvGrpSpPr/>
          <p:nvPr/>
        </p:nvGrpSpPr>
        <p:grpSpPr>
          <a:xfrm>
            <a:off x="419099" y="2508052"/>
            <a:ext cx="11417575" cy="941796"/>
            <a:chOff x="338996" y="2352711"/>
            <a:chExt cx="11417575" cy="941796"/>
          </a:xfrm>
        </p:grpSpPr>
        <p:pic>
          <p:nvPicPr>
            <p:cNvPr id="11" name="Picture 10"/>
            <p:cNvPicPr>
              <a:picLocks noChangeAspect="1"/>
            </p:cNvPicPr>
            <p:nvPr/>
          </p:nvPicPr>
          <p:blipFill rotWithShape="1">
            <a:blip r:embed="rId4"/>
            <a:srcRect l="11470" t="9870" r="7714" b="9314"/>
            <a:stretch/>
          </p:blipFill>
          <p:spPr>
            <a:xfrm>
              <a:off x="11019029" y="2401997"/>
              <a:ext cx="737542" cy="737542"/>
            </a:xfrm>
            <a:prstGeom prst="rect">
              <a:avLst/>
            </a:prstGeom>
          </p:spPr>
        </p:pic>
        <p:sp>
          <p:nvSpPr>
            <p:cNvPr id="12" name="Rectangle 11"/>
            <p:cNvSpPr/>
            <p:nvPr/>
          </p:nvSpPr>
          <p:spPr>
            <a:xfrm>
              <a:off x="338996" y="2352711"/>
              <a:ext cx="10699896" cy="941796"/>
            </a:xfrm>
            <a:prstGeom prst="rect">
              <a:avLst/>
            </a:prstGeom>
          </p:spPr>
          <p:txBody>
            <a:bodyPr wrap="square">
              <a:spAutoFit/>
            </a:bodyPr>
            <a:lstStyle/>
            <a:p>
              <a:pPr marL="0" marR="0" lvl="0" indent="0" algn="justLow" defTabSz="914400" rtl="1" eaLnBrk="1" fontAlgn="auto" latinLnBrk="0" hangingPunct="1">
                <a:lnSpc>
                  <a:spcPct val="115000"/>
                </a:lnSpc>
                <a:spcBef>
                  <a:spcPts val="0"/>
                </a:spcBef>
                <a:spcAft>
                  <a:spcPts val="800"/>
                </a:spcAft>
                <a:buClr>
                  <a:srgbClr val="00B050"/>
                </a:buClr>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Sakkal Majalla" panose="02000000000000000000" pitchFamily="2" charset="-78"/>
                </a:rPr>
                <a:t>حدد علامة التبويب "بيانات"، ثم انقر فوق الأمر "تصفية". سيظهر سهم القائمة المنسدلة في خلية الرأس لكل عمود. ملاحظة: إذا قمت بالفعل بإضافة عوامل تصفية إلى ورقة العمل الخاصة بك، يمكنك تخطي هذه الخطوة</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3" name="Group 12"/>
          <p:cNvGrpSpPr/>
          <p:nvPr/>
        </p:nvGrpSpPr>
        <p:grpSpPr>
          <a:xfrm>
            <a:off x="406014" y="3499134"/>
            <a:ext cx="11437438" cy="737542"/>
            <a:chOff x="319133" y="2401997"/>
            <a:chExt cx="11437438" cy="737542"/>
          </a:xfrm>
        </p:grpSpPr>
        <p:pic>
          <p:nvPicPr>
            <p:cNvPr id="14" name="Picture 13"/>
            <p:cNvPicPr>
              <a:picLocks noChangeAspect="1"/>
            </p:cNvPicPr>
            <p:nvPr/>
          </p:nvPicPr>
          <p:blipFill rotWithShape="1">
            <a:blip r:embed="rId4"/>
            <a:srcRect l="11470" t="9870" r="7714" b="9314"/>
            <a:stretch/>
          </p:blipFill>
          <p:spPr>
            <a:xfrm>
              <a:off x="11019029" y="2401997"/>
              <a:ext cx="737542" cy="737542"/>
            </a:xfrm>
            <a:prstGeom prst="rect">
              <a:avLst/>
            </a:prstGeom>
          </p:spPr>
        </p:pic>
        <p:sp>
          <p:nvSpPr>
            <p:cNvPr id="15" name="Rectangle 14"/>
            <p:cNvSpPr/>
            <p:nvPr/>
          </p:nvSpPr>
          <p:spPr>
            <a:xfrm>
              <a:off x="319133" y="2524759"/>
              <a:ext cx="10699896" cy="517065"/>
            </a:xfrm>
            <a:prstGeom prst="rect">
              <a:avLst/>
            </a:prstGeom>
          </p:spPr>
          <p:txBody>
            <a:bodyPr wrap="square">
              <a:spAutoFit/>
            </a:bodyPr>
            <a:lstStyle/>
            <a:p>
              <a:pPr marL="0" marR="0" lvl="0" indent="0" algn="justLow" defTabSz="914400" rtl="1" eaLnBrk="1" fontAlgn="auto" latinLnBrk="0" hangingPunct="1">
                <a:lnSpc>
                  <a:spcPct val="115000"/>
                </a:lnSpc>
                <a:spcBef>
                  <a:spcPts val="0"/>
                </a:spcBef>
                <a:spcAft>
                  <a:spcPts val="800"/>
                </a:spcAft>
                <a:buClr>
                  <a:srgbClr val="00B050"/>
                </a:buClr>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Sakkal Majalla" panose="02000000000000000000" pitchFamily="2" charset="-78"/>
                </a:rPr>
                <a:t>انقر فوق السهم </a:t>
              </a:r>
              <a:r>
                <a:rPr kumimoji="0" lang="ar-EG" sz="2400" b="1" i="0" u="none" strike="noStrike" kern="1200" cap="none" spc="0" normalizeH="0" baseline="0" noProof="0" dirty="0" err="1">
                  <a:ln>
                    <a:noFill/>
                  </a:ln>
                  <a:solidFill>
                    <a:srgbClr val="002060"/>
                  </a:solidFill>
                  <a:effectLst/>
                  <a:uLnTx/>
                  <a:uFillTx/>
                  <a:latin typeface="Calibri" panose="020F0502020204030204"/>
                  <a:ea typeface="Calibri" panose="020F0502020204030204" pitchFamily="34" charset="0"/>
                  <a:cs typeface="Sakkal Majalla" panose="02000000000000000000" pitchFamily="2" charset="-78"/>
                </a:rPr>
                <a:t>المنسدل</a:t>
              </a:r>
              <a:r>
                <a:rPr kumimoji="0" lang="ar-EG" sz="2400" b="1"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Sakkal Majalla" panose="02000000000000000000" pitchFamily="2" charset="-78"/>
                </a:rPr>
                <a:t> للعمود الذي تريد تصفيته. في مثالنا، سنقوم بتصفية العمود </a:t>
              </a:r>
              <a:r>
                <a:rPr kumimoji="0" lang="en-US" sz="2400" b="1"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Sakkal Majalla" panose="02000000000000000000" pitchFamily="2" charset="-78"/>
                </a:rPr>
                <a:t>C</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16" name="Picture 15" descr="https://1.bp.blogspot.com/-AGaJ0PJAwuM/XyGni9fhb5I/AAAAAAAAHF4/MmkXFR3wbVwgzCFU_Wfmi8G0G_9v37vPQCLcBGAsYHQ/s1600/15.webp"/>
          <p:cNvPicPr/>
          <p:nvPr/>
        </p:nvPicPr>
        <p:blipFill>
          <a:blip r:embed="rId5">
            <a:extLst>
              <a:ext uri="{28A0092B-C50C-407E-A947-70E740481C1C}">
                <a14:useLocalDpi xmlns:a14="http://schemas.microsoft.com/office/drawing/2010/main" val="0"/>
              </a:ext>
            </a:extLst>
          </a:blip>
          <a:srcRect/>
          <a:stretch>
            <a:fillRect/>
          </a:stretch>
        </p:blipFill>
        <p:spPr bwMode="auto">
          <a:xfrm>
            <a:off x="3317411" y="4311009"/>
            <a:ext cx="5710916" cy="2217390"/>
          </a:xfrm>
          <a:prstGeom prst="rect">
            <a:avLst/>
          </a:prstGeom>
          <a:noFill/>
          <a:ln>
            <a:noFill/>
          </a:ln>
        </p:spPr>
      </p:pic>
    </p:spTree>
    <p:extLst>
      <p:ext uri="{BB962C8B-B14F-4D97-AF65-F5344CB8AC3E}">
        <p14:creationId xmlns:p14="http://schemas.microsoft.com/office/powerpoint/2010/main" val="1701592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arn(inVertical)">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barn(inVertical)">
                                      <p:cBhvr>
                                        <p:cTn id="24" dur="500"/>
                                        <p:tgtEl>
                                          <p:spTgt spid="13"/>
                                        </p:tgtEl>
                                      </p:cBhvr>
                                    </p:animEffect>
                                  </p:childTnLst>
                                </p:cTn>
                              </p:par>
                              <p:par>
                                <p:cTn id="25" presetID="16" presetClass="entr" presetSubtype="21"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arn(inVertical)">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699380" y="176681"/>
            <a:ext cx="528445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تصفية البيانات</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169</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419099" y="1332395"/>
            <a:ext cx="11417575" cy="1366528"/>
            <a:chOff x="338996" y="2352711"/>
            <a:chExt cx="11417575" cy="1366528"/>
          </a:xfrm>
        </p:grpSpPr>
        <p:pic>
          <p:nvPicPr>
            <p:cNvPr id="5" name="Picture 4"/>
            <p:cNvPicPr>
              <a:picLocks noChangeAspect="1"/>
            </p:cNvPicPr>
            <p:nvPr/>
          </p:nvPicPr>
          <p:blipFill rotWithShape="1">
            <a:blip r:embed="rId3"/>
            <a:srcRect l="11470" t="9870" r="7714" b="9314"/>
            <a:stretch/>
          </p:blipFill>
          <p:spPr>
            <a:xfrm>
              <a:off x="11019029" y="2401997"/>
              <a:ext cx="737542" cy="737542"/>
            </a:xfrm>
            <a:prstGeom prst="rect">
              <a:avLst/>
            </a:prstGeom>
          </p:spPr>
        </p:pic>
        <p:sp>
          <p:nvSpPr>
            <p:cNvPr id="7" name="Rectangle 6"/>
            <p:cNvSpPr/>
            <p:nvPr/>
          </p:nvSpPr>
          <p:spPr>
            <a:xfrm>
              <a:off x="338996" y="2352711"/>
              <a:ext cx="10699896" cy="1366528"/>
            </a:xfrm>
            <a:prstGeom prst="rect">
              <a:avLst/>
            </a:prstGeom>
          </p:spPr>
          <p:txBody>
            <a:bodyPr wrap="square">
              <a:spAutoFit/>
            </a:bodyPr>
            <a:lstStyle/>
            <a:p>
              <a:pPr marL="0" marR="0" lvl="0" indent="0" algn="justLow" defTabSz="914400" rtl="1" eaLnBrk="1" fontAlgn="auto" latinLnBrk="0" hangingPunct="1">
                <a:lnSpc>
                  <a:spcPct val="115000"/>
                </a:lnSpc>
                <a:spcBef>
                  <a:spcPts val="0"/>
                </a:spcBef>
                <a:spcAft>
                  <a:spcPts val="800"/>
                </a:spcAft>
                <a:buClr>
                  <a:srgbClr val="00B050"/>
                </a:buClr>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ستظهر قائمة التصفية. أدخل مصطلح بحث في مربع البحث. ستظهر نتائج البحث تلقائيًا أسفل حقل عوامل التصفية النصية أثناء الكتابة. في مثالنا، سنكتب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saris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للعثور على جميع معدات العلامة التجارية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Saris.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عند الانتهاء، انقر فوق "موافق"</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8" name="Picture 7" descr="https://1.bp.blogspot.com/-j_wVqY-TC8M/XyGnn3icVUI/AAAAAAAAHGA/LwcbtxGXBpYx8om9JogZiG-CKZE6EEOyQCLcBGAsYHQ/w209-h320/16.webp"/>
          <p:cNvPicPr/>
          <p:nvPr/>
        </p:nvPicPr>
        <p:blipFill>
          <a:blip r:embed="rId4">
            <a:extLst>
              <a:ext uri="{28A0092B-C50C-407E-A947-70E740481C1C}">
                <a14:useLocalDpi xmlns:a14="http://schemas.microsoft.com/office/drawing/2010/main" val="0"/>
              </a:ext>
            </a:extLst>
          </a:blip>
          <a:srcRect/>
          <a:stretch>
            <a:fillRect/>
          </a:stretch>
        </p:blipFill>
        <p:spPr bwMode="auto">
          <a:xfrm>
            <a:off x="5057192" y="2836506"/>
            <a:ext cx="2407713" cy="3770670"/>
          </a:xfrm>
          <a:prstGeom prst="rect">
            <a:avLst/>
          </a:prstGeom>
          <a:noFill/>
          <a:ln>
            <a:noFill/>
          </a:ln>
        </p:spPr>
      </p:pic>
    </p:spTree>
    <p:extLst>
      <p:ext uri="{BB962C8B-B14F-4D97-AF65-F5344CB8AC3E}">
        <p14:creationId xmlns:p14="http://schemas.microsoft.com/office/powerpoint/2010/main" val="2483569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7097129" y="2696128"/>
            <a:ext cx="3873359" cy="171339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kern="0" dirty="0">
                <a:solidFill>
                  <a:prstClr val="black">
                    <a:lumMod val="75000"/>
                    <a:lumOff val="25000"/>
                  </a:prstClr>
                </a:solidFill>
                <a:latin typeface="Sakkal Majalla" panose="02000000000000000000" pitchFamily="2" charset="-78"/>
                <a:cs typeface="Sakkal Majalla" pitchFamily="2" charset="-78"/>
              </a:rPr>
              <a:t>أنواع ذكاء الأعمال</a:t>
            </a:r>
            <a:endParaRPr kumimoji="0" lang="ar-EG" sz="4800" b="0"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itchFamily="2" charset="-78"/>
            </a:endParaRP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17</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5" name="Picture 2" descr="Free vector visionary technology concept illustration"/>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76275" y="1383030"/>
            <a:ext cx="4339590" cy="43395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9587281"/>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699380" y="176681"/>
            <a:ext cx="528445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تصفية البيانات</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170</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419099" y="1332395"/>
            <a:ext cx="11417575" cy="941796"/>
            <a:chOff x="338996" y="2352711"/>
            <a:chExt cx="11417575" cy="941796"/>
          </a:xfrm>
        </p:grpSpPr>
        <p:pic>
          <p:nvPicPr>
            <p:cNvPr id="5" name="Picture 4"/>
            <p:cNvPicPr>
              <a:picLocks noChangeAspect="1"/>
            </p:cNvPicPr>
            <p:nvPr/>
          </p:nvPicPr>
          <p:blipFill rotWithShape="1">
            <a:blip r:embed="rId3"/>
            <a:srcRect l="11470" t="9870" r="7714" b="9314"/>
            <a:stretch/>
          </p:blipFill>
          <p:spPr>
            <a:xfrm>
              <a:off x="11019029" y="2401997"/>
              <a:ext cx="737542" cy="737542"/>
            </a:xfrm>
            <a:prstGeom prst="rect">
              <a:avLst/>
            </a:prstGeom>
          </p:spPr>
        </p:pic>
        <p:sp>
          <p:nvSpPr>
            <p:cNvPr id="7" name="Rectangle 6"/>
            <p:cNvSpPr/>
            <p:nvPr/>
          </p:nvSpPr>
          <p:spPr>
            <a:xfrm>
              <a:off x="338996" y="2352711"/>
              <a:ext cx="10699896" cy="941796"/>
            </a:xfrm>
            <a:prstGeom prst="rect">
              <a:avLst/>
            </a:prstGeom>
          </p:spPr>
          <p:txBody>
            <a:bodyPr wrap="square">
              <a:spAutoFit/>
            </a:bodyPr>
            <a:lstStyle/>
            <a:p>
              <a:pPr marL="0" marR="0" lvl="0" indent="0" algn="justLow" defTabSz="914400" rtl="1" eaLnBrk="1" fontAlgn="auto" latinLnBrk="0" hangingPunct="1">
                <a:lnSpc>
                  <a:spcPct val="115000"/>
                </a:lnSpc>
                <a:spcBef>
                  <a:spcPts val="0"/>
                </a:spcBef>
                <a:spcAft>
                  <a:spcPts val="800"/>
                </a:spcAft>
                <a:buClr>
                  <a:srgbClr val="00B050"/>
                </a:buClr>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ستتم تصفية ورقة العمل حسب مصطلح البحث الخاص بك. في مثالنا، تمت تصفية ورقة العمل الآن لإظهار معدات العلامة التجارية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Saris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فقط</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8" name="Picture 7" descr="https://1.bp.blogspot.com/-CyPgtPPM3bQ/XyGnsRxvuQI/AAAAAAAAHGI/vIKjpu8vY74HdNS2F1VP6g1jPekBOD1GQCLcBGAsYHQ/s1600/17.webp"/>
          <p:cNvPicPr/>
          <p:nvPr/>
        </p:nvPicPr>
        <p:blipFill>
          <a:blip r:embed="rId4">
            <a:extLst>
              <a:ext uri="{28A0092B-C50C-407E-A947-70E740481C1C}">
                <a14:useLocalDpi xmlns:a14="http://schemas.microsoft.com/office/drawing/2010/main" val="0"/>
              </a:ext>
            </a:extLst>
          </a:blip>
          <a:srcRect/>
          <a:stretch>
            <a:fillRect/>
          </a:stretch>
        </p:blipFill>
        <p:spPr bwMode="auto">
          <a:xfrm>
            <a:off x="2282436" y="2554127"/>
            <a:ext cx="7383767" cy="3802224"/>
          </a:xfrm>
          <a:prstGeom prst="rect">
            <a:avLst/>
          </a:prstGeom>
          <a:noFill/>
          <a:ln>
            <a:noFill/>
          </a:ln>
        </p:spPr>
      </p:pic>
    </p:spTree>
    <p:extLst>
      <p:ext uri="{BB962C8B-B14F-4D97-AF65-F5344CB8AC3E}">
        <p14:creationId xmlns:p14="http://schemas.microsoft.com/office/powerpoint/2010/main" val="15894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699380" y="176681"/>
            <a:ext cx="528445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تصفية البيانات</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171</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1754156" y="214003"/>
            <a:ext cx="3060440" cy="812364"/>
            <a:chOff x="-43229" y="0"/>
            <a:chExt cx="2002383" cy="49530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959154" cy="495300"/>
            </a:xfrm>
            <a:prstGeom prst="rect">
              <a:avLst/>
            </a:prstGeom>
          </p:spPr>
        </p:pic>
        <p:sp>
          <p:nvSpPr>
            <p:cNvPr id="7" name="Rectangle 6"/>
            <p:cNvSpPr/>
            <p:nvPr/>
          </p:nvSpPr>
          <p:spPr>
            <a:xfrm>
              <a:off x="-43229" y="25993"/>
              <a:ext cx="1773029" cy="413171"/>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FFFFFF"/>
                  </a:solidFill>
                  <a:effectLst/>
                  <a:uLnTx/>
                  <a:uFillTx/>
                  <a:latin typeface="Sakkal Majalla" panose="02000000000000000000" pitchFamily="2" charset="-78"/>
                  <a:ea typeface="Calibri" panose="020F0502020204030204" pitchFamily="34" charset="0"/>
                  <a:cs typeface="Sakkal Majalla" panose="02000000000000000000" pitchFamily="2" charset="-78"/>
                </a:rPr>
                <a:t>استخدام فلاتر الأرقام المتقدمة</a:t>
              </a:r>
              <a:endParaRPr kumimoji="0" lang="en-US" sz="28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8" name="Rectangle 7"/>
          <p:cNvSpPr/>
          <p:nvPr/>
        </p:nvSpPr>
        <p:spPr>
          <a:xfrm>
            <a:off x="522513" y="1500075"/>
            <a:ext cx="11320939" cy="941796"/>
          </a:xfrm>
          <a:prstGeom prst="rect">
            <a:avLst/>
          </a:prstGeom>
        </p:spPr>
        <p:txBody>
          <a:bodyPr wrap="square">
            <a:spAutoFit/>
          </a:bodyPr>
          <a:lstStyle/>
          <a:p>
            <a:pPr marL="0" marR="0" lvl="0" indent="0" algn="justLow" defTabSz="914400" rtl="1" eaLnBrk="1" fontAlgn="auto" latinLnBrk="0" hangingPunct="1">
              <a:lnSpc>
                <a:spcPct val="115000"/>
              </a:lnSpc>
              <a:spcBef>
                <a:spcPts val="0"/>
              </a:spcBef>
              <a:spcAft>
                <a:spcPts val="800"/>
              </a:spcAft>
              <a:buClr>
                <a:srgbClr val="00B050"/>
              </a:buClr>
              <a:buSzTx/>
              <a:buFontTx/>
              <a:buNone/>
              <a:tabLst/>
              <a:defRPr/>
            </a:pPr>
            <a:r>
              <a:rPr kumimoji="0" lang="ar-EG" sz="2400" b="1"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rPr>
              <a:t>تتيح لك فلاتر الأرقام المتقدمة معالجة البيانات المرقمة بطرق مختلفة. في هذا المثال، سنعرض فقط أنواعًا معينة من المعدات بناءً على نطاق أرقام التعريف</a:t>
            </a:r>
            <a:endParaRPr kumimoji="0" lang="en-US" sz="2400" b="1"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nvGrpSpPr>
          <p:cNvPr id="10" name="Group 9"/>
          <p:cNvGrpSpPr/>
          <p:nvPr/>
        </p:nvGrpSpPr>
        <p:grpSpPr>
          <a:xfrm>
            <a:off x="419099" y="2508052"/>
            <a:ext cx="11417575" cy="941796"/>
            <a:chOff x="338996" y="2352711"/>
            <a:chExt cx="11417575" cy="941796"/>
          </a:xfrm>
        </p:grpSpPr>
        <p:pic>
          <p:nvPicPr>
            <p:cNvPr id="11" name="Picture 10"/>
            <p:cNvPicPr>
              <a:picLocks noChangeAspect="1"/>
            </p:cNvPicPr>
            <p:nvPr/>
          </p:nvPicPr>
          <p:blipFill rotWithShape="1">
            <a:blip r:embed="rId4"/>
            <a:srcRect l="11470" t="9870" r="7714" b="9314"/>
            <a:stretch/>
          </p:blipFill>
          <p:spPr>
            <a:xfrm>
              <a:off x="11019029" y="2401997"/>
              <a:ext cx="737542" cy="737542"/>
            </a:xfrm>
            <a:prstGeom prst="rect">
              <a:avLst/>
            </a:prstGeom>
          </p:spPr>
        </p:pic>
        <p:sp>
          <p:nvSpPr>
            <p:cNvPr id="12" name="Rectangle 11"/>
            <p:cNvSpPr/>
            <p:nvPr/>
          </p:nvSpPr>
          <p:spPr>
            <a:xfrm>
              <a:off x="338996" y="2352711"/>
              <a:ext cx="10699896" cy="941796"/>
            </a:xfrm>
            <a:prstGeom prst="rect">
              <a:avLst/>
            </a:prstGeom>
          </p:spPr>
          <p:txBody>
            <a:bodyPr wrap="square">
              <a:spAutoFit/>
            </a:bodyPr>
            <a:lstStyle/>
            <a:p>
              <a:pPr marL="0" marR="0" lvl="0" indent="0" algn="justLow" defTabSz="914400" rtl="1" eaLnBrk="1" fontAlgn="auto" latinLnBrk="0" hangingPunct="1">
                <a:lnSpc>
                  <a:spcPct val="115000"/>
                </a:lnSpc>
                <a:spcBef>
                  <a:spcPts val="0"/>
                </a:spcBef>
                <a:spcAft>
                  <a:spcPts val="800"/>
                </a:spcAft>
                <a:buClr>
                  <a:srgbClr val="00B050"/>
                </a:buClr>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Sakkal Majalla" panose="02000000000000000000" pitchFamily="2" charset="-78"/>
                </a:rPr>
                <a:t>حدد علامة التبويب بيانات على الشريط، ثم انقر فوق أمر تصفية. سيظهر سهم القائمة المنسدلة في خلية الرأس لكل عمود. ملاحظة: إذا قمت بالفعل بإضافة عوامل تصفية إلى ورقة العمل الخاصة بك، يمكنك تخطي هذه الخطوة</a:t>
              </a:r>
            </a:p>
          </p:txBody>
        </p:sp>
      </p:grpSp>
      <p:grpSp>
        <p:nvGrpSpPr>
          <p:cNvPr id="13" name="Group 12"/>
          <p:cNvGrpSpPr/>
          <p:nvPr/>
        </p:nvGrpSpPr>
        <p:grpSpPr>
          <a:xfrm>
            <a:off x="419099" y="3410347"/>
            <a:ext cx="11424353" cy="941796"/>
            <a:chOff x="332218" y="2313210"/>
            <a:chExt cx="11424353" cy="941796"/>
          </a:xfrm>
        </p:grpSpPr>
        <p:pic>
          <p:nvPicPr>
            <p:cNvPr id="14" name="Picture 13"/>
            <p:cNvPicPr>
              <a:picLocks noChangeAspect="1"/>
            </p:cNvPicPr>
            <p:nvPr/>
          </p:nvPicPr>
          <p:blipFill rotWithShape="1">
            <a:blip r:embed="rId4"/>
            <a:srcRect l="11470" t="9870" r="7714" b="9314"/>
            <a:stretch/>
          </p:blipFill>
          <p:spPr>
            <a:xfrm>
              <a:off x="11019029" y="2401997"/>
              <a:ext cx="737542" cy="737542"/>
            </a:xfrm>
            <a:prstGeom prst="rect">
              <a:avLst/>
            </a:prstGeom>
          </p:spPr>
        </p:pic>
        <p:sp>
          <p:nvSpPr>
            <p:cNvPr id="15" name="Rectangle 14"/>
            <p:cNvSpPr/>
            <p:nvPr/>
          </p:nvSpPr>
          <p:spPr>
            <a:xfrm>
              <a:off x="332218" y="2313210"/>
              <a:ext cx="10699896" cy="941796"/>
            </a:xfrm>
            <a:prstGeom prst="rect">
              <a:avLst/>
            </a:prstGeom>
          </p:spPr>
          <p:txBody>
            <a:bodyPr wrap="square">
              <a:spAutoFit/>
            </a:bodyPr>
            <a:lstStyle/>
            <a:p>
              <a:pPr marL="0" marR="0" lvl="0" indent="0" algn="justLow" defTabSz="914400" rtl="1" eaLnBrk="1" fontAlgn="auto" latinLnBrk="0" hangingPunct="1">
                <a:lnSpc>
                  <a:spcPct val="115000"/>
                </a:lnSpc>
                <a:spcBef>
                  <a:spcPts val="0"/>
                </a:spcBef>
                <a:spcAft>
                  <a:spcPts val="800"/>
                </a:spcAft>
                <a:buClr>
                  <a:srgbClr val="00B050"/>
                </a:buClr>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Sakkal Majalla" panose="02000000000000000000" pitchFamily="2" charset="-78"/>
                </a:rPr>
                <a:t>انقر فوق السهم </a:t>
              </a:r>
              <a:r>
                <a:rPr kumimoji="0" lang="ar-EG" sz="2400" b="1" i="0" u="none" strike="noStrike" kern="1200" cap="none" spc="0" normalizeH="0" baseline="0" noProof="0" dirty="0" err="1">
                  <a:ln>
                    <a:noFill/>
                  </a:ln>
                  <a:solidFill>
                    <a:srgbClr val="002060"/>
                  </a:solidFill>
                  <a:effectLst/>
                  <a:uLnTx/>
                  <a:uFillTx/>
                  <a:latin typeface="Calibri" panose="020F0502020204030204"/>
                  <a:ea typeface="Calibri" panose="020F0502020204030204" pitchFamily="34" charset="0"/>
                  <a:cs typeface="Sakkal Majalla" panose="02000000000000000000" pitchFamily="2" charset="-78"/>
                </a:rPr>
                <a:t>المنسدل</a:t>
              </a:r>
              <a:r>
                <a:rPr kumimoji="0" lang="ar-EG" sz="2400" b="1"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Sakkal Majalla" panose="02000000000000000000" pitchFamily="2" charset="-78"/>
                </a:rPr>
                <a:t> للعمود الذي تريد تصفيته. في مثالنا، سنقوم بتصفية العمود </a:t>
              </a:r>
              <a:r>
                <a:rPr kumimoji="0" lang="en-US" sz="2400" b="1"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Sakkal Majalla" panose="02000000000000000000" pitchFamily="2" charset="-78"/>
                </a:rPr>
                <a:t>A </a:t>
              </a:r>
              <a:r>
                <a:rPr kumimoji="0" lang="ar-EG" sz="2400" b="1"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Sakkal Majalla" panose="02000000000000000000" pitchFamily="2" charset="-78"/>
                </a:rPr>
                <a:t>لعرض نطاق معين فقط </a:t>
              </a:r>
              <a:br>
                <a:rPr kumimoji="0" lang="ar-EG" sz="2400" b="1"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Sakkal Majalla" panose="02000000000000000000" pitchFamily="2" charset="-78"/>
                </a:rPr>
              </a:br>
              <a:r>
                <a:rPr kumimoji="0" lang="ar-EG" sz="2400" b="1"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Sakkal Majalla" panose="02000000000000000000" pitchFamily="2" charset="-78"/>
                </a:rPr>
                <a:t>من أرقام التعريف</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16" name="Picture 15" descr="https://1.bp.blogspot.com/-KYWaCAnaR_c/XyGoDvIj3KI/AAAAAAAAHGo/NbGQHnWLXGQT0Q64ET3OPqBd3VhyhyNeQCLcBGAsYHQ/s1600/22.webp"/>
          <p:cNvPicPr/>
          <p:nvPr/>
        </p:nvPicPr>
        <p:blipFill>
          <a:blip r:embed="rId5">
            <a:extLst>
              <a:ext uri="{28A0092B-C50C-407E-A947-70E740481C1C}">
                <a14:useLocalDpi xmlns:a14="http://schemas.microsoft.com/office/drawing/2010/main" val="0"/>
              </a:ext>
            </a:extLst>
          </a:blip>
          <a:srcRect/>
          <a:stretch>
            <a:fillRect/>
          </a:stretch>
        </p:blipFill>
        <p:spPr bwMode="auto">
          <a:xfrm>
            <a:off x="3041780" y="4210498"/>
            <a:ext cx="5952982" cy="2488882"/>
          </a:xfrm>
          <a:prstGeom prst="rect">
            <a:avLst/>
          </a:prstGeom>
          <a:noFill/>
          <a:ln>
            <a:noFill/>
          </a:ln>
        </p:spPr>
      </p:pic>
    </p:spTree>
    <p:extLst>
      <p:ext uri="{BB962C8B-B14F-4D97-AF65-F5344CB8AC3E}">
        <p14:creationId xmlns:p14="http://schemas.microsoft.com/office/powerpoint/2010/main" val="2815027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arn(inVertical)">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barn(inVertical)">
                                      <p:cBhvr>
                                        <p:cTn id="24" dur="500"/>
                                        <p:tgtEl>
                                          <p:spTgt spid="13"/>
                                        </p:tgtEl>
                                      </p:cBhvr>
                                    </p:animEffect>
                                  </p:childTnLst>
                                </p:cTn>
                              </p:par>
                              <p:par>
                                <p:cTn id="25" presetID="16" presetClass="entr" presetSubtype="21"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arn(inVertical)">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699380" y="176681"/>
            <a:ext cx="528445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تصفية البيانات</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172</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419099" y="1556329"/>
            <a:ext cx="11417575" cy="941796"/>
            <a:chOff x="338996" y="2352711"/>
            <a:chExt cx="11417575" cy="941796"/>
          </a:xfrm>
        </p:grpSpPr>
        <p:pic>
          <p:nvPicPr>
            <p:cNvPr id="5" name="Picture 4"/>
            <p:cNvPicPr>
              <a:picLocks noChangeAspect="1"/>
            </p:cNvPicPr>
            <p:nvPr/>
          </p:nvPicPr>
          <p:blipFill rotWithShape="1">
            <a:blip r:embed="rId3"/>
            <a:srcRect l="11470" t="9870" r="7714" b="9314"/>
            <a:stretch/>
          </p:blipFill>
          <p:spPr>
            <a:xfrm>
              <a:off x="11019029" y="2401997"/>
              <a:ext cx="737542" cy="737542"/>
            </a:xfrm>
            <a:prstGeom prst="rect">
              <a:avLst/>
            </a:prstGeom>
          </p:spPr>
        </p:pic>
        <p:sp>
          <p:nvSpPr>
            <p:cNvPr id="7" name="Rectangle 6"/>
            <p:cNvSpPr/>
            <p:nvPr/>
          </p:nvSpPr>
          <p:spPr>
            <a:xfrm>
              <a:off x="338996" y="2352711"/>
              <a:ext cx="10699896" cy="941796"/>
            </a:xfrm>
            <a:prstGeom prst="rect">
              <a:avLst/>
            </a:prstGeom>
          </p:spPr>
          <p:txBody>
            <a:bodyPr wrap="square">
              <a:spAutoFit/>
            </a:bodyPr>
            <a:lstStyle/>
            <a:p>
              <a:pPr marL="0" marR="0" lvl="0" indent="0" algn="justLow" defTabSz="914400" rtl="1" eaLnBrk="1" fontAlgn="auto" latinLnBrk="0" hangingPunct="1">
                <a:lnSpc>
                  <a:spcPct val="115000"/>
                </a:lnSpc>
                <a:spcBef>
                  <a:spcPts val="0"/>
                </a:spcBef>
                <a:spcAft>
                  <a:spcPts val="800"/>
                </a:spcAft>
                <a:buClr>
                  <a:srgbClr val="00B050"/>
                </a:buClr>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Sakkal Majalla" panose="02000000000000000000" pitchFamily="2" charset="-78"/>
                </a:rPr>
                <a:t>حدد علامة التبويب بيانات على الشريط، ثم انقر فوق أمر تصفية. سيظهر سهم القائمة المنسدلة في خلية الرأس لكل عمود. ملاحظة: إذا قمت بالفعل بإضافة عوامل تصفية إلى ورقة العمل الخاصة بك، يمكنك تخطي هذه الخطوة</a:t>
              </a:r>
            </a:p>
          </p:txBody>
        </p:sp>
      </p:grpSp>
      <p:pic>
        <p:nvPicPr>
          <p:cNvPr id="8" name="Picture 7" descr="https://1.bp.blogspot.com/-GgDWpQlzAn8/XyGoIEhg2uI/AAAAAAAAHGs/Tw-gul89d7EYHVgzWyJm5CLpttfVZft4ACLcBGAsYHQ/s1600/23.webp"/>
          <p:cNvPicPr/>
          <p:nvPr/>
        </p:nvPicPr>
        <p:blipFill>
          <a:blip r:embed="rId4">
            <a:extLst>
              <a:ext uri="{28A0092B-C50C-407E-A947-70E740481C1C}">
                <a14:useLocalDpi xmlns:a14="http://schemas.microsoft.com/office/drawing/2010/main" val="0"/>
              </a:ext>
            </a:extLst>
          </a:blip>
          <a:srcRect/>
          <a:stretch>
            <a:fillRect/>
          </a:stretch>
        </p:blipFill>
        <p:spPr bwMode="auto">
          <a:xfrm>
            <a:off x="5202464" y="2808239"/>
            <a:ext cx="2993831" cy="3548112"/>
          </a:xfrm>
          <a:prstGeom prst="rect">
            <a:avLst/>
          </a:prstGeom>
          <a:noFill/>
          <a:ln>
            <a:noFill/>
          </a:ln>
        </p:spPr>
      </p:pic>
    </p:spTree>
    <p:extLst>
      <p:ext uri="{BB962C8B-B14F-4D97-AF65-F5344CB8AC3E}">
        <p14:creationId xmlns:p14="http://schemas.microsoft.com/office/powerpoint/2010/main" val="2831966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699380" y="176681"/>
            <a:ext cx="528445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تصفية البيانات</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173</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419099" y="1425700"/>
            <a:ext cx="11417575" cy="1366528"/>
            <a:chOff x="338996" y="2352711"/>
            <a:chExt cx="11417575" cy="1366528"/>
          </a:xfrm>
        </p:grpSpPr>
        <p:pic>
          <p:nvPicPr>
            <p:cNvPr id="5" name="Picture 4"/>
            <p:cNvPicPr>
              <a:picLocks noChangeAspect="1"/>
            </p:cNvPicPr>
            <p:nvPr/>
          </p:nvPicPr>
          <p:blipFill rotWithShape="1">
            <a:blip r:embed="rId3"/>
            <a:srcRect l="11470" t="9870" r="7714" b="9314"/>
            <a:stretch/>
          </p:blipFill>
          <p:spPr>
            <a:xfrm>
              <a:off x="11019029" y="2401997"/>
              <a:ext cx="737542" cy="737542"/>
            </a:xfrm>
            <a:prstGeom prst="rect">
              <a:avLst/>
            </a:prstGeom>
          </p:spPr>
        </p:pic>
        <p:sp>
          <p:nvSpPr>
            <p:cNvPr id="7" name="Rectangle 6"/>
            <p:cNvSpPr/>
            <p:nvPr/>
          </p:nvSpPr>
          <p:spPr>
            <a:xfrm>
              <a:off x="338996" y="2352711"/>
              <a:ext cx="10699896" cy="1366528"/>
            </a:xfrm>
            <a:prstGeom prst="rect">
              <a:avLst/>
            </a:prstGeom>
          </p:spPr>
          <p:txBody>
            <a:bodyPr wrap="square">
              <a:spAutoFit/>
            </a:bodyPr>
            <a:lstStyle/>
            <a:p>
              <a:pPr marL="0" marR="0" lvl="0" indent="0" algn="justLow" defTabSz="914400" rtl="1" eaLnBrk="1" fontAlgn="auto" latinLnBrk="0" hangingPunct="1">
                <a:lnSpc>
                  <a:spcPct val="115000"/>
                </a:lnSpc>
                <a:spcBef>
                  <a:spcPts val="0"/>
                </a:spcBef>
                <a:spcAft>
                  <a:spcPts val="800"/>
                </a:spcAft>
                <a:buClr>
                  <a:srgbClr val="00B050"/>
                </a:buClr>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Sakkal Majalla" panose="02000000000000000000" pitchFamily="2" charset="-78"/>
                </a:rPr>
                <a:t>سيظهر مربع حوار تصفية تلقائية مخصصة. أدخل الرقم (الأرقام) المطلوب على يمين كل عامل تصفية، ثم انقر فوق موافق. في مثالنا، نريد التصفية لأرقام التعريف أكبر من أو تساوي 3000 ولكن أقل من أو تساوي 6000، والتي ستعرض أرقام التعريف في نطاق 3000-6000</a:t>
              </a:r>
            </a:p>
          </p:txBody>
        </p:sp>
      </p:grpSp>
      <p:pic>
        <p:nvPicPr>
          <p:cNvPr id="8" name="Picture 7" descr="https://1.bp.blogspot.com/-oVFPKmbr0CA/XyGoNmG8ujI/AAAAAAAAHG0/7B7_nI6StIgseMUzErjRsjVe3Q2z3bgHACLcBGAsYHQ/s1600/24.webp"/>
          <p:cNvPicPr/>
          <p:nvPr/>
        </p:nvPicPr>
        <p:blipFill>
          <a:blip r:embed="rId4">
            <a:extLst>
              <a:ext uri="{28A0092B-C50C-407E-A947-70E740481C1C}">
                <a14:useLocalDpi xmlns:a14="http://schemas.microsoft.com/office/drawing/2010/main" val="0"/>
              </a:ext>
            </a:extLst>
          </a:blip>
          <a:srcRect/>
          <a:stretch>
            <a:fillRect/>
          </a:stretch>
        </p:blipFill>
        <p:spPr bwMode="auto">
          <a:xfrm>
            <a:off x="3620278" y="3196663"/>
            <a:ext cx="5075380" cy="3159688"/>
          </a:xfrm>
          <a:prstGeom prst="rect">
            <a:avLst/>
          </a:prstGeom>
          <a:noFill/>
          <a:ln>
            <a:noFill/>
          </a:ln>
        </p:spPr>
      </p:pic>
    </p:spTree>
    <p:extLst>
      <p:ext uri="{BB962C8B-B14F-4D97-AF65-F5344CB8AC3E}">
        <p14:creationId xmlns:p14="http://schemas.microsoft.com/office/powerpoint/2010/main" val="2242748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699380" y="176681"/>
            <a:ext cx="528445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تصفية البيانات</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174</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399236" y="1474986"/>
            <a:ext cx="11437438" cy="737542"/>
            <a:chOff x="319133" y="2401997"/>
            <a:chExt cx="11437438" cy="737542"/>
          </a:xfrm>
        </p:grpSpPr>
        <p:pic>
          <p:nvPicPr>
            <p:cNvPr id="5" name="Picture 4"/>
            <p:cNvPicPr>
              <a:picLocks noChangeAspect="1"/>
            </p:cNvPicPr>
            <p:nvPr/>
          </p:nvPicPr>
          <p:blipFill rotWithShape="1">
            <a:blip r:embed="rId3"/>
            <a:srcRect l="11470" t="9870" r="7714" b="9314"/>
            <a:stretch/>
          </p:blipFill>
          <p:spPr>
            <a:xfrm>
              <a:off x="11019029" y="2401997"/>
              <a:ext cx="737542" cy="737542"/>
            </a:xfrm>
            <a:prstGeom prst="rect">
              <a:avLst/>
            </a:prstGeom>
          </p:spPr>
        </p:pic>
        <p:sp>
          <p:nvSpPr>
            <p:cNvPr id="7" name="Rectangle 6"/>
            <p:cNvSpPr/>
            <p:nvPr/>
          </p:nvSpPr>
          <p:spPr>
            <a:xfrm>
              <a:off x="319133" y="2512235"/>
              <a:ext cx="10699896" cy="517065"/>
            </a:xfrm>
            <a:prstGeom prst="rect">
              <a:avLst/>
            </a:prstGeom>
          </p:spPr>
          <p:txBody>
            <a:bodyPr wrap="square">
              <a:spAutoFit/>
            </a:bodyPr>
            <a:lstStyle/>
            <a:p>
              <a:pPr marL="0" marR="0" lvl="0" indent="0" algn="justLow" defTabSz="914400" rtl="1" eaLnBrk="1" fontAlgn="auto" latinLnBrk="0" hangingPunct="1">
                <a:lnSpc>
                  <a:spcPct val="115000"/>
                </a:lnSpc>
                <a:spcBef>
                  <a:spcPts val="0"/>
                </a:spcBef>
                <a:spcAft>
                  <a:spcPts val="800"/>
                </a:spcAft>
                <a:buClr>
                  <a:srgbClr val="00B050"/>
                </a:buClr>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Sakkal Majalla" panose="02000000000000000000" pitchFamily="2" charset="-78"/>
                </a:rPr>
                <a:t>سيتم تصفية البيانات بواسطة مرشح الرقم المحدد. في مثالنا، تظهر فقط العناصر التي يتراوح رقم تعريفها بين 3000 و600</a:t>
              </a:r>
            </a:p>
          </p:txBody>
        </p:sp>
      </p:grpSp>
      <p:pic>
        <p:nvPicPr>
          <p:cNvPr id="8" name="Picture 7" descr="https://1.bp.blogspot.com/-pR5K4Yfmh-s/XyGoTZWVZvI/AAAAAAAAHG8/lK4oMECfyKEZ6CX7AiqPnv9XdtqQ5rgvQCLcBGAsYHQ/s1600/25.webp"/>
          <p:cNvPicPr/>
          <p:nvPr/>
        </p:nvPicPr>
        <p:blipFill>
          <a:blip r:embed="rId4">
            <a:extLst>
              <a:ext uri="{28A0092B-C50C-407E-A947-70E740481C1C}">
                <a14:useLocalDpi xmlns:a14="http://schemas.microsoft.com/office/drawing/2010/main" val="0"/>
              </a:ext>
            </a:extLst>
          </a:blip>
          <a:srcRect/>
          <a:stretch>
            <a:fillRect/>
          </a:stretch>
        </p:blipFill>
        <p:spPr bwMode="auto">
          <a:xfrm>
            <a:off x="2015411" y="2256472"/>
            <a:ext cx="8467901" cy="4099879"/>
          </a:xfrm>
          <a:prstGeom prst="rect">
            <a:avLst/>
          </a:prstGeom>
          <a:noFill/>
          <a:ln>
            <a:noFill/>
          </a:ln>
        </p:spPr>
      </p:pic>
    </p:spTree>
    <p:extLst>
      <p:ext uri="{BB962C8B-B14F-4D97-AF65-F5344CB8AC3E}">
        <p14:creationId xmlns:p14="http://schemas.microsoft.com/office/powerpoint/2010/main" val="3762457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699380" y="176681"/>
            <a:ext cx="528445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تصفية البيانات</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175</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1754156" y="214003"/>
            <a:ext cx="3060440" cy="812364"/>
            <a:chOff x="-43229" y="0"/>
            <a:chExt cx="2002383" cy="49530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959154" cy="495300"/>
            </a:xfrm>
            <a:prstGeom prst="rect">
              <a:avLst/>
            </a:prstGeom>
          </p:spPr>
        </p:pic>
        <p:sp>
          <p:nvSpPr>
            <p:cNvPr id="7" name="Rectangle 6"/>
            <p:cNvSpPr/>
            <p:nvPr/>
          </p:nvSpPr>
          <p:spPr>
            <a:xfrm>
              <a:off x="-43229" y="25993"/>
              <a:ext cx="1773029" cy="413171"/>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FFFFFF"/>
                  </a:solidFill>
                  <a:effectLst/>
                  <a:uLnTx/>
                  <a:uFillTx/>
                  <a:latin typeface="Sakkal Majalla" panose="02000000000000000000" pitchFamily="2" charset="-78"/>
                  <a:ea typeface="Calibri" panose="020F0502020204030204" pitchFamily="34" charset="0"/>
                  <a:cs typeface="Sakkal Majalla" panose="02000000000000000000" pitchFamily="2" charset="-78"/>
                </a:rPr>
                <a:t>استخدام فلاتر التاريخ المتقدمة</a:t>
              </a:r>
              <a:endParaRPr kumimoji="0" lang="en-US" sz="28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8" name="Rectangle 7"/>
          <p:cNvSpPr/>
          <p:nvPr/>
        </p:nvSpPr>
        <p:spPr>
          <a:xfrm>
            <a:off x="205273" y="1500075"/>
            <a:ext cx="11638179" cy="941796"/>
          </a:xfrm>
          <a:prstGeom prst="rect">
            <a:avLst/>
          </a:prstGeom>
        </p:spPr>
        <p:txBody>
          <a:bodyPr wrap="square">
            <a:spAutoFit/>
          </a:bodyPr>
          <a:lstStyle/>
          <a:p>
            <a:pPr marL="0" marR="0" lvl="0" indent="0" algn="justLow" defTabSz="914400" rtl="1" eaLnBrk="1" fontAlgn="auto" latinLnBrk="0" hangingPunct="1">
              <a:lnSpc>
                <a:spcPct val="115000"/>
              </a:lnSpc>
              <a:spcBef>
                <a:spcPts val="0"/>
              </a:spcBef>
              <a:spcAft>
                <a:spcPts val="800"/>
              </a:spcAft>
              <a:buClr>
                <a:srgbClr val="00B050"/>
              </a:buClr>
              <a:buSzTx/>
              <a:buFontTx/>
              <a:buNone/>
              <a:tabLst/>
              <a:defRPr/>
            </a:pPr>
            <a:r>
              <a:rPr kumimoji="0" lang="ar-EG" sz="2400" b="1"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rPr>
              <a:t>يمكن استخدام فلاتر التاريخ المتقدمة لعرض المعلومات من فترة زمنية معينة، مثل العام الماضي أو الربع التالي أو بين تاريخين. في هذا المثال، سنستخدم فلاتر التاريخ المتقدمة لعرض المعدات التي تم سحبها فقط بين 15 يوليو و15 أغسطس</a:t>
            </a:r>
            <a:endParaRPr kumimoji="0" lang="en-US" sz="2400" b="1"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nvGrpSpPr>
          <p:cNvPr id="10" name="Group 9"/>
          <p:cNvGrpSpPr/>
          <p:nvPr/>
        </p:nvGrpSpPr>
        <p:grpSpPr>
          <a:xfrm>
            <a:off x="419099" y="2508052"/>
            <a:ext cx="11417575" cy="941796"/>
            <a:chOff x="338996" y="2352711"/>
            <a:chExt cx="11417575" cy="941796"/>
          </a:xfrm>
        </p:grpSpPr>
        <p:pic>
          <p:nvPicPr>
            <p:cNvPr id="11" name="Picture 10"/>
            <p:cNvPicPr>
              <a:picLocks noChangeAspect="1"/>
            </p:cNvPicPr>
            <p:nvPr/>
          </p:nvPicPr>
          <p:blipFill rotWithShape="1">
            <a:blip r:embed="rId4"/>
            <a:srcRect l="11470" t="9870" r="7714" b="9314"/>
            <a:stretch/>
          </p:blipFill>
          <p:spPr>
            <a:xfrm>
              <a:off x="11019029" y="2401997"/>
              <a:ext cx="737542" cy="737542"/>
            </a:xfrm>
            <a:prstGeom prst="rect">
              <a:avLst/>
            </a:prstGeom>
          </p:spPr>
        </p:pic>
        <p:sp>
          <p:nvSpPr>
            <p:cNvPr id="12" name="Rectangle 11"/>
            <p:cNvSpPr/>
            <p:nvPr/>
          </p:nvSpPr>
          <p:spPr>
            <a:xfrm>
              <a:off x="338996" y="2352711"/>
              <a:ext cx="10699896" cy="941796"/>
            </a:xfrm>
            <a:prstGeom prst="rect">
              <a:avLst/>
            </a:prstGeom>
          </p:spPr>
          <p:txBody>
            <a:bodyPr wrap="square">
              <a:spAutoFit/>
            </a:bodyPr>
            <a:lstStyle/>
            <a:p>
              <a:pPr marL="0" marR="0" lvl="0" indent="0" algn="justLow" defTabSz="914400" rtl="1" eaLnBrk="1" fontAlgn="auto" latinLnBrk="0" hangingPunct="1">
                <a:lnSpc>
                  <a:spcPct val="115000"/>
                </a:lnSpc>
                <a:spcBef>
                  <a:spcPts val="0"/>
                </a:spcBef>
                <a:spcAft>
                  <a:spcPts val="800"/>
                </a:spcAft>
                <a:buClr>
                  <a:srgbClr val="00B050"/>
                </a:buClr>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Sakkal Majalla" panose="02000000000000000000" pitchFamily="2" charset="-78"/>
                </a:rPr>
                <a:t>حدد علامة التبويب "بيانات"، ثم انقر فوق الأمر "تصفية". سيظهر سهم القائمة المنسدلة في خلية الرأس لكل عمود. ملاحظة: إذا قمت بالفعل بإضافة عوامل تصفية إلى ورقة العمل الخاصة بك، يمكنك تخطي هذه الخطوة</a:t>
              </a:r>
            </a:p>
          </p:txBody>
        </p:sp>
      </p:grpSp>
      <p:grpSp>
        <p:nvGrpSpPr>
          <p:cNvPr id="13" name="Group 12"/>
          <p:cNvGrpSpPr/>
          <p:nvPr/>
        </p:nvGrpSpPr>
        <p:grpSpPr>
          <a:xfrm>
            <a:off x="419099" y="3466330"/>
            <a:ext cx="11424353" cy="941796"/>
            <a:chOff x="332218" y="2313210"/>
            <a:chExt cx="11424353" cy="941796"/>
          </a:xfrm>
        </p:grpSpPr>
        <p:pic>
          <p:nvPicPr>
            <p:cNvPr id="14" name="Picture 13"/>
            <p:cNvPicPr>
              <a:picLocks noChangeAspect="1"/>
            </p:cNvPicPr>
            <p:nvPr/>
          </p:nvPicPr>
          <p:blipFill rotWithShape="1">
            <a:blip r:embed="rId4"/>
            <a:srcRect l="11470" t="9870" r="7714" b="9314"/>
            <a:stretch/>
          </p:blipFill>
          <p:spPr>
            <a:xfrm>
              <a:off x="11019029" y="2401997"/>
              <a:ext cx="737542" cy="737542"/>
            </a:xfrm>
            <a:prstGeom prst="rect">
              <a:avLst/>
            </a:prstGeom>
          </p:spPr>
        </p:pic>
        <p:sp>
          <p:nvSpPr>
            <p:cNvPr id="15" name="Rectangle 14"/>
            <p:cNvSpPr/>
            <p:nvPr/>
          </p:nvSpPr>
          <p:spPr>
            <a:xfrm>
              <a:off x="332218" y="2313210"/>
              <a:ext cx="10699896" cy="941796"/>
            </a:xfrm>
            <a:prstGeom prst="rect">
              <a:avLst/>
            </a:prstGeom>
          </p:spPr>
          <p:txBody>
            <a:bodyPr wrap="square">
              <a:spAutoFit/>
            </a:bodyPr>
            <a:lstStyle/>
            <a:p>
              <a:pPr marL="0" marR="0" lvl="0" indent="0" algn="justLow" defTabSz="914400" rtl="1" eaLnBrk="1" fontAlgn="auto" latinLnBrk="0" hangingPunct="1">
                <a:lnSpc>
                  <a:spcPct val="115000"/>
                </a:lnSpc>
                <a:spcBef>
                  <a:spcPts val="0"/>
                </a:spcBef>
                <a:spcAft>
                  <a:spcPts val="800"/>
                </a:spcAft>
                <a:buClr>
                  <a:srgbClr val="00B050"/>
                </a:buClr>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Sakkal Majalla" panose="02000000000000000000" pitchFamily="2" charset="-78"/>
                </a:rPr>
                <a:t>انقر فوق السهم </a:t>
              </a:r>
              <a:r>
                <a:rPr kumimoji="0" lang="ar-EG" sz="2400" b="1" i="0" u="none" strike="noStrike" kern="1200" cap="none" spc="0" normalizeH="0" baseline="0" noProof="0" dirty="0" err="1">
                  <a:ln>
                    <a:noFill/>
                  </a:ln>
                  <a:solidFill>
                    <a:srgbClr val="002060"/>
                  </a:solidFill>
                  <a:effectLst/>
                  <a:uLnTx/>
                  <a:uFillTx/>
                  <a:latin typeface="Calibri" panose="020F0502020204030204"/>
                  <a:ea typeface="Calibri" panose="020F0502020204030204" pitchFamily="34" charset="0"/>
                  <a:cs typeface="Sakkal Majalla" panose="02000000000000000000" pitchFamily="2" charset="-78"/>
                </a:rPr>
                <a:t>المنسدل</a:t>
              </a:r>
              <a:r>
                <a:rPr kumimoji="0" lang="ar-EG" sz="2400" b="1"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Sakkal Majalla" panose="02000000000000000000" pitchFamily="2" charset="-78"/>
                </a:rPr>
                <a:t> للعمود الذي تريد تصفيته. في مثالنا، سنقوم بتصفية العمود </a:t>
              </a:r>
              <a:r>
                <a:rPr kumimoji="0" lang="en-US" sz="2400" b="1"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Sakkal Majalla" panose="02000000000000000000" pitchFamily="2" charset="-78"/>
                </a:rPr>
                <a:t>D </a:t>
              </a:r>
              <a:r>
                <a:rPr kumimoji="0" lang="ar-EG" sz="2400" b="1"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Sakkal Majalla" panose="02000000000000000000" pitchFamily="2" charset="-78"/>
                </a:rPr>
                <a:t>لعرض نطاق معين من التواريخ فقط</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16" name="Picture 15" descr="https://1.bp.blogspot.com/-kFOWKEmcT4U/XyGoYAo8CsI/AAAAAAAAHHE/-YQu6j2v5eIXPwnVGJYPFof0ndFyC5RsACLcBGAsYHQ/s1600/26.webp"/>
          <p:cNvPicPr/>
          <p:nvPr/>
        </p:nvPicPr>
        <p:blipFill>
          <a:blip r:embed="rId5">
            <a:extLst>
              <a:ext uri="{28A0092B-C50C-407E-A947-70E740481C1C}">
                <a14:useLocalDpi xmlns:a14="http://schemas.microsoft.com/office/drawing/2010/main" val="0"/>
              </a:ext>
            </a:extLst>
          </a:blip>
          <a:srcRect/>
          <a:stretch>
            <a:fillRect/>
          </a:stretch>
        </p:blipFill>
        <p:spPr bwMode="auto">
          <a:xfrm>
            <a:off x="4217437" y="4408126"/>
            <a:ext cx="5292122" cy="2419123"/>
          </a:xfrm>
          <a:prstGeom prst="rect">
            <a:avLst/>
          </a:prstGeom>
          <a:noFill/>
          <a:ln>
            <a:noFill/>
          </a:ln>
        </p:spPr>
      </p:pic>
    </p:spTree>
    <p:extLst>
      <p:ext uri="{BB962C8B-B14F-4D97-AF65-F5344CB8AC3E}">
        <p14:creationId xmlns:p14="http://schemas.microsoft.com/office/powerpoint/2010/main" val="1110541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arn(inVertical)">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barn(inVertical)">
                                      <p:cBhvr>
                                        <p:cTn id="24" dur="500"/>
                                        <p:tgtEl>
                                          <p:spTgt spid="13"/>
                                        </p:tgtEl>
                                      </p:cBhvr>
                                    </p:animEffect>
                                  </p:childTnLst>
                                </p:cTn>
                              </p:par>
                              <p:par>
                                <p:cTn id="25" presetID="16" presetClass="entr" presetSubtype="21"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arn(inVertical)">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699380" y="176681"/>
            <a:ext cx="528445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تصفية البيانات</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176</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559483" y="1338950"/>
            <a:ext cx="11424353" cy="941796"/>
            <a:chOff x="332218" y="2313210"/>
            <a:chExt cx="11424353" cy="941796"/>
          </a:xfrm>
        </p:grpSpPr>
        <p:pic>
          <p:nvPicPr>
            <p:cNvPr id="5" name="Picture 4"/>
            <p:cNvPicPr>
              <a:picLocks noChangeAspect="1"/>
            </p:cNvPicPr>
            <p:nvPr/>
          </p:nvPicPr>
          <p:blipFill rotWithShape="1">
            <a:blip r:embed="rId3"/>
            <a:srcRect l="11470" t="9870" r="7714" b="9314"/>
            <a:stretch/>
          </p:blipFill>
          <p:spPr>
            <a:xfrm>
              <a:off x="11019029" y="2401997"/>
              <a:ext cx="737542" cy="737542"/>
            </a:xfrm>
            <a:prstGeom prst="rect">
              <a:avLst/>
            </a:prstGeom>
          </p:spPr>
        </p:pic>
        <p:sp>
          <p:nvSpPr>
            <p:cNvPr id="7" name="Rectangle 6"/>
            <p:cNvSpPr/>
            <p:nvPr/>
          </p:nvSpPr>
          <p:spPr>
            <a:xfrm>
              <a:off x="332218" y="2313210"/>
              <a:ext cx="10699896" cy="941796"/>
            </a:xfrm>
            <a:prstGeom prst="rect">
              <a:avLst/>
            </a:prstGeom>
          </p:spPr>
          <p:txBody>
            <a:bodyPr wrap="square">
              <a:spAutoFit/>
            </a:bodyPr>
            <a:lstStyle/>
            <a:p>
              <a:pPr marL="0" marR="0" lvl="0" indent="0" algn="justLow" defTabSz="914400" rtl="1" eaLnBrk="1" fontAlgn="auto" latinLnBrk="0" hangingPunct="1">
                <a:lnSpc>
                  <a:spcPct val="115000"/>
                </a:lnSpc>
                <a:spcBef>
                  <a:spcPts val="0"/>
                </a:spcBef>
                <a:spcAft>
                  <a:spcPts val="800"/>
                </a:spcAft>
                <a:buClr>
                  <a:srgbClr val="00B050"/>
                </a:buClr>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Sakkal Majalla" panose="02000000000000000000" pitchFamily="2" charset="-78"/>
                </a:rPr>
                <a:t>ستظهر قائمة التصفية. مرر الماوس فوق "فلاتر التاريخ"، ثم حدد فلتر التاريخ المطلوب من القائمة المنسدلة. في مثالنا، سنحدد بين ... لعرض المعدات التي تم سحبها بين 15 يوليو و15 أغسطس</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8" name="Picture 7" descr="https://1.bp.blogspot.com/-BORn0pVf5_o/XyGoc_bQeRI/AAAAAAAAHHI/Y3eFxcm1cfsF0KpK_JFK-xa4SryJlDHQQCLcBGAsYHQ/s1600/27.webp"/>
          <p:cNvPicPr/>
          <p:nvPr/>
        </p:nvPicPr>
        <p:blipFill>
          <a:blip r:embed="rId4">
            <a:extLst>
              <a:ext uri="{28A0092B-C50C-407E-A947-70E740481C1C}">
                <a14:useLocalDpi xmlns:a14="http://schemas.microsoft.com/office/drawing/2010/main" val="0"/>
              </a:ext>
            </a:extLst>
          </a:blip>
          <a:srcRect/>
          <a:stretch>
            <a:fillRect/>
          </a:stretch>
        </p:blipFill>
        <p:spPr bwMode="auto">
          <a:xfrm>
            <a:off x="4275973" y="2280746"/>
            <a:ext cx="4199890" cy="4396105"/>
          </a:xfrm>
          <a:prstGeom prst="rect">
            <a:avLst/>
          </a:prstGeom>
          <a:noFill/>
          <a:ln>
            <a:noFill/>
          </a:ln>
        </p:spPr>
      </p:pic>
    </p:spTree>
    <p:extLst>
      <p:ext uri="{BB962C8B-B14F-4D97-AF65-F5344CB8AC3E}">
        <p14:creationId xmlns:p14="http://schemas.microsoft.com/office/powerpoint/2010/main" val="849286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699380" y="176681"/>
            <a:ext cx="528445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تصفية البيانات</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177</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559483" y="1338950"/>
            <a:ext cx="11424353" cy="1366528"/>
            <a:chOff x="332218" y="2313210"/>
            <a:chExt cx="11424353" cy="1366528"/>
          </a:xfrm>
        </p:grpSpPr>
        <p:pic>
          <p:nvPicPr>
            <p:cNvPr id="5" name="Picture 4"/>
            <p:cNvPicPr>
              <a:picLocks noChangeAspect="1"/>
            </p:cNvPicPr>
            <p:nvPr/>
          </p:nvPicPr>
          <p:blipFill rotWithShape="1">
            <a:blip r:embed="rId3"/>
            <a:srcRect l="11470" t="9870" r="7714" b="9314"/>
            <a:stretch/>
          </p:blipFill>
          <p:spPr>
            <a:xfrm>
              <a:off x="11019029" y="2401997"/>
              <a:ext cx="737542" cy="737542"/>
            </a:xfrm>
            <a:prstGeom prst="rect">
              <a:avLst/>
            </a:prstGeom>
          </p:spPr>
        </p:pic>
        <p:sp>
          <p:nvSpPr>
            <p:cNvPr id="7" name="Rectangle 6"/>
            <p:cNvSpPr/>
            <p:nvPr/>
          </p:nvSpPr>
          <p:spPr>
            <a:xfrm>
              <a:off x="332218" y="2313210"/>
              <a:ext cx="10699896" cy="1366528"/>
            </a:xfrm>
            <a:prstGeom prst="rect">
              <a:avLst/>
            </a:prstGeom>
          </p:spPr>
          <p:txBody>
            <a:bodyPr wrap="square">
              <a:spAutoFit/>
            </a:bodyPr>
            <a:lstStyle/>
            <a:p>
              <a:pPr marL="0" marR="0" lvl="0" indent="0" algn="justLow" defTabSz="914400" rtl="1" eaLnBrk="1" fontAlgn="auto" latinLnBrk="0" hangingPunct="1">
                <a:lnSpc>
                  <a:spcPct val="115000"/>
                </a:lnSpc>
                <a:spcBef>
                  <a:spcPts val="0"/>
                </a:spcBef>
                <a:spcAft>
                  <a:spcPts val="800"/>
                </a:spcAft>
                <a:buClr>
                  <a:srgbClr val="00B050"/>
                </a:buClr>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Sakkal Majalla" panose="02000000000000000000" pitchFamily="2" charset="-78"/>
                </a:rPr>
                <a:t>سيظهر مربع حوار تصفية تلقائية مخصصة. أدخل التاريخ (التواريخ) المطلوب على يمين كل عامل تصفية، ثم انقر فوق موافق. في مثالنا، نريد تصفية التواريخ بعد أو تساوي 15 يوليو 2015، وقبل أو تساوي 15 أغسطس 2015، والتي ستعرض نطاقًا بين هذه التواريخ</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8" name="Picture 7" descr="https://1.bp.blogspot.com/-K8uB-TTTM9o/XyGohZcdqcI/AAAAAAAAHHM/Eps2xm7TMjoSOxeYr4vRnIDHE1DuMjoewCLcBGAsYHQ/s1600/28.webp"/>
          <p:cNvPicPr/>
          <p:nvPr/>
        </p:nvPicPr>
        <p:blipFill>
          <a:blip r:embed="rId4">
            <a:extLst>
              <a:ext uri="{28A0092B-C50C-407E-A947-70E740481C1C}">
                <a14:useLocalDpi xmlns:a14="http://schemas.microsoft.com/office/drawing/2010/main" val="0"/>
              </a:ext>
            </a:extLst>
          </a:blip>
          <a:srcRect/>
          <a:stretch>
            <a:fillRect/>
          </a:stretch>
        </p:blipFill>
        <p:spPr bwMode="auto">
          <a:xfrm>
            <a:off x="3526973" y="2848433"/>
            <a:ext cx="5398970" cy="3364962"/>
          </a:xfrm>
          <a:prstGeom prst="rect">
            <a:avLst/>
          </a:prstGeom>
          <a:noFill/>
          <a:ln>
            <a:noFill/>
          </a:ln>
        </p:spPr>
      </p:pic>
    </p:spTree>
    <p:extLst>
      <p:ext uri="{BB962C8B-B14F-4D97-AF65-F5344CB8AC3E}">
        <p14:creationId xmlns:p14="http://schemas.microsoft.com/office/powerpoint/2010/main" val="843604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699380" y="176681"/>
            <a:ext cx="528445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تصفية البيانات</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178</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559483" y="1338950"/>
            <a:ext cx="11424353" cy="941796"/>
            <a:chOff x="332218" y="2313210"/>
            <a:chExt cx="11424353" cy="941796"/>
          </a:xfrm>
        </p:grpSpPr>
        <p:pic>
          <p:nvPicPr>
            <p:cNvPr id="5" name="Picture 4"/>
            <p:cNvPicPr>
              <a:picLocks noChangeAspect="1"/>
            </p:cNvPicPr>
            <p:nvPr/>
          </p:nvPicPr>
          <p:blipFill rotWithShape="1">
            <a:blip r:embed="rId3"/>
            <a:srcRect l="11470" t="9870" r="7714" b="9314"/>
            <a:stretch/>
          </p:blipFill>
          <p:spPr>
            <a:xfrm>
              <a:off x="11019029" y="2401997"/>
              <a:ext cx="737542" cy="737542"/>
            </a:xfrm>
            <a:prstGeom prst="rect">
              <a:avLst/>
            </a:prstGeom>
          </p:spPr>
        </p:pic>
        <p:sp>
          <p:nvSpPr>
            <p:cNvPr id="7" name="Rectangle 6"/>
            <p:cNvSpPr/>
            <p:nvPr/>
          </p:nvSpPr>
          <p:spPr>
            <a:xfrm>
              <a:off x="332218" y="2313210"/>
              <a:ext cx="10699896" cy="941796"/>
            </a:xfrm>
            <a:prstGeom prst="rect">
              <a:avLst/>
            </a:prstGeom>
          </p:spPr>
          <p:txBody>
            <a:bodyPr wrap="square">
              <a:spAutoFit/>
            </a:bodyPr>
            <a:lstStyle/>
            <a:p>
              <a:pPr marL="0" marR="0" lvl="0" indent="0" algn="justLow" defTabSz="914400" rtl="1" eaLnBrk="1" fontAlgn="auto" latinLnBrk="0" hangingPunct="1">
                <a:lnSpc>
                  <a:spcPct val="115000"/>
                </a:lnSpc>
                <a:spcBef>
                  <a:spcPts val="0"/>
                </a:spcBef>
                <a:spcAft>
                  <a:spcPts val="800"/>
                </a:spcAft>
                <a:buClr>
                  <a:srgbClr val="00B050"/>
                </a:buClr>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Sakkal Majalla" panose="02000000000000000000" pitchFamily="2" charset="-78"/>
                </a:rPr>
                <a:t>سيتم تصفية ورقة العمل من خلال فلتر التاريخ المحدد. في مثالنا، يمكننا الآن رؤية العناصر التي تم سحبها بين 15 يوليو و15 أغسطس</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8" name="Picture 7" descr="https://1.bp.blogspot.com/-Y2u5Y_OxCWg/XyGomCgifHI/AAAAAAAAHHQ/W_NjcjPOw-0LTKKnUKNvAiaWoBdBGCAfACLcBGAsYHQ/s1600/29.webp"/>
          <p:cNvPicPr/>
          <p:nvPr/>
        </p:nvPicPr>
        <p:blipFill>
          <a:blip r:embed="rId4">
            <a:extLst>
              <a:ext uri="{28A0092B-C50C-407E-A947-70E740481C1C}">
                <a14:useLocalDpi xmlns:a14="http://schemas.microsoft.com/office/drawing/2010/main" val="0"/>
              </a:ext>
            </a:extLst>
          </a:blip>
          <a:srcRect/>
          <a:stretch>
            <a:fillRect/>
          </a:stretch>
        </p:blipFill>
        <p:spPr bwMode="auto">
          <a:xfrm>
            <a:off x="1056735" y="2812073"/>
            <a:ext cx="9705392" cy="2929890"/>
          </a:xfrm>
          <a:prstGeom prst="rect">
            <a:avLst/>
          </a:prstGeom>
          <a:noFill/>
          <a:ln>
            <a:noFill/>
          </a:ln>
        </p:spPr>
      </p:pic>
    </p:spTree>
    <p:extLst>
      <p:ext uri="{BB962C8B-B14F-4D97-AF65-F5344CB8AC3E}">
        <p14:creationId xmlns:p14="http://schemas.microsoft.com/office/powerpoint/2010/main" val="1729998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7221893" y="2547388"/>
            <a:ext cx="4334643"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800" b="0"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anose="02000000000000000000" pitchFamily="2" charset="-78"/>
              </a:rPr>
              <a:t>تحليل ماذا لو</a:t>
            </a: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179</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6" name="Picture 2" descr="Free vector visionary technology concept illustration"/>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76275" y="1383030"/>
            <a:ext cx="4339590" cy="43395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63760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02A93DA-8321-490E-B7A0-7881EC602D96}" type="slidenum">
              <a:rPr lang="ar-EG" smtClean="0"/>
              <a:t>18</a:t>
            </a:fld>
            <a:endParaRPr lang="ar-EG"/>
          </a:p>
        </p:txBody>
      </p:sp>
      <p:sp>
        <p:nvSpPr>
          <p:cNvPr id="3" name="Rectangle 2"/>
          <p:cNvSpPr/>
          <p:nvPr/>
        </p:nvSpPr>
        <p:spPr>
          <a:xfrm>
            <a:off x="6736879" y="205255"/>
            <a:ext cx="5216713" cy="661720"/>
          </a:xfrm>
          <a:prstGeom prst="rect">
            <a:avLst/>
          </a:prstGeom>
        </p:spPr>
        <p:txBody>
          <a:bodyPr wrap="square">
            <a:spAutoFit/>
          </a:bodyPr>
          <a:lstStyle/>
          <a:p>
            <a:pPr lvl="0" algn="ctr">
              <a:lnSpc>
                <a:spcPct val="90000"/>
              </a:lnSpc>
              <a:defRPr/>
            </a:pPr>
            <a:r>
              <a:rPr lang="ar-EG" sz="4000" dirty="0">
                <a:solidFill>
                  <a:prstClr val="white"/>
                </a:solidFill>
                <a:latin typeface="Sakkal Majalla" panose="02000000000000000000" pitchFamily="2" charset="-78"/>
                <a:cs typeface="Sakkal Majalla" pitchFamily="2" charset="-78"/>
              </a:rPr>
              <a:t>أنواع ذكاء الأعمال</a:t>
            </a:r>
          </a:p>
        </p:txBody>
      </p:sp>
      <p:sp>
        <p:nvSpPr>
          <p:cNvPr id="4" name="Rectangle 3"/>
          <p:cNvSpPr/>
          <p:nvPr/>
        </p:nvSpPr>
        <p:spPr>
          <a:xfrm>
            <a:off x="154112" y="1253968"/>
            <a:ext cx="11799480" cy="2623795"/>
          </a:xfrm>
          <a:prstGeom prst="rect">
            <a:avLst/>
          </a:prstGeom>
        </p:spPr>
        <p:txBody>
          <a:bodyPr wrap="square">
            <a:spAutoFit/>
          </a:bodyPr>
          <a:lstStyle/>
          <a:p>
            <a:pPr algn="ctr">
              <a:lnSpc>
                <a:spcPct val="150000"/>
              </a:lnSpc>
              <a:spcAft>
                <a:spcPts val="800"/>
              </a:spcAft>
            </a:pPr>
            <a:r>
              <a:rPr lang="ar-OM" sz="28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هناك الكثير من الأدوات في برامج ذكاء الأعمال والتي تمكنك من تحقيق نجاح أكبر في مشروعك، ويمكنك استخدام أكثر من أداة في الوقت ذاته أو الاكتفاء بواحدة وفقًا لحجم المشروع والمرحلة التي تقف فيها أو المساعدة التي تحتاج إليها، فمن الطبيعي أن تلك الخدمات مدفوعة بالطبع لذا لن تحب هدر الأموال دون فائدة واضحة، </a:t>
            </a:r>
            <a:r>
              <a:rPr lang="ar-OM" sz="2800" b="1" dirty="0">
                <a:solidFill>
                  <a:srgbClr val="00B050"/>
                </a:solidFill>
                <a:latin typeface="Calibri" panose="020F0502020204030204" pitchFamily="34" charset="0"/>
                <a:ea typeface="Calibri" panose="020F0502020204030204" pitchFamily="34" charset="0"/>
                <a:cs typeface="Sakkal Majalla" panose="02000000000000000000" pitchFamily="2" charset="-78"/>
              </a:rPr>
              <a:t>وتتضمن قائمة تقنيات ذكاء الأعمال وأنواعها التي يمكن للمؤسسات استخدامها كل من:</a:t>
            </a:r>
            <a:endParaRPr lang="en-US"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3F6BEADC-FAE1-884E-8B62-36917E3FB075}"/>
              </a:ext>
            </a:extLst>
          </p:cNvPr>
          <p:cNvPicPr/>
          <p:nvPr/>
        </p:nvPicPr>
        <p:blipFill>
          <a:blip r:embed="rId3">
            <a:extLst>
              <a:ext uri="{28A0092B-C50C-407E-A947-70E740481C1C}">
                <a14:useLocalDpi xmlns:a14="http://schemas.microsoft.com/office/drawing/2010/main" val="0"/>
              </a:ext>
            </a:extLst>
          </a:blip>
          <a:stretch>
            <a:fillRect/>
          </a:stretch>
        </p:blipFill>
        <p:spPr>
          <a:xfrm>
            <a:off x="3181582" y="3805843"/>
            <a:ext cx="5243226" cy="2820987"/>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Tree>
    <p:extLst>
      <p:ext uri="{BB962C8B-B14F-4D97-AF65-F5344CB8AC3E}">
        <p14:creationId xmlns:p14="http://schemas.microsoft.com/office/powerpoint/2010/main" val="2673398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699380" y="176681"/>
            <a:ext cx="528445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تحليل ماذا لو</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180</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7" name="Group 6"/>
          <p:cNvGrpSpPr/>
          <p:nvPr/>
        </p:nvGrpSpPr>
        <p:grpSpPr>
          <a:xfrm>
            <a:off x="5954543" y="1960530"/>
            <a:ext cx="6029293" cy="3712482"/>
            <a:chOff x="6162707" y="1904547"/>
            <a:chExt cx="6029293" cy="3712482"/>
          </a:xfrm>
        </p:grpSpPr>
        <p:pic>
          <p:nvPicPr>
            <p:cNvPr id="4" name="Picture 3"/>
            <p:cNvPicPr>
              <a:picLocks noChangeAspect="1"/>
            </p:cNvPicPr>
            <p:nvPr/>
          </p:nvPicPr>
          <p:blipFill rotWithShape="1">
            <a:blip r:embed="rId3"/>
            <a:srcRect l="11199" t="8861" r="5268" b="-243"/>
            <a:stretch/>
          </p:blipFill>
          <p:spPr>
            <a:xfrm>
              <a:off x="6162707" y="1904547"/>
              <a:ext cx="6029293" cy="3712482"/>
            </a:xfrm>
            <a:prstGeom prst="rect">
              <a:avLst/>
            </a:prstGeom>
          </p:spPr>
        </p:pic>
        <p:sp>
          <p:nvSpPr>
            <p:cNvPr id="5" name="Rectangle 4"/>
            <p:cNvSpPr/>
            <p:nvPr/>
          </p:nvSpPr>
          <p:spPr>
            <a:xfrm>
              <a:off x="7126150" y="2040334"/>
              <a:ext cx="4102405" cy="553357"/>
            </a:xfrm>
            <a:prstGeom prst="rect">
              <a:avLst/>
            </a:prstGeom>
          </p:spPr>
          <p:txBody>
            <a:bodyPr wrap="none">
              <a:sp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prstClr val="white"/>
                  </a:solidFill>
                  <a:effectLst/>
                  <a:uLnTx/>
                  <a:uFillTx/>
                  <a:latin typeface="Sakkal Majalla" panose="02000000000000000000" pitchFamily="2" charset="-78"/>
                  <a:ea typeface="Calibri" panose="020F0502020204030204" pitchFamily="34" charset="0"/>
                  <a:cs typeface="Sakkal Majalla" panose="02000000000000000000" pitchFamily="2" charset="-78"/>
                </a:rPr>
                <a:t>السعي إلى تحقيق الأهداف </a:t>
              </a:r>
              <a:r>
                <a:rPr kumimoji="0" lang="en-US" sz="2800" b="1" i="0" u="none" strike="noStrike" kern="1200" cap="none" spc="0" normalizeH="0" baseline="0" noProof="0" dirty="0">
                  <a:ln>
                    <a:noFill/>
                  </a:ln>
                  <a:solidFill>
                    <a:prstClr val="white"/>
                  </a:solidFill>
                  <a:effectLst/>
                  <a:uLnTx/>
                  <a:uFillTx/>
                  <a:latin typeface="Sakkal Majalla" panose="02000000000000000000" pitchFamily="2" charset="-78"/>
                  <a:ea typeface="Calibri" panose="020F0502020204030204" pitchFamily="34" charset="0"/>
                  <a:cs typeface="Sakkal Majalla" panose="02000000000000000000" pitchFamily="2" charset="-78"/>
                </a:rPr>
                <a:t>Goal Seek</a:t>
              </a:r>
              <a:endParaRPr kumimoji="0" lang="en-US" sz="1600" b="0" i="0" u="none" strike="noStrike" kern="1200" cap="none" spc="0" normalizeH="0" baseline="0" noProof="0" dirty="0">
                <a:ln>
                  <a:noFill/>
                </a:ln>
                <a:solidFill>
                  <a:prstClr val="white"/>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8" name="Rectangle 7"/>
          <p:cNvSpPr/>
          <p:nvPr/>
        </p:nvSpPr>
        <p:spPr>
          <a:xfrm>
            <a:off x="458032" y="1960530"/>
            <a:ext cx="5562655" cy="3323987"/>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عندما تقوم بإنشاء صيغة أو دالة في إكسيل، فإنك تضع أجزاء مختلفة معًا لحساب نتيجة. يعمل الاستهداف </a:t>
            </a:r>
            <a:r>
              <a:rPr kumimoji="0" lang="en-US" sz="28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Goal Seek </a:t>
            </a:r>
            <a:r>
              <a:rPr kumimoji="0" lang="ar-EG" sz="28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في الاتجاه المعاكس: فهو يتيح لك البدء بالنتيجة المطلوبة، ويحسب قيمة الإدخال التي ستمنحك هذه النتيجة. سنستخدم بعض الأمثلة لتوضيح كيفية استخدام </a:t>
            </a:r>
            <a:r>
              <a:rPr kumimoji="0" lang="en-US" sz="28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Goal Seek</a:t>
            </a:r>
          </a:p>
        </p:txBody>
      </p:sp>
    </p:spTree>
    <p:extLst>
      <p:ext uri="{BB962C8B-B14F-4D97-AF65-F5344CB8AC3E}">
        <p14:creationId xmlns:p14="http://schemas.microsoft.com/office/powerpoint/2010/main" val="1410684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right)">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699380" y="176681"/>
            <a:ext cx="528445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تحليل ماذا لو</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181</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2" name="Rectangle 1"/>
          <p:cNvSpPr/>
          <p:nvPr/>
        </p:nvSpPr>
        <p:spPr>
          <a:xfrm>
            <a:off x="838200" y="219770"/>
            <a:ext cx="4633000" cy="587853"/>
          </a:xfrm>
          <a:prstGeom prst="rect">
            <a:avLst/>
          </a:prstGeom>
        </p:spPr>
        <p:txBody>
          <a:bodyPr wrap="none">
            <a:spAutoFit/>
          </a:bodyPr>
          <a:lstStyle/>
          <a:p>
            <a:pPr marL="0" marR="0" lvl="0" indent="0" algn="justLow" defTabSz="914400" rtl="1" eaLnBrk="1" fontAlgn="auto" latinLnBrk="0" hangingPunct="1">
              <a:lnSpc>
                <a:spcPct val="115000"/>
              </a:lnSpc>
              <a:spcBef>
                <a:spcPts val="0"/>
              </a:spcBef>
              <a:spcAft>
                <a:spcPts val="800"/>
              </a:spcAft>
              <a:buClrTx/>
              <a:buSzTx/>
              <a:buFontTx/>
              <a:buNone/>
              <a:tabLst/>
              <a:defRPr/>
            </a:pPr>
            <a:r>
              <a:rPr kumimoji="0" lang="ar-EG" sz="2800" b="1"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Sakkal Majalla" panose="02000000000000000000" pitchFamily="2" charset="-78"/>
              </a:rPr>
              <a:t>استخدام الاستهداف </a:t>
            </a:r>
            <a:r>
              <a:rPr kumimoji="0" lang="en-US" sz="2800" b="1" i="0" u="none" strike="noStrike" kern="120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Arial" panose="020B0604020202020204" pitchFamily="34" charset="0"/>
              </a:rPr>
              <a:t>Goal Seek</a:t>
            </a:r>
            <a:r>
              <a:rPr kumimoji="0" lang="ar-EG" sz="2800" b="1"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Sakkal Majalla" panose="02000000000000000000" pitchFamily="2" charset="-78"/>
              </a:rPr>
              <a:t> (المثال 1)</a:t>
            </a:r>
            <a:r>
              <a:rPr kumimoji="0" lang="en-US" sz="2800" b="1" i="0" u="none" strike="noStrike" kern="120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Arial" panose="020B0604020202020204" pitchFamily="34" charset="0"/>
              </a:rPr>
              <a:t>:</a:t>
            </a:r>
            <a:endParaRPr kumimoji="0" lang="en-US" sz="16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nvGrpSpPr>
          <p:cNvPr id="5" name="Group 4"/>
          <p:cNvGrpSpPr/>
          <p:nvPr/>
        </p:nvGrpSpPr>
        <p:grpSpPr>
          <a:xfrm>
            <a:off x="344384" y="1316174"/>
            <a:ext cx="11710637" cy="3723990"/>
            <a:chOff x="344384" y="1316174"/>
            <a:chExt cx="11710637" cy="3723990"/>
          </a:xfrm>
        </p:grpSpPr>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flipV="1">
              <a:off x="10282050" y="1567543"/>
              <a:ext cx="1772971" cy="3472621"/>
            </a:xfrm>
            <a:prstGeom prst="rect">
              <a:avLst/>
            </a:prstGeom>
          </p:spPr>
        </p:pic>
        <p:sp>
          <p:nvSpPr>
            <p:cNvPr id="8" name="Rectangle 7"/>
            <p:cNvSpPr/>
            <p:nvPr/>
          </p:nvSpPr>
          <p:spPr>
            <a:xfrm>
              <a:off x="344384" y="1316174"/>
              <a:ext cx="9937666" cy="147732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لنفترض أنك مسجل في فصل دراسي. لديك حاليًا درجة 65، وتحتاج إلى 70 على الأقل لاجتياز الفصل. لحسن الحظ، لديك مهمة أخيرة قد تكون قادرة على رفع </a:t>
              </a:r>
              <a:r>
                <a:rPr kumimoji="0" lang="ar-EG" sz="2400" b="1" i="0" u="none" strike="noStrike" kern="1200" cap="none" spc="0" normalizeH="0" baseline="0" noProof="0" dirty="0" err="1">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متوسطك</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 يمكنك استخدام الاستهداف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Goal Seek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لمعرفة الدرجة التي تحتاجها في المهمة النهائية لاجتياز الفصل</a:t>
              </a:r>
            </a:p>
          </p:txBody>
        </p:sp>
      </p:grpSp>
      <p:sp>
        <p:nvSpPr>
          <p:cNvPr id="10" name="Rectangle 9"/>
          <p:cNvSpPr/>
          <p:nvPr/>
        </p:nvSpPr>
        <p:spPr>
          <a:xfrm>
            <a:off x="344384" y="2901169"/>
            <a:ext cx="9937666"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في الصورة أدناه، يمكنك أن ترى أن الدرجات في المهام الأربعة الأولى هي 58 و70 و72 و60. على الرغم من أننا </a:t>
            </a:r>
            <a:b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b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لا نعرف ما سيكون عليه الصف الخامس، إلا أننا نستطيع كتابة صيغة - أو دالة - تحسب الدرجة النهائية</a:t>
            </a:r>
          </a:p>
        </p:txBody>
      </p:sp>
      <p:sp>
        <p:nvSpPr>
          <p:cNvPr id="11" name="Rectangle 10"/>
          <p:cNvSpPr/>
          <p:nvPr/>
        </p:nvSpPr>
        <p:spPr>
          <a:xfrm>
            <a:off x="4180114" y="4124502"/>
            <a:ext cx="6610879" cy="1938992"/>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في هذه الحالة، يتم وزن كل مهمة بالتساوي، لذا فكل ما علينا فعله هو متوسط الدرجات الخمس بكتابة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AVERAGE (B2:B6) =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بمجرد أن نستخدم الاستهداف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Goal Seek،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ستعرض لنا الخلية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B6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الحد الأدنى من الدرجة التي سنحتاج إلى تحقيقها في هذه المهمة</a:t>
            </a:r>
          </a:p>
        </p:txBody>
      </p:sp>
      <p:pic>
        <p:nvPicPr>
          <p:cNvPr id="12" name="Picture 11" descr="https://1.bp.blogspot.com/-YxSpPhZacl8/XynJzmgvASI/AAAAAAAAHY0/cy01yXiFCjcUgDzHt5_nLBhomrCvC-k0wCLcBGAsYHQ/w320-h278/image1.webp"/>
          <p:cNvPicPr/>
          <p:nvPr/>
        </p:nvPicPr>
        <p:blipFill>
          <a:blip r:embed="rId4">
            <a:extLst>
              <a:ext uri="{28A0092B-C50C-407E-A947-70E740481C1C}">
                <a14:useLocalDpi xmlns:a14="http://schemas.microsoft.com/office/drawing/2010/main" val="0"/>
              </a:ext>
            </a:extLst>
          </a:blip>
          <a:srcRect/>
          <a:stretch>
            <a:fillRect/>
          </a:stretch>
        </p:blipFill>
        <p:spPr bwMode="auto">
          <a:xfrm>
            <a:off x="838200" y="4124502"/>
            <a:ext cx="3040380" cy="2647950"/>
          </a:xfrm>
          <a:prstGeom prst="rect">
            <a:avLst/>
          </a:prstGeom>
          <a:noFill/>
          <a:ln>
            <a:noFill/>
          </a:ln>
        </p:spPr>
      </p:pic>
    </p:spTree>
    <p:extLst>
      <p:ext uri="{BB962C8B-B14F-4D97-AF65-F5344CB8AC3E}">
        <p14:creationId xmlns:p14="http://schemas.microsoft.com/office/powerpoint/2010/main" val="30336836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par>
                                <p:cTn id="29" presetID="22" presetClass="entr" presetSubtype="4"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down)">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P spid="11" grpId="0"/>
    </p:bld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699380" y="176681"/>
            <a:ext cx="528445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تحليل ماذا لو</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182</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373224" y="1306286"/>
            <a:ext cx="11610612" cy="1015663"/>
            <a:chOff x="373224" y="1306286"/>
            <a:chExt cx="11610612" cy="1015663"/>
          </a:xfrm>
        </p:grpSpPr>
        <p:pic>
          <p:nvPicPr>
            <p:cNvPr id="2" name="Picture 1"/>
            <p:cNvPicPr>
              <a:picLocks noChangeAspect="1"/>
            </p:cNvPicPr>
            <p:nvPr/>
          </p:nvPicPr>
          <p:blipFill rotWithShape="1">
            <a:blip r:embed="rId3">
              <a:extLst>
                <a:ext uri="{BEBA8EAE-BF5A-486C-A8C5-ECC9F3942E4B}">
                  <a14:imgProps xmlns:a14="http://schemas.microsoft.com/office/drawing/2010/main">
                    <a14:imgLayer r:embed="rId4">
                      <a14:imgEffect>
                        <a14:backgroundRemoval t="2615" b="80769" l="23102" r="78768"/>
                      </a14:imgEffect>
                    </a14:imgLayer>
                  </a14:imgProps>
                </a:ext>
              </a:extLst>
            </a:blip>
            <a:srcRect l="22484" t="2754" r="21262" b="18879"/>
            <a:stretch/>
          </p:blipFill>
          <p:spPr>
            <a:xfrm>
              <a:off x="11346912" y="1399591"/>
              <a:ext cx="636924" cy="634483"/>
            </a:xfrm>
            <a:prstGeom prst="rect">
              <a:avLst/>
            </a:prstGeom>
          </p:spPr>
        </p:pic>
        <p:sp>
          <p:nvSpPr>
            <p:cNvPr id="3" name="Rectangle 2"/>
            <p:cNvSpPr/>
            <p:nvPr/>
          </p:nvSpPr>
          <p:spPr>
            <a:xfrm>
              <a:off x="373224" y="1306286"/>
              <a:ext cx="10973688"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حدد الخلية التي تحتوي على القيمة التي تريد تغييرها. كلما استخدمت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Arial" panose="020B0604020202020204" pitchFamily="34" charset="0"/>
                </a:rPr>
                <a:t>Goal Seek</a:t>
              </a: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 ستحتاج إلى تحديد خلية تحتوي بالفعل على صيغة أو دالة في مثالنا سنحدد الخلية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Arial" panose="020B0604020202020204" pitchFamily="34" charset="0"/>
                </a:rPr>
                <a:t>B7</a:t>
              </a: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 لأنها تحتوي على الصيغة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Arial" panose="020B0604020202020204" pitchFamily="34" charset="0"/>
                </a:rPr>
                <a:t>=AVERAGE(B2:B6)</a:t>
              </a:r>
              <a:endParaRPr kumimoji="0" lang="en-US" sz="16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pic>
        <p:nvPicPr>
          <p:cNvPr id="7" name="Picture 6" descr="https://1.bp.blogspot.com/-jWhiCwimqi4/XynJ4129zwI/AAAAAAAAHY4/oK6VOyYysTYu5J2OqndLF5h1yipgmEp9wCLcBGAsYHQ/w320-h278/image2.webp"/>
          <p:cNvPicPr/>
          <p:nvPr/>
        </p:nvPicPr>
        <p:blipFill>
          <a:blip r:embed="rId5">
            <a:extLst>
              <a:ext uri="{28A0092B-C50C-407E-A947-70E740481C1C}">
                <a14:useLocalDpi xmlns:a14="http://schemas.microsoft.com/office/drawing/2010/main" val="0"/>
              </a:ext>
            </a:extLst>
          </a:blip>
          <a:srcRect/>
          <a:stretch>
            <a:fillRect/>
          </a:stretch>
        </p:blipFill>
        <p:spPr bwMode="auto">
          <a:xfrm>
            <a:off x="4142792" y="2652661"/>
            <a:ext cx="4282052" cy="4037388"/>
          </a:xfrm>
          <a:prstGeom prst="rect">
            <a:avLst/>
          </a:prstGeom>
          <a:noFill/>
          <a:ln>
            <a:noFill/>
          </a:ln>
        </p:spPr>
      </p:pic>
    </p:spTree>
    <p:extLst>
      <p:ext uri="{BB962C8B-B14F-4D97-AF65-F5344CB8AC3E}">
        <p14:creationId xmlns:p14="http://schemas.microsoft.com/office/powerpoint/2010/main" val="3901193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699380" y="176681"/>
            <a:ext cx="528445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تحليل ماذا لو</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183</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419099" y="1491884"/>
            <a:ext cx="11610612" cy="1015663"/>
            <a:chOff x="373224" y="1306286"/>
            <a:chExt cx="11610612" cy="1015663"/>
          </a:xfrm>
        </p:grpSpPr>
        <p:pic>
          <p:nvPicPr>
            <p:cNvPr id="5" name="Picture 4"/>
            <p:cNvPicPr>
              <a:picLocks noChangeAspect="1"/>
            </p:cNvPicPr>
            <p:nvPr/>
          </p:nvPicPr>
          <p:blipFill rotWithShape="1">
            <a:blip r:embed="rId3">
              <a:extLst>
                <a:ext uri="{BEBA8EAE-BF5A-486C-A8C5-ECC9F3942E4B}">
                  <a14:imgProps xmlns:a14="http://schemas.microsoft.com/office/drawing/2010/main">
                    <a14:imgLayer r:embed="rId4">
                      <a14:imgEffect>
                        <a14:backgroundRemoval t="2615" b="80769" l="23102" r="78768"/>
                      </a14:imgEffect>
                    </a14:imgLayer>
                  </a14:imgProps>
                </a:ext>
              </a:extLst>
            </a:blip>
            <a:srcRect l="22484" t="2754" r="21262" b="18879"/>
            <a:stretch/>
          </p:blipFill>
          <p:spPr>
            <a:xfrm>
              <a:off x="11346912" y="1399591"/>
              <a:ext cx="636924" cy="634483"/>
            </a:xfrm>
            <a:prstGeom prst="rect">
              <a:avLst/>
            </a:prstGeom>
          </p:spPr>
        </p:pic>
        <p:sp>
          <p:nvSpPr>
            <p:cNvPr id="7" name="Rectangle 6"/>
            <p:cNvSpPr/>
            <p:nvPr/>
          </p:nvSpPr>
          <p:spPr>
            <a:xfrm>
              <a:off x="373224" y="1306286"/>
              <a:ext cx="10973688"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من علامة التبويب بيانات، انقر فوق الأمر تحليل ماذا لو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What-If Analysis،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ثم حدد الاستهداف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Goal Seek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من القائمة المنسدلة</a:t>
              </a:r>
              <a:endParaRPr kumimoji="0" lang="en-US" sz="16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8" name="Picture 7" descr="https://1.bp.blogspot.com/-6cfwScyGqTk/XynJ9Kcu3tI/AAAAAAAAHY8/3cpzugBl0JIMk4ZxuB35IBpSF0zO1eAtACLcBGAsYHQ/s1600/image3.webp"/>
          <p:cNvPicPr/>
          <p:nvPr/>
        </p:nvPicPr>
        <p:blipFill>
          <a:blip r:embed="rId5">
            <a:extLst>
              <a:ext uri="{28A0092B-C50C-407E-A947-70E740481C1C}">
                <a14:useLocalDpi xmlns:a14="http://schemas.microsoft.com/office/drawing/2010/main" val="0"/>
              </a:ext>
            </a:extLst>
          </a:blip>
          <a:srcRect/>
          <a:stretch>
            <a:fillRect/>
          </a:stretch>
        </p:blipFill>
        <p:spPr bwMode="auto">
          <a:xfrm>
            <a:off x="2952138" y="3191808"/>
            <a:ext cx="7494483" cy="2443882"/>
          </a:xfrm>
          <a:prstGeom prst="rect">
            <a:avLst/>
          </a:prstGeom>
          <a:noFill/>
          <a:ln>
            <a:noFill/>
          </a:ln>
        </p:spPr>
      </p:pic>
    </p:spTree>
    <p:extLst>
      <p:ext uri="{BB962C8B-B14F-4D97-AF65-F5344CB8AC3E}">
        <p14:creationId xmlns:p14="http://schemas.microsoft.com/office/powerpoint/2010/main" val="822581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699380" y="176681"/>
            <a:ext cx="528445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تحليل ماذا لو</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184</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373224" y="1379915"/>
            <a:ext cx="11610612" cy="634483"/>
            <a:chOff x="373224" y="1399591"/>
            <a:chExt cx="11610612" cy="634483"/>
          </a:xfrm>
        </p:grpSpPr>
        <p:pic>
          <p:nvPicPr>
            <p:cNvPr id="5" name="Picture 4"/>
            <p:cNvPicPr>
              <a:picLocks noChangeAspect="1"/>
            </p:cNvPicPr>
            <p:nvPr/>
          </p:nvPicPr>
          <p:blipFill rotWithShape="1">
            <a:blip r:embed="rId3">
              <a:extLst>
                <a:ext uri="{BEBA8EAE-BF5A-486C-A8C5-ECC9F3942E4B}">
                  <a14:imgProps xmlns:a14="http://schemas.microsoft.com/office/drawing/2010/main">
                    <a14:imgLayer r:embed="rId4">
                      <a14:imgEffect>
                        <a14:backgroundRemoval t="2615" b="80769" l="23102" r="78768"/>
                      </a14:imgEffect>
                    </a14:imgLayer>
                  </a14:imgProps>
                </a:ext>
              </a:extLst>
            </a:blip>
            <a:srcRect l="22484" t="2754" r="21262" b="18879"/>
            <a:stretch/>
          </p:blipFill>
          <p:spPr>
            <a:xfrm>
              <a:off x="11346912" y="1399591"/>
              <a:ext cx="636924" cy="634483"/>
            </a:xfrm>
            <a:prstGeom prst="rect">
              <a:avLst/>
            </a:prstGeom>
          </p:spPr>
        </p:pic>
        <p:sp>
          <p:nvSpPr>
            <p:cNvPr id="7" name="Rectangle 6"/>
            <p:cNvSpPr/>
            <p:nvPr/>
          </p:nvSpPr>
          <p:spPr>
            <a:xfrm>
              <a:off x="373224" y="1439833"/>
              <a:ext cx="10973688"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سيظهر مربع حوار مع ثلاثة حقول:</a:t>
              </a:r>
              <a:endParaRPr kumimoji="0" lang="en-US" sz="1600" b="0"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2" name="Group 11"/>
          <p:cNvGrpSpPr/>
          <p:nvPr/>
        </p:nvGrpSpPr>
        <p:grpSpPr>
          <a:xfrm>
            <a:off x="8286525" y="2109977"/>
            <a:ext cx="2750612" cy="4246374"/>
            <a:chOff x="8392172" y="1550165"/>
            <a:chExt cx="2750612" cy="4491000"/>
          </a:xfrm>
        </p:grpSpPr>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8392172" y="1550165"/>
              <a:ext cx="2750612" cy="4491000"/>
            </a:xfrm>
            <a:prstGeom prst="rect">
              <a:avLst/>
            </a:prstGeom>
          </p:spPr>
        </p:pic>
        <p:sp>
          <p:nvSpPr>
            <p:cNvPr id="14" name="Rectangle 13"/>
            <p:cNvSpPr/>
            <p:nvPr/>
          </p:nvSpPr>
          <p:spPr>
            <a:xfrm>
              <a:off x="8553844" y="1978242"/>
              <a:ext cx="2427268" cy="553362"/>
            </a:xfrm>
            <a:prstGeom prst="rect">
              <a:avLst/>
            </a:prstGeom>
          </p:spPr>
          <p:txBody>
            <a:bodyPr wrap="non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سيحتوي الحقل الأول</a:t>
              </a:r>
              <a:endParaRPr kumimoji="0" lang="en-ZA"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grpSp>
        <p:nvGrpSpPr>
          <p:cNvPr id="15" name="Group 14"/>
          <p:cNvGrpSpPr/>
          <p:nvPr/>
        </p:nvGrpSpPr>
        <p:grpSpPr>
          <a:xfrm>
            <a:off x="4783575" y="2109977"/>
            <a:ext cx="2685598" cy="4246374"/>
            <a:chOff x="4715691" y="1550165"/>
            <a:chExt cx="2685598" cy="4491000"/>
          </a:xfrm>
        </p:grpSpPr>
        <p:pic>
          <p:nvPicPr>
            <p:cNvPr id="16" name="Picture 1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4715691" y="1550165"/>
              <a:ext cx="2685598" cy="4491000"/>
            </a:xfrm>
            <a:prstGeom prst="rect">
              <a:avLst/>
            </a:prstGeom>
          </p:spPr>
        </p:pic>
        <p:sp>
          <p:nvSpPr>
            <p:cNvPr id="17" name="Rectangle 16"/>
            <p:cNvSpPr/>
            <p:nvPr/>
          </p:nvSpPr>
          <p:spPr>
            <a:xfrm>
              <a:off x="5063514" y="1978242"/>
              <a:ext cx="1696298" cy="618463"/>
            </a:xfrm>
            <a:prstGeom prst="rect">
              <a:avLst/>
            </a:prstGeom>
          </p:spPr>
          <p:txBody>
            <a:bodyPr wrap="non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2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الحقل الثاني</a:t>
              </a:r>
              <a:endParaRPr kumimoji="0" lang="en-ZA" sz="32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grpSp>
        <p:nvGrpSpPr>
          <p:cNvPr id="18" name="Group 17"/>
          <p:cNvGrpSpPr/>
          <p:nvPr/>
        </p:nvGrpSpPr>
        <p:grpSpPr>
          <a:xfrm>
            <a:off x="1193082" y="2208451"/>
            <a:ext cx="2625585" cy="4246374"/>
            <a:chOff x="1298729" y="1648639"/>
            <a:chExt cx="2625585" cy="4491000"/>
          </a:xfrm>
        </p:grpSpPr>
        <p:pic>
          <p:nvPicPr>
            <p:cNvPr id="19" name="Picture 1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1298729" y="1648639"/>
              <a:ext cx="2625585" cy="4491000"/>
            </a:xfrm>
            <a:prstGeom prst="rect">
              <a:avLst/>
            </a:prstGeom>
          </p:spPr>
        </p:pic>
        <p:sp>
          <p:nvSpPr>
            <p:cNvPr id="20" name="Rectangle 19"/>
            <p:cNvSpPr/>
            <p:nvPr/>
          </p:nvSpPr>
          <p:spPr>
            <a:xfrm>
              <a:off x="1566316" y="2053576"/>
              <a:ext cx="1800493" cy="618463"/>
            </a:xfrm>
            <a:prstGeom prst="rect">
              <a:avLst/>
            </a:prstGeom>
          </p:spPr>
          <p:txBody>
            <a:bodyPr wrap="non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2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الحقل الثالث</a:t>
              </a:r>
              <a:endParaRPr kumimoji="0" lang="en-ZA" sz="32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sp>
        <p:nvSpPr>
          <p:cNvPr id="21" name="Rectangle 20"/>
          <p:cNvSpPr/>
          <p:nvPr/>
        </p:nvSpPr>
        <p:spPr>
          <a:xfrm>
            <a:off x="8490428" y="3208253"/>
            <a:ext cx="2385037" cy="2246769"/>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(تعيين الخلية:)، </a:t>
            </a:r>
            <a:br>
              <a:rPr kumimoji="0" lang="ar-EG" sz="28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br>
            <a:r>
              <a:rPr kumimoji="0" lang="ar-EG" sz="28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على النتيجة المطلوبة. في مثالنا، تم تحديد الخلية </a:t>
            </a:r>
            <a:r>
              <a:rPr kumimoji="0" lang="en-US" sz="28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B7 </a:t>
            </a:r>
            <a:r>
              <a:rPr kumimoji="0" lang="ar-EG" sz="28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بالفعل</a:t>
            </a:r>
            <a:endParaRPr kumimoji="0" lang="en-ZA" sz="28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sp>
        <p:nvSpPr>
          <p:cNvPr id="22" name="Rectangle 21"/>
          <p:cNvSpPr/>
          <p:nvPr/>
        </p:nvSpPr>
        <p:spPr>
          <a:xfrm>
            <a:off x="4560606" y="3155773"/>
            <a:ext cx="2838410" cy="2785378"/>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(إلى القيمة:)، هو النتيجة المرجوة. في مثالنا، سندخل 70 لأننا نحتاج إلى كسب ذلك على الأقل لاجتياز الفصل الدراسي</a:t>
            </a:r>
            <a:endParaRPr kumimoji="0" lang="en-ZA" sz="28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sp>
        <p:nvSpPr>
          <p:cNvPr id="23" name="Rectangle 22"/>
          <p:cNvSpPr/>
          <p:nvPr/>
        </p:nvSpPr>
        <p:spPr>
          <a:xfrm>
            <a:off x="704243" y="3176106"/>
            <a:ext cx="3114424" cy="3093154"/>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6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(عن طريق تغيير الخلية:)، </a:t>
            </a:r>
            <a:br>
              <a:rPr kumimoji="0" lang="ar-EG" sz="26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br>
            <a:r>
              <a:rPr kumimoji="0" lang="ar-EG" sz="26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هو الخلية حيث سيضع </a:t>
            </a:r>
            <a:r>
              <a:rPr kumimoji="0" lang="en-US" sz="26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Goal Seek </a:t>
            </a:r>
            <a:r>
              <a:rPr kumimoji="0" lang="ar-EG" sz="26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إجابتها. في مثالنا، سنحدد الخلية </a:t>
            </a:r>
            <a:r>
              <a:rPr kumimoji="0" lang="en-US" sz="26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B6 </a:t>
            </a:r>
            <a:r>
              <a:rPr kumimoji="0" lang="ar-EG" sz="26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لأننا نريد تحديد الدرجة التي نحتاج </a:t>
            </a:r>
            <a:br>
              <a:rPr kumimoji="0" lang="ar-EG" sz="26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br>
            <a:r>
              <a:rPr kumimoji="0" lang="ar-EG" sz="26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إلى كسبها في المهمة النهائية</a:t>
            </a:r>
            <a:endParaRPr kumimoji="0" lang="en-ZA" sz="26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3604566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arn(inVertical)">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wipe(down)">
                                      <p:cBhvr>
                                        <p:cTn id="18" dur="500"/>
                                        <p:tgtEl>
                                          <p:spTgt spid="21"/>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barn(inVertical)">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down)">
                                      <p:cBhvr>
                                        <p:cTn id="28" dur="500"/>
                                        <p:tgtEl>
                                          <p:spTgt spid="22"/>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barn(inVertical)">
                                      <p:cBhvr>
                                        <p:cTn id="33" dur="500"/>
                                        <p:tgtEl>
                                          <p:spTgt spid="1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wipe(down)">
                                      <p:cBhvr>
                                        <p:cTn id="3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699380" y="176681"/>
            <a:ext cx="528445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تحليل ماذا لو</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185</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419099" y="1585189"/>
            <a:ext cx="11610612" cy="634483"/>
            <a:chOff x="373224" y="1399591"/>
            <a:chExt cx="11610612" cy="634483"/>
          </a:xfrm>
        </p:grpSpPr>
        <p:pic>
          <p:nvPicPr>
            <p:cNvPr id="5" name="Picture 4"/>
            <p:cNvPicPr>
              <a:picLocks noChangeAspect="1"/>
            </p:cNvPicPr>
            <p:nvPr/>
          </p:nvPicPr>
          <p:blipFill rotWithShape="1">
            <a:blip r:embed="rId3">
              <a:extLst>
                <a:ext uri="{BEBA8EAE-BF5A-486C-A8C5-ECC9F3942E4B}">
                  <a14:imgProps xmlns:a14="http://schemas.microsoft.com/office/drawing/2010/main">
                    <a14:imgLayer r:embed="rId4">
                      <a14:imgEffect>
                        <a14:backgroundRemoval t="2615" b="80769" l="23102" r="78768"/>
                      </a14:imgEffect>
                    </a14:imgLayer>
                  </a14:imgProps>
                </a:ext>
              </a:extLst>
            </a:blip>
            <a:srcRect l="22484" t="2754" r="21262" b="18879"/>
            <a:stretch/>
          </p:blipFill>
          <p:spPr>
            <a:xfrm>
              <a:off x="11346912" y="1399591"/>
              <a:ext cx="636924" cy="634483"/>
            </a:xfrm>
            <a:prstGeom prst="rect">
              <a:avLst/>
            </a:prstGeom>
          </p:spPr>
        </p:pic>
        <p:sp>
          <p:nvSpPr>
            <p:cNvPr id="7" name="Rectangle 6"/>
            <p:cNvSpPr/>
            <p:nvPr/>
          </p:nvSpPr>
          <p:spPr>
            <a:xfrm>
              <a:off x="373224" y="1439833"/>
              <a:ext cx="10973688"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عند الانتهاء، انقر فوق "موافق"</a:t>
              </a:r>
              <a:endParaRPr kumimoji="0" lang="en-US" sz="16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8" name="Picture 7" descr="https://1.bp.blogspot.com/-Vj-9qsiNafk/XynKA9vfiQI/AAAAAAAAHZA/5JXhyQdqMSkMApIxkFlSqXEB7GuL9HOEQCLcBGAsYHQ/w320-h210/image4.webp"/>
          <p:cNvPicPr/>
          <p:nvPr/>
        </p:nvPicPr>
        <p:blipFill>
          <a:blip r:embed="rId5">
            <a:extLst>
              <a:ext uri="{28A0092B-C50C-407E-A947-70E740481C1C}">
                <a14:useLocalDpi xmlns:a14="http://schemas.microsoft.com/office/drawing/2010/main" val="0"/>
              </a:ext>
            </a:extLst>
          </a:blip>
          <a:srcRect/>
          <a:stretch>
            <a:fillRect/>
          </a:stretch>
        </p:blipFill>
        <p:spPr bwMode="auto">
          <a:xfrm>
            <a:off x="3116425" y="2592239"/>
            <a:ext cx="6456783" cy="3764112"/>
          </a:xfrm>
          <a:prstGeom prst="rect">
            <a:avLst/>
          </a:prstGeom>
          <a:noFill/>
          <a:ln>
            <a:noFill/>
          </a:ln>
        </p:spPr>
      </p:pic>
    </p:spTree>
    <p:extLst>
      <p:ext uri="{BB962C8B-B14F-4D97-AF65-F5344CB8AC3E}">
        <p14:creationId xmlns:p14="http://schemas.microsoft.com/office/powerpoint/2010/main" val="4261461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699380" y="176681"/>
            <a:ext cx="528445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تحليل ماذا لو</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186</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419099" y="1585189"/>
            <a:ext cx="11610612" cy="634483"/>
            <a:chOff x="373224" y="1399591"/>
            <a:chExt cx="11610612" cy="634483"/>
          </a:xfrm>
        </p:grpSpPr>
        <p:pic>
          <p:nvPicPr>
            <p:cNvPr id="5" name="Picture 4"/>
            <p:cNvPicPr>
              <a:picLocks noChangeAspect="1"/>
            </p:cNvPicPr>
            <p:nvPr/>
          </p:nvPicPr>
          <p:blipFill rotWithShape="1">
            <a:blip r:embed="rId3">
              <a:extLst>
                <a:ext uri="{BEBA8EAE-BF5A-486C-A8C5-ECC9F3942E4B}">
                  <a14:imgProps xmlns:a14="http://schemas.microsoft.com/office/drawing/2010/main">
                    <a14:imgLayer r:embed="rId4">
                      <a14:imgEffect>
                        <a14:backgroundRemoval t="2615" b="80769" l="23102" r="78768"/>
                      </a14:imgEffect>
                    </a14:imgLayer>
                  </a14:imgProps>
                </a:ext>
              </a:extLst>
            </a:blip>
            <a:srcRect l="22484" t="2754" r="21262" b="18879"/>
            <a:stretch/>
          </p:blipFill>
          <p:spPr>
            <a:xfrm>
              <a:off x="11346912" y="1399591"/>
              <a:ext cx="636924" cy="634483"/>
            </a:xfrm>
            <a:prstGeom prst="rect">
              <a:avLst/>
            </a:prstGeom>
          </p:spPr>
        </p:pic>
        <p:sp>
          <p:nvSpPr>
            <p:cNvPr id="7" name="Rectangle 6"/>
            <p:cNvSpPr/>
            <p:nvPr/>
          </p:nvSpPr>
          <p:spPr>
            <a:xfrm>
              <a:off x="373224" y="1439833"/>
              <a:ext cx="10973688"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سيخبرك مربع الحوار ما إذا كان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Goal Seek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قادرًا على إيجاد حل. انقر فوق موافق</a:t>
              </a:r>
              <a:endParaRPr kumimoji="0" lang="en-US" sz="16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8" name="Picture 7" descr="https://1.bp.blogspot.com/-KPzmmCNGeBw/XynKESgFZQI/AAAAAAAAHZE/DMdjhZ1CZBwi0anWXsxiS65Tqf_uyDSfACLcBGAsYHQ/s1600/image5.webp"/>
          <p:cNvPicPr/>
          <p:nvPr/>
        </p:nvPicPr>
        <p:blipFill>
          <a:blip r:embed="rId5">
            <a:extLst>
              <a:ext uri="{28A0092B-C50C-407E-A947-70E740481C1C}">
                <a14:useLocalDpi xmlns:a14="http://schemas.microsoft.com/office/drawing/2010/main" val="0"/>
              </a:ext>
            </a:extLst>
          </a:blip>
          <a:srcRect/>
          <a:stretch>
            <a:fillRect/>
          </a:stretch>
        </p:blipFill>
        <p:spPr bwMode="auto">
          <a:xfrm>
            <a:off x="3974841" y="2997237"/>
            <a:ext cx="4587875" cy="2801159"/>
          </a:xfrm>
          <a:prstGeom prst="rect">
            <a:avLst/>
          </a:prstGeom>
          <a:noFill/>
          <a:ln>
            <a:noFill/>
          </a:ln>
        </p:spPr>
      </p:pic>
    </p:spTree>
    <p:extLst>
      <p:ext uri="{BB962C8B-B14F-4D97-AF65-F5344CB8AC3E}">
        <p14:creationId xmlns:p14="http://schemas.microsoft.com/office/powerpoint/2010/main" val="2998948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699380" y="176681"/>
            <a:ext cx="528445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تحليل ماذا لو</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187</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419099" y="1416224"/>
            <a:ext cx="11610612" cy="1015663"/>
            <a:chOff x="373224" y="1286610"/>
            <a:chExt cx="11610612" cy="1015663"/>
          </a:xfrm>
        </p:grpSpPr>
        <p:pic>
          <p:nvPicPr>
            <p:cNvPr id="5" name="Picture 4"/>
            <p:cNvPicPr>
              <a:picLocks noChangeAspect="1"/>
            </p:cNvPicPr>
            <p:nvPr/>
          </p:nvPicPr>
          <p:blipFill rotWithShape="1">
            <a:blip r:embed="rId3">
              <a:extLst>
                <a:ext uri="{BEBA8EAE-BF5A-486C-A8C5-ECC9F3942E4B}">
                  <a14:imgProps xmlns:a14="http://schemas.microsoft.com/office/drawing/2010/main">
                    <a14:imgLayer r:embed="rId4">
                      <a14:imgEffect>
                        <a14:backgroundRemoval t="2615" b="80769" l="23102" r="78768"/>
                      </a14:imgEffect>
                    </a14:imgLayer>
                  </a14:imgProps>
                </a:ext>
              </a:extLst>
            </a:blip>
            <a:srcRect l="22484" t="2754" r="21262" b="18879"/>
            <a:stretch/>
          </p:blipFill>
          <p:spPr>
            <a:xfrm>
              <a:off x="11346912" y="1399591"/>
              <a:ext cx="636924" cy="634483"/>
            </a:xfrm>
            <a:prstGeom prst="rect">
              <a:avLst/>
            </a:prstGeom>
          </p:spPr>
        </p:pic>
        <p:sp>
          <p:nvSpPr>
            <p:cNvPr id="7" name="Rectangle 6"/>
            <p:cNvSpPr/>
            <p:nvPr/>
          </p:nvSpPr>
          <p:spPr>
            <a:xfrm>
              <a:off x="373224" y="1286610"/>
              <a:ext cx="10973688"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ستظهر النتيجة في الخلية المحددة. في مثالنا، حسب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Goal Seek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أننا سنحتاج إلى تسجيل 90 على الأقل في المهمة النهائية لكسب درجة النجاح</a:t>
              </a:r>
              <a:endParaRPr kumimoji="0" lang="en-US" sz="16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8" name="Picture 7" descr="https://1.bp.blogspot.com/-LEfwudkN3Fk/XynKI3SOMLI/AAAAAAAAHZM/BufQ2r90a0MT3eghzvh1Fi1ruVzwvSpsACLcBGAsYHQ/s1600/image6.webp"/>
          <p:cNvPicPr/>
          <p:nvPr/>
        </p:nvPicPr>
        <p:blipFill>
          <a:blip r:embed="rId5">
            <a:extLst>
              <a:ext uri="{28A0092B-C50C-407E-A947-70E740481C1C}">
                <a14:useLocalDpi xmlns:a14="http://schemas.microsoft.com/office/drawing/2010/main" val="0"/>
              </a:ext>
            </a:extLst>
          </a:blip>
          <a:srcRect/>
          <a:stretch>
            <a:fillRect/>
          </a:stretch>
        </p:blipFill>
        <p:spPr bwMode="auto">
          <a:xfrm>
            <a:off x="4373090" y="2746376"/>
            <a:ext cx="4192270" cy="3609975"/>
          </a:xfrm>
          <a:prstGeom prst="rect">
            <a:avLst/>
          </a:prstGeom>
          <a:noFill/>
          <a:ln>
            <a:noFill/>
          </a:ln>
        </p:spPr>
      </p:pic>
    </p:spTree>
    <p:extLst>
      <p:ext uri="{BB962C8B-B14F-4D97-AF65-F5344CB8AC3E}">
        <p14:creationId xmlns:p14="http://schemas.microsoft.com/office/powerpoint/2010/main" val="2777522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699380" y="176681"/>
            <a:ext cx="528445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تحليل ماذا لو</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188</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7" name="Group 6"/>
          <p:cNvGrpSpPr/>
          <p:nvPr/>
        </p:nvGrpSpPr>
        <p:grpSpPr>
          <a:xfrm>
            <a:off x="6568751" y="1960530"/>
            <a:ext cx="5415085" cy="3619176"/>
            <a:chOff x="6162707" y="1904547"/>
            <a:chExt cx="6029293" cy="3712482"/>
          </a:xfrm>
        </p:grpSpPr>
        <p:pic>
          <p:nvPicPr>
            <p:cNvPr id="4" name="Picture 3"/>
            <p:cNvPicPr>
              <a:picLocks noChangeAspect="1"/>
            </p:cNvPicPr>
            <p:nvPr/>
          </p:nvPicPr>
          <p:blipFill rotWithShape="1">
            <a:blip r:embed="rId3"/>
            <a:srcRect l="11199" t="8861" r="5268" b="-243"/>
            <a:stretch/>
          </p:blipFill>
          <p:spPr>
            <a:xfrm>
              <a:off x="6162707" y="1904547"/>
              <a:ext cx="6029293" cy="3712482"/>
            </a:xfrm>
            <a:prstGeom prst="rect">
              <a:avLst/>
            </a:prstGeom>
          </p:spPr>
        </p:pic>
        <p:sp>
          <p:nvSpPr>
            <p:cNvPr id="5" name="Rectangle 4"/>
            <p:cNvSpPr/>
            <p:nvPr/>
          </p:nvSpPr>
          <p:spPr>
            <a:xfrm>
              <a:off x="6860853" y="2040334"/>
              <a:ext cx="4633000" cy="587853"/>
            </a:xfrm>
            <a:prstGeom prst="rect">
              <a:avLst/>
            </a:prstGeom>
          </p:spPr>
          <p:txBody>
            <a:bodyPr wrap="none">
              <a:spAutoFit/>
            </a:bodyPr>
            <a:lstStyle/>
            <a:p>
              <a:pPr marL="0" marR="0" lvl="0" indent="0" algn="justLow" defTabSz="914400" rtl="1" eaLnBrk="1" fontAlgn="auto" latinLnBrk="0" hangingPunct="1">
                <a:lnSpc>
                  <a:spcPct val="115000"/>
                </a:lnSpc>
                <a:spcBef>
                  <a:spcPts val="0"/>
                </a:spcBef>
                <a:spcAft>
                  <a:spcPts val="80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Sakkal Majalla" panose="02000000000000000000" pitchFamily="2" charset="-78"/>
                </a:rPr>
                <a:t>استخدام الاستهداف </a:t>
              </a:r>
              <a:r>
                <a:rPr kumimoji="0" lang="en-US" sz="2800" b="1" i="0" u="none" strike="noStrike" kern="1200" cap="none" spc="0" normalizeH="0" baseline="0" noProof="0" dirty="0">
                  <a:ln>
                    <a:noFill/>
                  </a:ln>
                  <a:solidFill>
                    <a:prstClr val="white"/>
                  </a:solidFill>
                  <a:effectLst/>
                  <a:uLnTx/>
                  <a:uFillTx/>
                  <a:latin typeface="Sakkal Majalla" panose="02000000000000000000" pitchFamily="2" charset="-78"/>
                  <a:ea typeface="Calibri" panose="020F0502020204030204" pitchFamily="34" charset="0"/>
                  <a:cs typeface="Arial" panose="020B0604020202020204" pitchFamily="34" charset="0"/>
                </a:rPr>
                <a:t>Goal Seek</a:t>
              </a:r>
              <a:r>
                <a:rPr kumimoji="0" lang="ar-EG" sz="2800" b="1"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Sakkal Majalla" panose="02000000000000000000" pitchFamily="2" charset="-78"/>
                </a:rPr>
                <a:t> (المثال 2)</a:t>
              </a:r>
              <a:endParaRPr kumimoji="0" lang="en-US" sz="1600" b="0"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sp>
        <p:nvSpPr>
          <p:cNvPr id="8" name="Rectangle 7"/>
          <p:cNvSpPr/>
          <p:nvPr/>
        </p:nvSpPr>
        <p:spPr>
          <a:xfrm>
            <a:off x="354564" y="2133686"/>
            <a:ext cx="6214186" cy="2400657"/>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لنفترض أنك تخطط لمناسبة وتريد دعوة أكبر عدد ممكن من الأشخاص دون تجاوز ميزانية قدرها 500 دولار. يمكننا استخدام الاستهداف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Goal Seek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لمعرفة عدد الأشخاص الذين يمكن دعوتهم.</a:t>
            </a:r>
            <a:b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b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 في المثال أدناه، تحتوي الخلية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B5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على الصيغة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B2+B3*B4=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لحساب التكلفة الإجمالية لحجز الغرفة، بالإضافة إلى التكلفة لكل شخص</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553438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right)">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699380" y="176681"/>
            <a:ext cx="528445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تحليل ماذا لو</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189</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419099" y="1585189"/>
            <a:ext cx="11610612" cy="634483"/>
            <a:chOff x="373224" y="1399591"/>
            <a:chExt cx="11610612" cy="634483"/>
          </a:xfrm>
        </p:grpSpPr>
        <p:pic>
          <p:nvPicPr>
            <p:cNvPr id="5" name="Picture 4"/>
            <p:cNvPicPr>
              <a:picLocks noChangeAspect="1"/>
            </p:cNvPicPr>
            <p:nvPr/>
          </p:nvPicPr>
          <p:blipFill rotWithShape="1">
            <a:blip r:embed="rId3">
              <a:extLst>
                <a:ext uri="{BEBA8EAE-BF5A-486C-A8C5-ECC9F3942E4B}">
                  <a14:imgProps xmlns:a14="http://schemas.microsoft.com/office/drawing/2010/main">
                    <a14:imgLayer r:embed="rId4">
                      <a14:imgEffect>
                        <a14:backgroundRemoval t="2615" b="80769" l="23102" r="78768"/>
                      </a14:imgEffect>
                    </a14:imgLayer>
                  </a14:imgProps>
                </a:ext>
              </a:extLst>
            </a:blip>
            <a:srcRect l="22484" t="2754" r="21262" b="18879"/>
            <a:stretch/>
          </p:blipFill>
          <p:spPr>
            <a:xfrm>
              <a:off x="11346912" y="1399591"/>
              <a:ext cx="636924" cy="634483"/>
            </a:xfrm>
            <a:prstGeom prst="rect">
              <a:avLst/>
            </a:prstGeom>
          </p:spPr>
        </p:pic>
        <p:sp>
          <p:nvSpPr>
            <p:cNvPr id="7" name="Rectangle 6"/>
            <p:cNvSpPr/>
            <p:nvPr/>
          </p:nvSpPr>
          <p:spPr>
            <a:xfrm>
              <a:off x="373224" y="1439833"/>
              <a:ext cx="10973688"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حدد الخلية التي تحتوي على القيمة التي تريد تغييرها. في مثالنا، سنحدد الخلية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B5</a:t>
              </a:r>
              <a:endParaRPr kumimoji="0" lang="en-US" sz="16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8" name="Picture 7" descr="https://1.bp.blogspot.com/-eXP5ljHGiJ8/XynKNFW0NvI/AAAAAAAAHZU/QevIxJPXuCcAwcYUFYb-tNJkrCP7PjvDgCLcBGAsYHQ/s1600/image7.webp"/>
          <p:cNvPicPr/>
          <p:nvPr/>
        </p:nvPicPr>
        <p:blipFill>
          <a:blip r:embed="rId5">
            <a:extLst>
              <a:ext uri="{28A0092B-C50C-407E-A947-70E740481C1C}">
                <a14:useLocalDpi xmlns:a14="http://schemas.microsoft.com/office/drawing/2010/main" val="0"/>
              </a:ext>
            </a:extLst>
          </a:blip>
          <a:srcRect/>
          <a:stretch>
            <a:fillRect/>
          </a:stretch>
        </p:blipFill>
        <p:spPr bwMode="auto">
          <a:xfrm>
            <a:off x="3415004" y="2445897"/>
            <a:ext cx="5384599" cy="4066870"/>
          </a:xfrm>
          <a:prstGeom prst="rect">
            <a:avLst/>
          </a:prstGeom>
          <a:noFill/>
          <a:ln>
            <a:noFill/>
          </a:ln>
        </p:spPr>
      </p:pic>
    </p:spTree>
    <p:extLst>
      <p:ext uri="{BB962C8B-B14F-4D97-AF65-F5344CB8AC3E}">
        <p14:creationId xmlns:p14="http://schemas.microsoft.com/office/powerpoint/2010/main" val="2631996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02A93DA-8321-490E-B7A0-7881EC602D96}" type="slidenum">
              <a:rPr lang="ar-EG" smtClean="0"/>
              <a:t>19</a:t>
            </a:fld>
            <a:endParaRPr lang="ar-EG"/>
          </a:p>
        </p:txBody>
      </p:sp>
      <p:sp>
        <p:nvSpPr>
          <p:cNvPr id="3" name="Rectangle 2"/>
          <p:cNvSpPr/>
          <p:nvPr/>
        </p:nvSpPr>
        <p:spPr>
          <a:xfrm>
            <a:off x="6736879" y="205255"/>
            <a:ext cx="5216713" cy="661720"/>
          </a:xfrm>
          <a:prstGeom prst="rect">
            <a:avLst/>
          </a:prstGeom>
        </p:spPr>
        <p:txBody>
          <a:bodyPr wrap="square">
            <a:spAutoFit/>
          </a:bodyPr>
          <a:lstStyle/>
          <a:p>
            <a:pPr lvl="0" algn="ctr">
              <a:lnSpc>
                <a:spcPct val="90000"/>
              </a:lnSpc>
              <a:defRPr/>
            </a:pPr>
            <a:r>
              <a:rPr lang="ar-EG" sz="4000" dirty="0">
                <a:solidFill>
                  <a:prstClr val="white"/>
                </a:solidFill>
                <a:latin typeface="Sakkal Majalla" panose="02000000000000000000" pitchFamily="2" charset="-78"/>
                <a:cs typeface="Sakkal Majalla" pitchFamily="2" charset="-78"/>
              </a:rPr>
              <a:t>أنواع ذكاء الأعمال</a:t>
            </a:r>
          </a:p>
        </p:txBody>
      </p:sp>
      <p:grpSp>
        <p:nvGrpSpPr>
          <p:cNvPr id="20" name="Group 19"/>
          <p:cNvGrpSpPr/>
          <p:nvPr/>
        </p:nvGrpSpPr>
        <p:grpSpPr>
          <a:xfrm>
            <a:off x="987261" y="1582872"/>
            <a:ext cx="5130302" cy="4773479"/>
            <a:chOff x="987261" y="1441341"/>
            <a:chExt cx="5130302" cy="4773479"/>
          </a:xfrm>
        </p:grpSpPr>
        <p:grpSp>
          <p:nvGrpSpPr>
            <p:cNvPr id="21" name="Group 20"/>
            <p:cNvGrpSpPr/>
            <p:nvPr/>
          </p:nvGrpSpPr>
          <p:grpSpPr>
            <a:xfrm>
              <a:off x="987261" y="1441341"/>
              <a:ext cx="4946275" cy="4773479"/>
              <a:chOff x="6090833" y="1441342"/>
              <a:chExt cx="4946275" cy="4773479"/>
            </a:xfrm>
          </p:grpSpPr>
          <p:pic>
            <p:nvPicPr>
              <p:cNvPr id="23" name="Picture 22"/>
              <p:cNvPicPr>
                <a:picLocks noChangeAspect="1"/>
              </p:cNvPicPr>
              <p:nvPr/>
            </p:nvPicPr>
            <p:blipFill rotWithShape="1">
              <a:blip r:embed="rId3">
                <a:clrChange>
                  <a:clrFrom>
                    <a:srgbClr val="FFFFFF"/>
                  </a:clrFrom>
                  <a:clrTo>
                    <a:srgbClr val="FFFFFF">
                      <a:alpha val="0"/>
                    </a:srgbClr>
                  </a:clrTo>
                </a:clrChange>
              </a:blip>
              <a:srcRect l="5906" t="8589" r="8134" b="8226"/>
              <a:stretch/>
            </p:blipFill>
            <p:spPr>
              <a:xfrm flipH="1" flipV="1">
                <a:off x="6090833" y="1441342"/>
                <a:ext cx="4946275" cy="4773479"/>
              </a:xfrm>
              <a:prstGeom prst="rect">
                <a:avLst/>
              </a:prstGeom>
            </p:spPr>
          </p:pic>
          <p:sp>
            <p:nvSpPr>
              <p:cNvPr id="24" name="Rectangle 23"/>
              <p:cNvSpPr/>
              <p:nvPr/>
            </p:nvSpPr>
            <p:spPr>
              <a:xfrm>
                <a:off x="6377568" y="1977696"/>
                <a:ext cx="4150759" cy="3970318"/>
              </a:xfrm>
              <a:prstGeom prst="rect">
                <a:avLst/>
              </a:prstGeom>
            </p:spPr>
            <p:txBody>
              <a:bodyPr wrap="square">
                <a:spAutoFit/>
              </a:bodyPr>
              <a:lstStyle/>
              <a:p>
                <a:pPr algn="ctr">
                  <a:lnSpc>
                    <a:spcPct val="150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فهذه الأداة تجيب على سؤال معين في وقت معين لمواكبة التغييرات المفاجئة والاستمرار </a:t>
                </a:r>
                <a:b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b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في العمل بأقل قدر من الخسائر مع إمكانية الاستمرار في تحقيق الأرباح، وعلى الرغم من أنها مفيدة أكثر في الطوارئ إلا أنه غالبا ما يتم تشغيلها بانتظام مع دمج النتائج التي تصل إليها في لوحات المعلومات والتقارير</a:t>
                </a:r>
              </a:p>
            </p:txBody>
          </p:sp>
        </p:grpSp>
        <p:pic>
          <p:nvPicPr>
            <p:cNvPr id="22" name="Picture 2" descr="Tugboat Education Evaluation Computer Icons Information, font ..."/>
            <p:cNvPicPr>
              <a:picLocks noChangeAspect="1" noChangeArrowheads="1"/>
            </p:cNvPicPr>
            <p:nvPr/>
          </p:nvPicPr>
          <p:blipFill rotWithShape="1">
            <a:blip r:embed="rId4" cstate="print">
              <a:clrChange>
                <a:clrFrom>
                  <a:srgbClr val="DDDDDD"/>
                </a:clrFrom>
                <a:clrTo>
                  <a:srgbClr val="DDDDDD">
                    <a:alpha val="0"/>
                  </a:srgbClr>
                </a:clrTo>
              </a:clrChange>
              <a:extLst>
                <a:ext uri="{28A0092B-C50C-407E-A947-70E740481C1C}">
                  <a14:useLocalDpi xmlns:a14="http://schemas.microsoft.com/office/drawing/2010/main" val="0"/>
                </a:ext>
              </a:extLst>
            </a:blip>
            <a:srcRect l="9640" t="-3450" r="10696" b="8040"/>
            <a:stretch/>
          </p:blipFill>
          <p:spPr bwMode="auto">
            <a:xfrm>
              <a:off x="5330163" y="3962854"/>
              <a:ext cx="787400" cy="943048"/>
            </a:xfrm>
            <a:prstGeom prst="rect">
              <a:avLst/>
            </a:prstGeom>
            <a:noFill/>
            <a:ln>
              <a:noFill/>
            </a:ln>
            <a:extLst>
              <a:ext uri="{909E8E84-426E-40DD-AFC4-6F175D3DCCD1}">
                <a14:hiddenFill xmlns:a14="http://schemas.microsoft.com/office/drawing/2010/main">
                  <a:solidFill>
                    <a:srgbClr val="FFFFFF"/>
                  </a:solidFill>
                </a14:hiddenFill>
              </a:ext>
            </a:extLst>
          </p:spPr>
        </p:pic>
      </p:grpSp>
      <p:grpSp>
        <p:nvGrpSpPr>
          <p:cNvPr id="25" name="Group 24"/>
          <p:cNvGrpSpPr/>
          <p:nvPr/>
        </p:nvGrpSpPr>
        <p:grpSpPr>
          <a:xfrm>
            <a:off x="5792809" y="1582873"/>
            <a:ext cx="5244299" cy="4773479"/>
            <a:chOff x="5792809" y="1441342"/>
            <a:chExt cx="5244299" cy="4773479"/>
          </a:xfrm>
        </p:grpSpPr>
        <p:grpSp>
          <p:nvGrpSpPr>
            <p:cNvPr id="26" name="Group 25"/>
            <p:cNvGrpSpPr/>
            <p:nvPr/>
          </p:nvGrpSpPr>
          <p:grpSpPr>
            <a:xfrm>
              <a:off x="6090833" y="1441342"/>
              <a:ext cx="4946275" cy="4773479"/>
              <a:chOff x="6090833" y="1441342"/>
              <a:chExt cx="4946275" cy="4773479"/>
            </a:xfrm>
          </p:grpSpPr>
          <p:pic>
            <p:nvPicPr>
              <p:cNvPr id="28" name="Picture 27"/>
              <p:cNvPicPr>
                <a:picLocks noChangeAspect="1"/>
              </p:cNvPicPr>
              <p:nvPr/>
            </p:nvPicPr>
            <p:blipFill rotWithShape="1">
              <a:blip r:embed="rId3">
                <a:clrChange>
                  <a:clrFrom>
                    <a:srgbClr val="FFFFFF"/>
                  </a:clrFrom>
                  <a:clrTo>
                    <a:srgbClr val="FFFFFF">
                      <a:alpha val="0"/>
                    </a:srgbClr>
                  </a:clrTo>
                </a:clrChange>
              </a:blip>
              <a:srcRect l="5906" t="8589" r="8134" b="8226"/>
              <a:stretch/>
            </p:blipFill>
            <p:spPr>
              <a:xfrm>
                <a:off x="6090833" y="1441342"/>
                <a:ext cx="4946275" cy="4773479"/>
              </a:xfrm>
              <a:prstGeom prst="rect">
                <a:avLst/>
              </a:prstGeom>
            </p:spPr>
          </p:pic>
          <p:sp>
            <p:nvSpPr>
              <p:cNvPr id="29" name="Rectangle 28"/>
              <p:cNvSpPr/>
              <p:nvPr/>
            </p:nvSpPr>
            <p:spPr>
              <a:xfrm>
                <a:off x="6472719" y="1565922"/>
                <a:ext cx="4321820" cy="4524315"/>
              </a:xfrm>
              <a:prstGeom prst="rect">
                <a:avLst/>
              </a:prstGeom>
            </p:spPr>
            <p:txBody>
              <a:bodyPr wrap="square">
                <a:spAutoFit/>
              </a:bodyPr>
              <a:lstStyle/>
              <a:p>
                <a:pPr algn="ctr">
                  <a:lnSpc>
                    <a:spcPct val="150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التحليل المتخصص في ذكاء الأعمال هو عملية مصممة للإجابة على سؤال واحد باستخدام بيانات الشركة التي تم جمعها من مصادر مختلفة، لاتخاذ قرارات تجارية محددة في ظروف خاصة، فمثلًا بعد انتشار الأوبئة أو الأمراض تستخدمها لمعرفة كيفية الاستمرار في نشاطك، </a:t>
                </a:r>
                <a:b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b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أو بعد الحروب والكوارث الطبيعية التي قد تؤدي لإغلاق مناطق معينة وهكذا</a:t>
                </a:r>
              </a:p>
            </p:txBody>
          </p:sp>
        </p:grpSp>
        <p:pic>
          <p:nvPicPr>
            <p:cNvPr id="27" name="Picture 2" descr="Tugboat Education Evaluation Computer Icons Information, font ..."/>
            <p:cNvPicPr>
              <a:picLocks noChangeAspect="1" noChangeArrowheads="1"/>
            </p:cNvPicPr>
            <p:nvPr/>
          </p:nvPicPr>
          <p:blipFill rotWithShape="1">
            <a:blip r:embed="rId4" cstate="print">
              <a:clrChange>
                <a:clrFrom>
                  <a:srgbClr val="DDDDDD"/>
                </a:clrFrom>
                <a:clrTo>
                  <a:srgbClr val="DDDDDD">
                    <a:alpha val="0"/>
                  </a:srgbClr>
                </a:clrTo>
              </a:clrChange>
              <a:extLst>
                <a:ext uri="{28A0092B-C50C-407E-A947-70E740481C1C}">
                  <a14:useLocalDpi xmlns:a14="http://schemas.microsoft.com/office/drawing/2010/main" val="0"/>
                </a:ext>
              </a:extLst>
            </a:blip>
            <a:srcRect l="9640" t="-3450" r="10696" b="8040"/>
            <a:stretch/>
          </p:blipFill>
          <p:spPr bwMode="auto">
            <a:xfrm>
              <a:off x="5792809" y="2672206"/>
              <a:ext cx="787400" cy="943048"/>
            </a:xfrm>
            <a:prstGeom prst="rect">
              <a:avLst/>
            </a:prstGeom>
            <a:noFill/>
            <a:ln>
              <a:noFill/>
            </a:ln>
            <a:extLst>
              <a:ext uri="{909E8E84-426E-40DD-AFC4-6F175D3DCCD1}">
                <a14:hiddenFill xmlns:a14="http://schemas.microsoft.com/office/drawing/2010/main">
                  <a:solidFill>
                    <a:srgbClr val="FFFFFF"/>
                  </a:solidFill>
                </a14:hiddenFill>
              </a:ext>
            </a:extLst>
          </p:spPr>
        </p:pic>
      </p:grpSp>
      <p:grpSp>
        <p:nvGrpSpPr>
          <p:cNvPr id="5" name="Group 4"/>
          <p:cNvGrpSpPr/>
          <p:nvPr/>
        </p:nvGrpSpPr>
        <p:grpSpPr>
          <a:xfrm>
            <a:off x="490263" y="273953"/>
            <a:ext cx="5308818" cy="894722"/>
            <a:chOff x="808745" y="345595"/>
            <a:chExt cx="5308818" cy="894722"/>
          </a:xfrm>
        </p:grpSpPr>
        <p:sp>
          <p:nvSpPr>
            <p:cNvPr id="17" name="Rectangle 16"/>
            <p:cNvSpPr/>
            <p:nvPr/>
          </p:nvSpPr>
          <p:spPr>
            <a:xfrm>
              <a:off x="808745" y="611434"/>
              <a:ext cx="4432229" cy="50292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nSpc>
                  <a:spcPct val="107000"/>
                </a:lnSpc>
                <a:spcAft>
                  <a:spcPts val="800"/>
                </a:spcAft>
              </a:pPr>
              <a:r>
                <a:rPr lang="ar-EG"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التحليل المتخصص </a:t>
              </a:r>
              <a:r>
                <a:rPr lang="en-US"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Specialized Analysis:</a:t>
              </a:r>
              <a:endParaRPr lang="en-US" sz="1600" dirty="0">
                <a:effectLst/>
                <a:latin typeface="Sakkal Majalla" panose="02000000000000000000" pitchFamily="2" charset="-78"/>
                <a:ea typeface="Calibri" panose="020F0502020204030204" pitchFamily="34" charset="0"/>
                <a:cs typeface="Sakkal Majalla" panose="02000000000000000000" pitchFamily="2" charset="-78"/>
              </a:endParaRPr>
            </a:p>
          </p:txBody>
        </p:sp>
        <p:pic>
          <p:nvPicPr>
            <p:cNvPr id="4" name="Picture 3"/>
            <p:cNvPicPr>
              <a:picLocks noChangeAspect="1"/>
            </p:cNvPicPr>
            <p:nvPr/>
          </p:nvPicPr>
          <p:blipFill rotWithShape="1">
            <a:blip r:embed="rId5">
              <a:clrChange>
                <a:clrFrom>
                  <a:srgbClr val="FFFFFF"/>
                </a:clrFrom>
                <a:clrTo>
                  <a:srgbClr val="FFFFFF">
                    <a:alpha val="0"/>
                  </a:srgbClr>
                </a:clrTo>
              </a:clrChange>
            </a:blip>
            <a:srcRect l="3243" t="11729" r="4649" b="11405"/>
            <a:stretch/>
          </p:blipFill>
          <p:spPr>
            <a:xfrm>
              <a:off x="5240974" y="345595"/>
              <a:ext cx="876589" cy="731520"/>
            </a:xfrm>
            <a:prstGeom prst="rect">
              <a:avLst/>
            </a:prstGeom>
          </p:spPr>
        </p:pic>
        <p:sp>
          <p:nvSpPr>
            <p:cNvPr id="30" name="Rectangle 29"/>
            <p:cNvSpPr/>
            <p:nvPr/>
          </p:nvSpPr>
          <p:spPr>
            <a:xfrm>
              <a:off x="5648645" y="737397"/>
              <a:ext cx="295832" cy="50292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nSpc>
                  <a:spcPct val="107000"/>
                </a:lnSpc>
                <a:spcAft>
                  <a:spcPts val="800"/>
                </a:spcAft>
              </a:pPr>
              <a:r>
                <a:rPr lang="ar-EG"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1</a:t>
              </a:r>
              <a:endParaRPr lang="en-US" sz="16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125898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randombar(horizontal)">
                                      <p:cBhvr>
                                        <p:cTn id="25" dur="500"/>
                                        <p:tgtEl>
                                          <p:spTgt spid="25"/>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nodeType="click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randombar(horizontal)">
                                      <p:cBhvr>
                                        <p:cTn id="3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699380" y="176681"/>
            <a:ext cx="528445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تحليل ماذا لو</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190</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309240" y="1338615"/>
            <a:ext cx="11610612" cy="1015663"/>
            <a:chOff x="373224" y="1209000"/>
            <a:chExt cx="11610612" cy="1015663"/>
          </a:xfrm>
        </p:grpSpPr>
        <p:pic>
          <p:nvPicPr>
            <p:cNvPr id="5" name="Picture 4"/>
            <p:cNvPicPr>
              <a:picLocks noChangeAspect="1"/>
            </p:cNvPicPr>
            <p:nvPr/>
          </p:nvPicPr>
          <p:blipFill rotWithShape="1">
            <a:blip r:embed="rId3">
              <a:extLst>
                <a:ext uri="{BEBA8EAE-BF5A-486C-A8C5-ECC9F3942E4B}">
                  <a14:imgProps xmlns:a14="http://schemas.microsoft.com/office/drawing/2010/main">
                    <a14:imgLayer r:embed="rId4">
                      <a14:imgEffect>
                        <a14:backgroundRemoval t="2615" b="80769" l="23102" r="78768"/>
                      </a14:imgEffect>
                    </a14:imgLayer>
                  </a14:imgProps>
                </a:ext>
              </a:extLst>
            </a:blip>
            <a:srcRect l="22484" t="2754" r="21262" b="18879"/>
            <a:stretch/>
          </p:blipFill>
          <p:spPr>
            <a:xfrm>
              <a:off x="11346912" y="1399591"/>
              <a:ext cx="636924" cy="634483"/>
            </a:xfrm>
            <a:prstGeom prst="rect">
              <a:avLst/>
            </a:prstGeom>
          </p:spPr>
        </p:pic>
        <p:sp>
          <p:nvSpPr>
            <p:cNvPr id="7" name="Rectangle 6"/>
            <p:cNvSpPr/>
            <p:nvPr/>
          </p:nvSpPr>
          <p:spPr>
            <a:xfrm>
              <a:off x="373224" y="1209000"/>
              <a:ext cx="10973688"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من علامة التبويب بيانات، انقر فوق الأمر تحليل ماذا لو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What-If Analysis،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ثم حدد الاستهداف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Goal Seek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من القائمة المنسدلة</a:t>
              </a:r>
              <a:endParaRPr kumimoji="0" lang="en-US" sz="16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8" name="Picture 7" descr="https://1.bp.blogspot.com/-BRvVJuwgjQ8/XynKQ7ZJD0I/AAAAAAAAHZc/nDq6ikbiaxU-QDtSoRvU5vdi_HnAhdkqACLcBGAsYHQ/s1600/image8.webp"/>
          <p:cNvPicPr/>
          <p:nvPr/>
        </p:nvPicPr>
        <p:blipFill>
          <a:blip r:embed="rId5">
            <a:extLst>
              <a:ext uri="{28A0092B-C50C-407E-A947-70E740481C1C}">
                <a14:useLocalDpi xmlns:a14="http://schemas.microsoft.com/office/drawing/2010/main" val="0"/>
              </a:ext>
            </a:extLst>
          </a:blip>
          <a:srcRect/>
          <a:stretch>
            <a:fillRect/>
          </a:stretch>
        </p:blipFill>
        <p:spPr bwMode="auto">
          <a:xfrm>
            <a:off x="2388638" y="2885270"/>
            <a:ext cx="7770540" cy="2530844"/>
          </a:xfrm>
          <a:prstGeom prst="rect">
            <a:avLst/>
          </a:prstGeom>
          <a:noFill/>
          <a:ln>
            <a:noFill/>
          </a:ln>
        </p:spPr>
      </p:pic>
    </p:spTree>
    <p:extLst>
      <p:ext uri="{BB962C8B-B14F-4D97-AF65-F5344CB8AC3E}">
        <p14:creationId xmlns:p14="http://schemas.microsoft.com/office/powerpoint/2010/main" val="448556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699380" y="176681"/>
            <a:ext cx="528445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تحليل ماذا لو</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191</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373224" y="1379915"/>
            <a:ext cx="11610612" cy="634483"/>
            <a:chOff x="373224" y="1399591"/>
            <a:chExt cx="11610612" cy="634483"/>
          </a:xfrm>
        </p:grpSpPr>
        <p:pic>
          <p:nvPicPr>
            <p:cNvPr id="5" name="Picture 4"/>
            <p:cNvPicPr>
              <a:picLocks noChangeAspect="1"/>
            </p:cNvPicPr>
            <p:nvPr/>
          </p:nvPicPr>
          <p:blipFill rotWithShape="1">
            <a:blip r:embed="rId3">
              <a:extLst>
                <a:ext uri="{BEBA8EAE-BF5A-486C-A8C5-ECC9F3942E4B}">
                  <a14:imgProps xmlns:a14="http://schemas.microsoft.com/office/drawing/2010/main">
                    <a14:imgLayer r:embed="rId4">
                      <a14:imgEffect>
                        <a14:backgroundRemoval t="2615" b="80769" l="23102" r="78768"/>
                      </a14:imgEffect>
                    </a14:imgLayer>
                  </a14:imgProps>
                </a:ext>
              </a:extLst>
            </a:blip>
            <a:srcRect l="22484" t="2754" r="21262" b="18879"/>
            <a:stretch/>
          </p:blipFill>
          <p:spPr>
            <a:xfrm>
              <a:off x="11346912" y="1399591"/>
              <a:ext cx="636924" cy="634483"/>
            </a:xfrm>
            <a:prstGeom prst="rect">
              <a:avLst/>
            </a:prstGeom>
          </p:spPr>
        </p:pic>
        <p:sp>
          <p:nvSpPr>
            <p:cNvPr id="7" name="Rectangle 6"/>
            <p:cNvSpPr/>
            <p:nvPr/>
          </p:nvSpPr>
          <p:spPr>
            <a:xfrm>
              <a:off x="373224" y="1439833"/>
              <a:ext cx="10973688"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سيظهر مربع حوار مع ثلاثة حقول:</a:t>
              </a:r>
              <a:endParaRPr kumimoji="0" lang="en-US" sz="1600" b="0"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2" name="Group 11"/>
          <p:cNvGrpSpPr/>
          <p:nvPr/>
        </p:nvGrpSpPr>
        <p:grpSpPr>
          <a:xfrm>
            <a:off x="8286525" y="2109977"/>
            <a:ext cx="2750612" cy="4246374"/>
            <a:chOff x="8392172" y="1550165"/>
            <a:chExt cx="2750612" cy="4491000"/>
          </a:xfrm>
        </p:grpSpPr>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8392172" y="1550165"/>
              <a:ext cx="2750612" cy="4491000"/>
            </a:xfrm>
            <a:prstGeom prst="rect">
              <a:avLst/>
            </a:prstGeom>
          </p:spPr>
        </p:pic>
        <p:sp>
          <p:nvSpPr>
            <p:cNvPr id="14" name="Rectangle 13"/>
            <p:cNvSpPr/>
            <p:nvPr/>
          </p:nvSpPr>
          <p:spPr>
            <a:xfrm>
              <a:off x="8553844" y="1978242"/>
              <a:ext cx="2427268" cy="553362"/>
            </a:xfrm>
            <a:prstGeom prst="rect">
              <a:avLst/>
            </a:prstGeom>
          </p:spPr>
          <p:txBody>
            <a:bodyPr wrap="non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سيحتوي الحقل الأول</a:t>
              </a:r>
              <a:endParaRPr kumimoji="0" lang="en-ZA"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grpSp>
        <p:nvGrpSpPr>
          <p:cNvPr id="15" name="Group 14"/>
          <p:cNvGrpSpPr/>
          <p:nvPr/>
        </p:nvGrpSpPr>
        <p:grpSpPr>
          <a:xfrm>
            <a:off x="4783575" y="2109977"/>
            <a:ext cx="2685598" cy="4246374"/>
            <a:chOff x="4715691" y="1550165"/>
            <a:chExt cx="2685598" cy="4491000"/>
          </a:xfrm>
        </p:grpSpPr>
        <p:pic>
          <p:nvPicPr>
            <p:cNvPr id="16" name="Picture 1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4715691" y="1550165"/>
              <a:ext cx="2685598" cy="4491000"/>
            </a:xfrm>
            <a:prstGeom prst="rect">
              <a:avLst/>
            </a:prstGeom>
          </p:spPr>
        </p:pic>
        <p:sp>
          <p:nvSpPr>
            <p:cNvPr id="17" name="Rectangle 16"/>
            <p:cNvSpPr/>
            <p:nvPr/>
          </p:nvSpPr>
          <p:spPr>
            <a:xfrm>
              <a:off x="5063514" y="1978242"/>
              <a:ext cx="1696298" cy="618463"/>
            </a:xfrm>
            <a:prstGeom prst="rect">
              <a:avLst/>
            </a:prstGeom>
          </p:spPr>
          <p:txBody>
            <a:bodyPr wrap="non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2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الحقل الثاني</a:t>
              </a:r>
              <a:endParaRPr kumimoji="0" lang="en-ZA" sz="32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grpSp>
        <p:nvGrpSpPr>
          <p:cNvPr id="18" name="Group 17"/>
          <p:cNvGrpSpPr/>
          <p:nvPr/>
        </p:nvGrpSpPr>
        <p:grpSpPr>
          <a:xfrm>
            <a:off x="1193082" y="2208451"/>
            <a:ext cx="2625585" cy="4246374"/>
            <a:chOff x="1298729" y="1648639"/>
            <a:chExt cx="2625585" cy="4491000"/>
          </a:xfrm>
        </p:grpSpPr>
        <p:pic>
          <p:nvPicPr>
            <p:cNvPr id="19" name="Picture 1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1298729" y="1648639"/>
              <a:ext cx="2625585" cy="4491000"/>
            </a:xfrm>
            <a:prstGeom prst="rect">
              <a:avLst/>
            </a:prstGeom>
          </p:spPr>
        </p:pic>
        <p:sp>
          <p:nvSpPr>
            <p:cNvPr id="20" name="Rectangle 19"/>
            <p:cNvSpPr/>
            <p:nvPr/>
          </p:nvSpPr>
          <p:spPr>
            <a:xfrm>
              <a:off x="1566316" y="2053576"/>
              <a:ext cx="1800493" cy="618463"/>
            </a:xfrm>
            <a:prstGeom prst="rect">
              <a:avLst/>
            </a:prstGeom>
          </p:spPr>
          <p:txBody>
            <a:bodyPr wrap="non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2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الحقل الثالث</a:t>
              </a:r>
              <a:endParaRPr kumimoji="0" lang="en-ZA" sz="32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sp>
        <p:nvSpPr>
          <p:cNvPr id="21" name="Rectangle 20"/>
          <p:cNvSpPr/>
          <p:nvPr/>
        </p:nvSpPr>
        <p:spPr>
          <a:xfrm>
            <a:off x="8490428" y="3208253"/>
            <a:ext cx="2385037" cy="2246769"/>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(تعيين الخلية:)، </a:t>
            </a:r>
            <a:br>
              <a:rPr kumimoji="0" lang="ar-EG" sz="28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br>
            <a:r>
              <a:rPr kumimoji="0" lang="ar-EG" sz="28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على النتيجة المطلوبة. في مثالنا، تم تحديد الخلية </a:t>
            </a:r>
            <a:r>
              <a:rPr kumimoji="0" lang="en-US" sz="28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B5  </a:t>
            </a:r>
            <a:r>
              <a:rPr kumimoji="0" lang="ar-EG" sz="28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بالفعل</a:t>
            </a:r>
            <a:endParaRPr kumimoji="0" lang="en-ZA" sz="28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sp>
        <p:nvSpPr>
          <p:cNvPr id="22" name="Rectangle 21"/>
          <p:cNvSpPr/>
          <p:nvPr/>
        </p:nvSpPr>
        <p:spPr>
          <a:xfrm>
            <a:off x="4560606" y="3155773"/>
            <a:ext cx="2838410" cy="2246769"/>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(إلى القيمة:)، هو النتيجة المطلوبة. في مثالنا، سندخل 500 لأننا نريد فقط إنفاق 500 دولار</a:t>
            </a:r>
            <a:endParaRPr kumimoji="0" lang="en-ZA" sz="28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sp>
        <p:nvSpPr>
          <p:cNvPr id="23" name="Rectangle 22"/>
          <p:cNvSpPr/>
          <p:nvPr/>
        </p:nvSpPr>
        <p:spPr>
          <a:xfrm>
            <a:off x="597159" y="3176106"/>
            <a:ext cx="3221508" cy="3093154"/>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6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(بتغيير الخلية:)، هو الخلية حيث سيضع </a:t>
            </a:r>
            <a:r>
              <a:rPr kumimoji="0" lang="en-US" sz="26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Goal Seek </a:t>
            </a:r>
            <a:r>
              <a:rPr kumimoji="0" lang="ar-EG" sz="26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إجابتها. في مثالنا، سنحدد الخلية </a:t>
            </a:r>
            <a:r>
              <a:rPr kumimoji="0" lang="en-US" sz="26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B4 </a:t>
            </a:r>
            <a:r>
              <a:rPr kumimoji="0" lang="ar-EG" sz="26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لأننا نريد معرفة عدد الضيوف الذين يمكننا دعوتهم دون إنفاق أكثر من 500 دولار</a:t>
            </a:r>
            <a:endParaRPr kumimoji="0" lang="en-ZA" sz="26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3649424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arn(inVertical)">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wipe(down)">
                                      <p:cBhvr>
                                        <p:cTn id="18" dur="500"/>
                                        <p:tgtEl>
                                          <p:spTgt spid="21"/>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barn(inVertical)">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down)">
                                      <p:cBhvr>
                                        <p:cTn id="28" dur="500"/>
                                        <p:tgtEl>
                                          <p:spTgt spid="22"/>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barn(inVertical)">
                                      <p:cBhvr>
                                        <p:cTn id="33" dur="500"/>
                                        <p:tgtEl>
                                          <p:spTgt spid="1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wipe(down)">
                                      <p:cBhvr>
                                        <p:cTn id="3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699380" y="176681"/>
            <a:ext cx="528445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تحليل ماذا لو</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192</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8" name="Group 7"/>
          <p:cNvGrpSpPr/>
          <p:nvPr/>
        </p:nvGrpSpPr>
        <p:grpSpPr>
          <a:xfrm>
            <a:off x="290579" y="1529206"/>
            <a:ext cx="11629273" cy="634483"/>
            <a:chOff x="354563" y="1399591"/>
            <a:chExt cx="11629273" cy="634483"/>
          </a:xfrm>
        </p:grpSpPr>
        <p:pic>
          <p:nvPicPr>
            <p:cNvPr id="10" name="Picture 9"/>
            <p:cNvPicPr>
              <a:picLocks noChangeAspect="1"/>
            </p:cNvPicPr>
            <p:nvPr/>
          </p:nvPicPr>
          <p:blipFill rotWithShape="1">
            <a:blip r:embed="rId3">
              <a:extLst>
                <a:ext uri="{BEBA8EAE-BF5A-486C-A8C5-ECC9F3942E4B}">
                  <a14:imgProps xmlns:a14="http://schemas.microsoft.com/office/drawing/2010/main">
                    <a14:imgLayer r:embed="rId4">
                      <a14:imgEffect>
                        <a14:backgroundRemoval t="2615" b="80769" l="23102" r="78768"/>
                      </a14:imgEffect>
                    </a14:imgLayer>
                  </a14:imgProps>
                </a:ext>
              </a:extLst>
            </a:blip>
            <a:srcRect l="22484" t="2754" r="21262" b="18879"/>
            <a:stretch/>
          </p:blipFill>
          <p:spPr>
            <a:xfrm>
              <a:off x="11346912" y="1399591"/>
              <a:ext cx="636924" cy="634483"/>
            </a:xfrm>
            <a:prstGeom prst="rect">
              <a:avLst/>
            </a:prstGeom>
          </p:spPr>
        </p:pic>
        <p:sp>
          <p:nvSpPr>
            <p:cNvPr id="11" name="Rectangle 10"/>
            <p:cNvSpPr/>
            <p:nvPr/>
          </p:nvSpPr>
          <p:spPr>
            <a:xfrm>
              <a:off x="354563" y="1418252"/>
              <a:ext cx="10973688"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عند الانتهاء، انقر فوق "موافق"</a:t>
              </a:r>
              <a:endParaRPr kumimoji="0" lang="en-US" sz="16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12" name="Picture 11" descr="https://1.bp.blogspot.com/-f0kjvk1hqDE/XynKUx1i6KI/AAAAAAAAHZg/1lMUTE2TugE-8X_4ij1FRBeKYEWmdAByQCLcBGAsYHQ/s1600/image9.webp"/>
          <p:cNvPicPr/>
          <p:nvPr/>
        </p:nvPicPr>
        <p:blipFill>
          <a:blip r:embed="rId5">
            <a:extLst>
              <a:ext uri="{28A0092B-C50C-407E-A947-70E740481C1C}">
                <a14:useLocalDpi xmlns:a14="http://schemas.microsoft.com/office/drawing/2010/main" val="0"/>
              </a:ext>
            </a:extLst>
          </a:blip>
          <a:srcRect/>
          <a:stretch>
            <a:fillRect/>
          </a:stretch>
        </p:blipFill>
        <p:spPr bwMode="auto">
          <a:xfrm>
            <a:off x="3892463" y="2219008"/>
            <a:ext cx="4792740" cy="4137343"/>
          </a:xfrm>
          <a:prstGeom prst="rect">
            <a:avLst/>
          </a:prstGeom>
          <a:noFill/>
          <a:ln>
            <a:noFill/>
          </a:ln>
        </p:spPr>
      </p:pic>
    </p:spTree>
    <p:extLst>
      <p:ext uri="{BB962C8B-B14F-4D97-AF65-F5344CB8AC3E}">
        <p14:creationId xmlns:p14="http://schemas.microsoft.com/office/powerpoint/2010/main" val="1944400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699380" y="176681"/>
            <a:ext cx="528445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تحليل ماذا لو</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193</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347450" y="1473223"/>
            <a:ext cx="11629273" cy="634483"/>
            <a:chOff x="354563" y="1399591"/>
            <a:chExt cx="11629273" cy="634483"/>
          </a:xfrm>
        </p:grpSpPr>
        <p:pic>
          <p:nvPicPr>
            <p:cNvPr id="5" name="Picture 4"/>
            <p:cNvPicPr>
              <a:picLocks noChangeAspect="1"/>
            </p:cNvPicPr>
            <p:nvPr/>
          </p:nvPicPr>
          <p:blipFill rotWithShape="1">
            <a:blip r:embed="rId3">
              <a:extLst>
                <a:ext uri="{BEBA8EAE-BF5A-486C-A8C5-ECC9F3942E4B}">
                  <a14:imgProps xmlns:a14="http://schemas.microsoft.com/office/drawing/2010/main">
                    <a14:imgLayer r:embed="rId4">
                      <a14:imgEffect>
                        <a14:backgroundRemoval t="2615" b="80769" l="23102" r="78768"/>
                      </a14:imgEffect>
                    </a14:imgLayer>
                  </a14:imgProps>
                </a:ext>
              </a:extLst>
            </a:blip>
            <a:srcRect l="22484" t="2754" r="21262" b="18879"/>
            <a:stretch/>
          </p:blipFill>
          <p:spPr>
            <a:xfrm>
              <a:off x="11346912" y="1399591"/>
              <a:ext cx="636924" cy="634483"/>
            </a:xfrm>
            <a:prstGeom prst="rect">
              <a:avLst/>
            </a:prstGeom>
          </p:spPr>
        </p:pic>
        <p:sp>
          <p:nvSpPr>
            <p:cNvPr id="7" name="Rectangle 6"/>
            <p:cNvSpPr/>
            <p:nvPr/>
          </p:nvSpPr>
          <p:spPr>
            <a:xfrm>
              <a:off x="354563" y="1418252"/>
              <a:ext cx="10973688"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سيخبرك مربع الحوار ما إذا كان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Goal Seek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قادرًا على إيجاد حل. انقر فوق موافق</a:t>
              </a:r>
              <a:endParaRPr kumimoji="0" lang="en-US" sz="16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8" name="Group 7"/>
          <p:cNvGrpSpPr/>
          <p:nvPr/>
        </p:nvGrpSpPr>
        <p:grpSpPr>
          <a:xfrm>
            <a:off x="419099" y="2224193"/>
            <a:ext cx="11557624" cy="1477328"/>
            <a:chOff x="426212" y="1210883"/>
            <a:chExt cx="11557624" cy="1477328"/>
          </a:xfrm>
        </p:grpSpPr>
        <p:pic>
          <p:nvPicPr>
            <p:cNvPr id="10" name="Picture 9"/>
            <p:cNvPicPr>
              <a:picLocks noChangeAspect="1"/>
            </p:cNvPicPr>
            <p:nvPr/>
          </p:nvPicPr>
          <p:blipFill rotWithShape="1">
            <a:blip r:embed="rId3">
              <a:extLst>
                <a:ext uri="{BEBA8EAE-BF5A-486C-A8C5-ECC9F3942E4B}">
                  <a14:imgProps xmlns:a14="http://schemas.microsoft.com/office/drawing/2010/main">
                    <a14:imgLayer r:embed="rId4">
                      <a14:imgEffect>
                        <a14:backgroundRemoval t="2615" b="80769" l="23102" r="78768"/>
                      </a14:imgEffect>
                    </a14:imgLayer>
                  </a14:imgProps>
                </a:ext>
              </a:extLst>
            </a:blip>
            <a:srcRect l="22484" t="2754" r="21262" b="18879"/>
            <a:stretch/>
          </p:blipFill>
          <p:spPr>
            <a:xfrm>
              <a:off x="11346912" y="1399591"/>
              <a:ext cx="636924" cy="634483"/>
            </a:xfrm>
            <a:prstGeom prst="rect">
              <a:avLst/>
            </a:prstGeom>
          </p:spPr>
        </p:pic>
        <p:sp>
          <p:nvSpPr>
            <p:cNvPr id="11" name="Rectangle 10"/>
            <p:cNvSpPr/>
            <p:nvPr/>
          </p:nvSpPr>
          <p:spPr>
            <a:xfrm>
              <a:off x="426212" y="1210883"/>
              <a:ext cx="10973688" cy="147732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ستظهر النتيجة في الخلية المحددة. في مثالنا، حسب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Goal Seek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الإجابة لتكون 18.62 تقريبًا. في هذه الحالة، يجب أن تكون إجابتنا النهائية عددًا صحيحًا، لذلك سنحتاج إلى تقريب الإجابة لأعلى أو لأسفل؛ لأن التقريب سيتسبب في تجاوز ميزانيتنا، سنقوم بتقريب عدد النزلاء إلى 18 ضيفًا</a:t>
              </a:r>
              <a:endParaRPr kumimoji="0" lang="en-US" sz="16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12" name="Picture 11" descr="https://1.bp.blogspot.com/-CSgFycNT4dw/XynKYmW5F5I/AAAAAAAAHZo/odBxvNgzmEQa40pVUKAKvE01N41_XxzEQCLcBGAsYHQ/w320-h233/image10.webp"/>
          <p:cNvPicPr/>
          <p:nvPr/>
        </p:nvPicPr>
        <p:blipFill>
          <a:blip r:embed="rId5">
            <a:extLst>
              <a:ext uri="{28A0092B-C50C-407E-A947-70E740481C1C}">
                <a14:useLocalDpi xmlns:a14="http://schemas.microsoft.com/office/drawing/2010/main" val="0"/>
              </a:ext>
            </a:extLst>
          </a:blip>
          <a:srcRect/>
          <a:stretch>
            <a:fillRect/>
          </a:stretch>
        </p:blipFill>
        <p:spPr bwMode="auto">
          <a:xfrm>
            <a:off x="4851918" y="3818008"/>
            <a:ext cx="3385807" cy="2691587"/>
          </a:xfrm>
          <a:prstGeom prst="rect">
            <a:avLst/>
          </a:prstGeom>
          <a:noFill/>
          <a:ln>
            <a:noFill/>
          </a:ln>
        </p:spPr>
      </p:pic>
    </p:spTree>
    <p:extLst>
      <p:ext uri="{BB962C8B-B14F-4D97-AF65-F5344CB8AC3E}">
        <p14:creationId xmlns:p14="http://schemas.microsoft.com/office/powerpoint/2010/main" val="3212191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699380" y="176681"/>
            <a:ext cx="528445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تحليل ماذا لو</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194</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8" name="Group 7"/>
          <p:cNvGrpSpPr/>
          <p:nvPr/>
        </p:nvGrpSpPr>
        <p:grpSpPr>
          <a:xfrm>
            <a:off x="309240" y="1425025"/>
            <a:ext cx="11610612" cy="1477328"/>
            <a:chOff x="373224" y="1295410"/>
            <a:chExt cx="11610612" cy="1477328"/>
          </a:xfrm>
        </p:grpSpPr>
        <p:pic>
          <p:nvPicPr>
            <p:cNvPr id="10" name="Picture 9"/>
            <p:cNvPicPr>
              <a:picLocks noChangeAspect="1"/>
            </p:cNvPicPr>
            <p:nvPr/>
          </p:nvPicPr>
          <p:blipFill rotWithShape="1">
            <a:blip r:embed="rId3">
              <a:extLst>
                <a:ext uri="{BEBA8EAE-BF5A-486C-A8C5-ECC9F3942E4B}">
                  <a14:imgProps xmlns:a14="http://schemas.microsoft.com/office/drawing/2010/main">
                    <a14:imgLayer r:embed="rId4">
                      <a14:imgEffect>
                        <a14:backgroundRemoval t="2615" b="80769" l="23102" r="78768"/>
                      </a14:imgEffect>
                    </a14:imgLayer>
                  </a14:imgProps>
                </a:ext>
              </a:extLst>
            </a:blip>
            <a:srcRect l="22484" t="2754" r="21262" b="18879"/>
            <a:stretch/>
          </p:blipFill>
          <p:spPr>
            <a:xfrm>
              <a:off x="11346912" y="1399591"/>
              <a:ext cx="636924" cy="634483"/>
            </a:xfrm>
            <a:prstGeom prst="rect">
              <a:avLst/>
            </a:prstGeom>
          </p:spPr>
        </p:pic>
        <p:sp>
          <p:nvSpPr>
            <p:cNvPr id="11" name="Rectangle 10"/>
            <p:cNvSpPr/>
            <p:nvPr/>
          </p:nvSpPr>
          <p:spPr>
            <a:xfrm>
              <a:off x="373224" y="1295410"/>
              <a:ext cx="10973688" cy="147732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تسمح لك جداول البيانات بأخذ متغير واحد أو متغيرين في صيغة واستبدالها بالعدد الذي تريده من القيم المختلفة، ثم عرض النتائج في جدول. هذا الخيار قوي بشكل خاص لأنه يعرض نتائج متعددة في نفس الوقت، على عكس السيناريوهات أو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Goal Seek.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في المثال أدناه، يمكننا عرض 24 نتيجة محتملة لقرض سيارة</a:t>
              </a:r>
            </a:p>
          </p:txBody>
        </p:sp>
      </p:grpSp>
      <p:pic>
        <p:nvPicPr>
          <p:cNvPr id="16" name="Picture 15" descr="https://1.bp.blogspot.com/-EgMedYmrOZY/XynKgmqsSKI/AAAAAAAAHZ0/f632Vfoil_wr_i0FDSmxcRFR6rPc1xkQACLcBGAsYHQ/s1600/image12.webp"/>
          <p:cNvPicPr/>
          <p:nvPr/>
        </p:nvPicPr>
        <p:blipFill>
          <a:blip r:embed="rId5">
            <a:extLst>
              <a:ext uri="{28A0092B-C50C-407E-A947-70E740481C1C}">
                <a14:useLocalDpi xmlns:a14="http://schemas.microsoft.com/office/drawing/2010/main" val="0"/>
              </a:ext>
            </a:extLst>
          </a:blip>
          <a:srcRect/>
          <a:stretch>
            <a:fillRect/>
          </a:stretch>
        </p:blipFill>
        <p:spPr bwMode="auto">
          <a:xfrm>
            <a:off x="2605367" y="3154481"/>
            <a:ext cx="6736241" cy="3201870"/>
          </a:xfrm>
          <a:prstGeom prst="rect">
            <a:avLst/>
          </a:prstGeom>
          <a:noFill/>
          <a:ln>
            <a:noFill/>
          </a:ln>
        </p:spPr>
      </p:pic>
    </p:spTree>
    <p:extLst>
      <p:ext uri="{BB962C8B-B14F-4D97-AF65-F5344CB8AC3E}">
        <p14:creationId xmlns:p14="http://schemas.microsoft.com/office/powerpoint/2010/main" val="917775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660701" cy="6371351"/>
          </a:xfrm>
          <a:prstGeom prst="rect">
            <a:avLst/>
          </a:prstGeom>
        </p:spPr>
      </p:pic>
      <p:sp>
        <p:nvSpPr>
          <p:cNvPr id="4" name="Title 1">
            <a:extLst>
              <a:ext uri="{FF2B5EF4-FFF2-40B4-BE49-F238E27FC236}">
                <a16:creationId xmlns:a16="http://schemas.microsoft.com/office/drawing/2014/main" id="{00F23EB7-E336-46EB-A4A0-3DB7A6BF4CE1}"/>
              </a:ext>
            </a:extLst>
          </p:cNvPr>
          <p:cNvSpPr txBox="1">
            <a:spLocks/>
          </p:cNvSpPr>
          <p:nvPr/>
        </p:nvSpPr>
        <p:spPr>
          <a:xfrm>
            <a:off x="6235700" y="2690446"/>
            <a:ext cx="5956300" cy="1053900"/>
          </a:xfrm>
          <a:prstGeom prst="rect">
            <a:avLst/>
          </a:prstGeom>
          <a:solidFill>
            <a:srgbClr val="FFFFFF"/>
          </a:solidFill>
        </p:spPr>
        <p:txBody>
          <a:bodyPr vert="horz" lIns="180000" tIns="180000" rIns="252000" bIns="180000" rtlCol="0" anchor="ctr">
            <a:noAutofit/>
          </a:bodyPr>
          <a:lstStyle>
            <a:lvl1pPr algn="r" defTabSz="914400" rtl="1" eaLnBrk="1" latinLnBrk="0" hangingPunct="1">
              <a:lnSpc>
                <a:spcPct val="90000"/>
              </a:lnSpc>
              <a:spcBef>
                <a:spcPct val="0"/>
              </a:spcBef>
              <a:buNone/>
              <a:defRPr lang="en-ZA" sz="6000" b="1" kern="1200" spc="-300" dirty="0">
                <a:solidFill>
                  <a:schemeClr val="tx1">
                    <a:lumMod val="75000"/>
                    <a:lumOff val="25000"/>
                  </a:schemeClr>
                </a:solidFill>
                <a:latin typeface="+mj-lt"/>
                <a:ea typeface="+mj-ea"/>
                <a:cs typeface="+mj-cs"/>
              </a:defRPr>
            </a:lvl1pPr>
          </a:lstStyle>
          <a:p>
            <a:pPr lvl="0" algn="ctr">
              <a:defRPr/>
            </a:pPr>
            <a:r>
              <a:rPr kumimoji="0" lang="ar-EG" sz="6600" b="1" i="0" u="none" strike="noStrike" kern="1200" cap="none" spc="-300" normalizeH="0" baseline="0" noProof="0" dirty="0">
                <a:ln>
                  <a:noFill/>
                </a:ln>
                <a:solidFill>
                  <a:sysClr val="windowText" lastClr="000000">
                    <a:lumMod val="75000"/>
                    <a:lumOff val="25000"/>
                  </a:sysClr>
                </a:solidFill>
                <a:effectLst/>
                <a:uLnTx/>
                <a:uFillTx/>
                <a:latin typeface="Adobe Arabic" panose="02040503050201020203" pitchFamily="18" charset="-78"/>
                <a:ea typeface="+mj-ea"/>
                <a:cs typeface="Adobe Arabic" panose="02040503050201020203" pitchFamily="18" charset="-78"/>
              </a:rPr>
              <a:t>الجلسة التدريبية </a:t>
            </a:r>
            <a:r>
              <a:rPr lang="ar-EG" sz="6600" dirty="0">
                <a:solidFill>
                  <a:sysClr val="windowText" lastClr="000000">
                    <a:lumMod val="75000"/>
                    <a:lumOff val="25000"/>
                  </a:sysClr>
                </a:solidFill>
                <a:latin typeface="Adobe Arabic" panose="02040503050201020203" pitchFamily="18" charset="-78"/>
                <a:cs typeface="Adobe Arabic" panose="02040503050201020203" pitchFamily="18" charset="-78"/>
              </a:rPr>
              <a:t>الثانية </a:t>
            </a:r>
            <a:endParaRPr kumimoji="0" lang="ar-EG" sz="6600" b="1" i="0" u="none" strike="noStrike" kern="1200" cap="none" spc="-300" normalizeH="0" baseline="0" noProof="0" dirty="0">
              <a:ln>
                <a:noFill/>
              </a:ln>
              <a:solidFill>
                <a:sysClr val="windowText" lastClr="000000">
                  <a:lumMod val="75000"/>
                  <a:lumOff val="25000"/>
                </a:sysClr>
              </a:solidFill>
              <a:effectLst/>
              <a:uLnTx/>
              <a:uFillTx/>
              <a:latin typeface="Adobe Arabic" panose="02040503050201020203" pitchFamily="18" charset="-78"/>
              <a:ea typeface="+mj-ea"/>
              <a:cs typeface="Adobe Arabic" panose="02040503050201020203" pitchFamily="18" charset="-78"/>
            </a:endParaRPr>
          </a:p>
        </p:txBody>
      </p:sp>
      <p:sp>
        <p:nvSpPr>
          <p:cNvPr id="5" name="Subtitle 2">
            <a:extLst>
              <a:ext uri="{FF2B5EF4-FFF2-40B4-BE49-F238E27FC236}">
                <a16:creationId xmlns:a16="http://schemas.microsoft.com/office/drawing/2014/main" id="{9E4D4535-D519-40ED-B8A4-2EA1276BB652}"/>
              </a:ext>
            </a:extLst>
          </p:cNvPr>
          <p:cNvSpPr txBox="1">
            <a:spLocks/>
          </p:cNvSpPr>
          <p:nvPr/>
        </p:nvSpPr>
        <p:spPr>
          <a:xfrm>
            <a:off x="6235700" y="3744414"/>
            <a:ext cx="5956300" cy="1446650"/>
          </a:xfrm>
          <a:prstGeom prst="rect">
            <a:avLst/>
          </a:prstGeom>
          <a:solidFill>
            <a:srgbClr val="25AE5D">
              <a:alpha val="80000"/>
            </a:srgbClr>
          </a:solidFill>
        </p:spPr>
        <p:txBody>
          <a:bodyPr vert="horz" lIns="180000" tIns="180000" rIns="252000" bIns="180000" rtlCol="0" anchor="ctr">
            <a:noAutofit/>
          </a:bodyPr>
          <a:lstStyle>
            <a:lvl1pPr marL="0" indent="0" algn="r" defTabSz="914400" rtl="1" eaLnBrk="1" latinLnBrk="0" hangingPunct="1">
              <a:lnSpc>
                <a:spcPct val="90000"/>
              </a:lnSpc>
              <a:spcBef>
                <a:spcPts val="1000"/>
              </a:spcBef>
              <a:buFont typeface="Arial" panose="020B0604020202020204" pitchFamily="34" charset="0"/>
              <a:buNone/>
              <a:defRPr sz="1800" kern="1200">
                <a:solidFill>
                  <a:schemeClr val="bg1"/>
                </a:solidFill>
                <a:latin typeface="+mn-lt"/>
                <a:ea typeface="+mn-ea"/>
                <a:cs typeface="+mn-cs"/>
              </a:defRPr>
            </a:lvl1pPr>
            <a:lvl2pPr marL="266700"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2pPr>
            <a:lvl3pPr marL="5429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3pPr>
            <a:lvl4pPr marL="8096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4pPr>
            <a:lvl5pPr marL="10763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defRPr/>
            </a:pPr>
            <a:r>
              <a:rPr lang="ar-EG" sz="4400" b="1" dirty="0">
                <a:solidFill>
                  <a:srgbClr val="FFFFFF"/>
                </a:solidFill>
                <a:latin typeface="Sakkal Majalla" panose="02000000000000000000" pitchFamily="2" charset="-78"/>
                <a:cs typeface="Sakkal Majalla" panose="02000000000000000000" pitchFamily="2" charset="-78"/>
              </a:rPr>
              <a:t>التعامل مع الدوال والصيغ الحسابية</a:t>
            </a:r>
            <a:endParaRPr kumimoji="0" lang="ar-EG" sz="4400" b="1" i="0" u="none" strike="noStrike" kern="1200" cap="none" spc="0" normalizeH="0" baseline="0" noProof="0" dirty="0">
              <a:ln>
                <a:noFill/>
              </a:ln>
              <a:solidFill>
                <a:srgbClr val="FFFFFF"/>
              </a:solidFill>
              <a:effectLst/>
              <a:uLnTx/>
              <a:uFillTx/>
              <a:latin typeface="Sakkal Majalla" panose="02000000000000000000" pitchFamily="2" charset="-78"/>
              <a:ea typeface="+mn-ea"/>
              <a:cs typeface="Sakkal Majalla" panose="02000000000000000000" pitchFamily="2" charset="-78"/>
            </a:endParaRPr>
          </a:p>
        </p:txBody>
      </p:sp>
      <p:sp>
        <p:nvSpPr>
          <p:cNvPr id="6" name="Rectangle 5">
            <a:extLst>
              <a:ext uri="{FF2B5EF4-FFF2-40B4-BE49-F238E27FC236}">
                <a16:creationId xmlns:a16="http://schemas.microsoft.com/office/drawing/2014/main" id="{EC0FBB1B-4F0E-4365-BF27-3150FC6C3B90}"/>
              </a:ext>
            </a:extLst>
          </p:cNvPr>
          <p:cNvSpPr/>
          <p:nvPr/>
        </p:nvSpPr>
        <p:spPr>
          <a:xfrm>
            <a:off x="9780103" y="6803351"/>
            <a:ext cx="1979897" cy="5465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7A13D8A8-6C3D-4527-959D-41C3213F7F02}"/>
              </a:ext>
            </a:extLst>
          </p:cNvPr>
          <p:cNvSpPr/>
          <p:nvPr/>
        </p:nvSpPr>
        <p:spPr>
          <a:xfrm>
            <a:off x="0" y="6803351"/>
            <a:ext cx="9780104" cy="54650"/>
          </a:xfrm>
          <a:prstGeom prst="rect">
            <a:avLst/>
          </a:prstGeom>
          <a:solidFill>
            <a:srgbClr val="25AE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51DD44D8-4A8F-4693-B90A-166855B29D25}"/>
              </a:ext>
            </a:extLst>
          </p:cNvPr>
          <p:cNvSpPr/>
          <p:nvPr/>
        </p:nvSpPr>
        <p:spPr>
          <a:xfrm>
            <a:off x="9780103" y="5134600"/>
            <a:ext cx="2411412" cy="11482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Slide Number Placeholder 10"/>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195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741765949"/>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5647765" y="2817864"/>
            <a:ext cx="6404575" cy="1252113"/>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800" b="0"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anose="02000000000000000000" pitchFamily="2" charset="-78"/>
              </a:rPr>
              <a:t>مقدمة إلى الصيغ (المعادلات)</a:t>
            </a: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196</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5" name="Picture 2" descr="Free vector visionary technology concept illustration"/>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76275" y="1383030"/>
            <a:ext cx="4339590" cy="43395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0844072"/>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541784" y="143436"/>
            <a:ext cx="565021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مقدمة إلى الصيغ (المعادلات)</a:t>
            </a:r>
          </a:p>
        </p:txBody>
      </p:sp>
      <p:sp>
        <p:nvSpPr>
          <p:cNvPr id="2" name="Slide Number Placeholder 1"/>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197</a:t>
            </a:fld>
            <a:endParaRPr kumimoji="0" lang="ar-EG" sz="32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344384" y="1316174"/>
            <a:ext cx="11710639" cy="5139767"/>
            <a:chOff x="344384" y="1316174"/>
            <a:chExt cx="11710639" cy="5139767"/>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flipV="1">
              <a:off x="8965869" y="1567543"/>
              <a:ext cx="3089154" cy="4888398"/>
            </a:xfrm>
            <a:prstGeom prst="rect">
              <a:avLst/>
            </a:prstGeom>
          </p:spPr>
        </p:pic>
        <p:sp>
          <p:nvSpPr>
            <p:cNvPr id="6" name="Rectangle 5"/>
            <p:cNvSpPr/>
            <p:nvPr/>
          </p:nvSpPr>
          <p:spPr>
            <a:xfrm>
              <a:off x="344384" y="1316174"/>
              <a:ext cx="8775865"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الصيغة أو المعادلة</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 (Formula)</a:t>
              </a: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 هي مبدئيا معادلة تستعمل لتحليل ومعالجة البيانات الموجود </a:t>
              </a:r>
              <a:b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b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في ورقة العمل: بإمكان المعادلات أن تنفذ عمليات حسابية بسيطة كالجمع والطرح والقسمة </a:t>
              </a:r>
              <a:endPar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7" name="Rectangle 6"/>
          <p:cNvSpPr/>
          <p:nvPr/>
        </p:nvSpPr>
        <p:spPr>
          <a:xfrm>
            <a:off x="344384" y="3226122"/>
            <a:ext cx="8621485"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الهدف منها حساب قيم موجودة في خلايا أخرى داخل ورقة العمل يجب أن تبدأ المعادلة بعلامة يساوى (=)</a:t>
            </a:r>
          </a:p>
        </p:txBody>
      </p:sp>
      <p:sp>
        <p:nvSpPr>
          <p:cNvPr id="8" name="Rectangle 7"/>
          <p:cNvSpPr/>
          <p:nvPr/>
        </p:nvSpPr>
        <p:spPr>
          <a:xfrm>
            <a:off x="344384" y="5040164"/>
            <a:ext cx="9438903" cy="147732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تنشأ المعادلة بكتابتها من لوحة المفاتيح أو بالتأشير إلى الخلايا أو بلصق أسماء أو دوال في الخلية وعادة تظهر ورقة العمل نتيجة المعادلة بدلا من المعادلة نفسها، أما المعادلة نفسها فتظهر في شريط الصيغ عندما تختار الخلية</a:t>
            </a:r>
          </a:p>
        </p:txBody>
      </p:sp>
    </p:spTree>
    <p:extLst>
      <p:ext uri="{BB962C8B-B14F-4D97-AF65-F5344CB8AC3E}">
        <p14:creationId xmlns:p14="http://schemas.microsoft.com/office/powerpoint/2010/main" val="2179637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5289177" y="2118617"/>
            <a:ext cx="6902823" cy="2363736"/>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800" b="0"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anose="02000000000000000000" pitchFamily="2" charset="-78"/>
              </a:rPr>
              <a:t>المعاملات المستخدمة في الصيغ (المعادلات) </a:t>
            </a:r>
            <a:r>
              <a:rPr kumimoji="0" lang="en-US" sz="4800" b="0"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anose="02000000000000000000" pitchFamily="2" charset="-78"/>
              </a:rPr>
              <a:t>Operators</a:t>
            </a:r>
            <a:endParaRPr kumimoji="0" lang="ar-EG" sz="4800" b="0"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anose="02000000000000000000" pitchFamily="2" charset="-78"/>
            </a:endParaRP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198</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6" name="Picture 2" descr="Free vector visionary technology concept illustration"/>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76275" y="1383030"/>
            <a:ext cx="4339590" cy="43395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8568840"/>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541784" y="-35858"/>
            <a:ext cx="5650216"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المعاملات المستخدمة في الصيغ (المعادلات) </a:t>
            </a:r>
            <a:r>
              <a:rPr kumimoji="0" lang="en-US" sz="28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Operators</a:t>
            </a:r>
          </a:p>
        </p:txBody>
      </p:sp>
      <p:sp>
        <p:nvSpPr>
          <p:cNvPr id="2" name="Slide Number Placeholder 1"/>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199</a:t>
            </a:fld>
            <a:endParaRPr kumimoji="0" lang="ar-EG" sz="32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3" name="Rectangle 2"/>
          <p:cNvSpPr/>
          <p:nvPr/>
        </p:nvSpPr>
        <p:spPr>
          <a:xfrm>
            <a:off x="838200" y="118030"/>
            <a:ext cx="4858870" cy="1015663"/>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1000"/>
              </a:spcAft>
              <a:buClrTx/>
              <a:buSzTx/>
              <a:buFontTx/>
              <a:buNone/>
              <a:tabLst>
                <a:tab pos="5363845" algn="l"/>
              </a:tabLst>
              <a:defRPr/>
            </a:pPr>
            <a:r>
              <a:rPr kumimoji="0" lang="ar-SA" sz="2400" b="0"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يوضح الجدول التالي المعاملات التي تستخدم داخل المعادلات ومعنى كل منها:</a:t>
            </a:r>
            <a:endParaRPr kumimoji="0" lang="en-US" sz="2400" b="0"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aphicFrame>
        <p:nvGraphicFramePr>
          <p:cNvPr id="4" name="Table 3"/>
          <p:cNvGraphicFramePr>
            <a:graphicFrameLocks noGrp="1"/>
          </p:cNvGraphicFramePr>
          <p:nvPr/>
        </p:nvGraphicFramePr>
        <p:xfrm>
          <a:off x="1089212" y="1602742"/>
          <a:ext cx="10515600" cy="4696212"/>
        </p:xfrm>
        <a:graphic>
          <a:graphicData uri="http://schemas.openxmlformats.org/drawingml/2006/table">
            <a:tbl>
              <a:tblPr rtl="1" firstRow="1" firstCol="1" bandRow="1"/>
              <a:tblGrid>
                <a:gridCol w="2332360">
                  <a:extLst>
                    <a:ext uri="{9D8B030D-6E8A-4147-A177-3AD203B41FA5}">
                      <a16:colId xmlns:a16="http://schemas.microsoft.com/office/drawing/2014/main" val="393788512"/>
                    </a:ext>
                  </a:extLst>
                </a:gridCol>
                <a:gridCol w="5344028">
                  <a:extLst>
                    <a:ext uri="{9D8B030D-6E8A-4147-A177-3AD203B41FA5}">
                      <a16:colId xmlns:a16="http://schemas.microsoft.com/office/drawing/2014/main" val="3350453589"/>
                    </a:ext>
                  </a:extLst>
                </a:gridCol>
                <a:gridCol w="2839212">
                  <a:extLst>
                    <a:ext uri="{9D8B030D-6E8A-4147-A177-3AD203B41FA5}">
                      <a16:colId xmlns:a16="http://schemas.microsoft.com/office/drawing/2014/main" val="1486610735"/>
                    </a:ext>
                  </a:extLst>
                </a:gridCol>
              </a:tblGrid>
              <a:tr h="0">
                <a:tc>
                  <a:txBody>
                    <a:bodyPr/>
                    <a:lstStyle/>
                    <a:p>
                      <a:pPr marL="0" marR="0" algn="ctr" rtl="1">
                        <a:lnSpc>
                          <a:spcPct val="107000"/>
                        </a:lnSpc>
                        <a:spcBef>
                          <a:spcPts val="0"/>
                        </a:spcBef>
                        <a:spcAft>
                          <a:spcPts val="0"/>
                        </a:spcAft>
                        <a:tabLst>
                          <a:tab pos="5363845" algn="l"/>
                        </a:tabLst>
                      </a:pPr>
                      <a:r>
                        <a:rPr lang="ar-SA" sz="2400" b="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المعامل</a:t>
                      </a:r>
                      <a:endParaRPr lang="en-US" sz="1600" b="0" dirty="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57150" cap="flat" cmpd="dbl" algn="ctr">
                      <a:solidFill>
                        <a:srgbClr val="92D050"/>
                      </a:solidFill>
                      <a:prstDash val="solid"/>
                      <a:round/>
                      <a:headEnd type="none" w="med" len="med"/>
                      <a:tailEnd type="none" w="med" len="med"/>
                    </a:lnL>
                    <a:lnR w="28575" cap="flat" cmpd="sng" algn="ctr">
                      <a:solidFill>
                        <a:srgbClr val="92D050"/>
                      </a:solidFill>
                      <a:prstDash val="solid"/>
                      <a:round/>
                      <a:headEnd type="none" w="med" len="med"/>
                      <a:tailEnd type="none" w="med" len="med"/>
                    </a:lnR>
                    <a:lnT w="57150" cap="flat" cmpd="dbl" algn="ctr">
                      <a:solidFill>
                        <a:srgbClr val="92D050"/>
                      </a:solidFill>
                      <a:prstDash val="solid"/>
                      <a:round/>
                      <a:headEnd type="none" w="med" len="med"/>
                      <a:tailEnd type="none" w="med" len="med"/>
                    </a:lnT>
                    <a:lnB w="28575" cap="flat" cmpd="sng" algn="ctr">
                      <a:solidFill>
                        <a:srgbClr val="92D050"/>
                      </a:solidFill>
                      <a:prstDash val="solid"/>
                      <a:round/>
                      <a:headEnd type="none" w="med" len="med"/>
                      <a:tailEnd type="none" w="med" len="med"/>
                    </a:lnB>
                    <a:solidFill>
                      <a:srgbClr val="E2EFD9"/>
                    </a:solidFill>
                  </a:tcPr>
                </a:tc>
                <a:tc>
                  <a:txBody>
                    <a:bodyPr/>
                    <a:lstStyle/>
                    <a:p>
                      <a:pPr marL="0" marR="0" algn="ctr" rtl="1">
                        <a:lnSpc>
                          <a:spcPct val="107000"/>
                        </a:lnSpc>
                        <a:spcBef>
                          <a:spcPts val="0"/>
                        </a:spcBef>
                        <a:spcAft>
                          <a:spcPts val="0"/>
                        </a:spcAft>
                        <a:tabLst>
                          <a:tab pos="5363845" algn="l"/>
                        </a:tabLst>
                      </a:pPr>
                      <a:r>
                        <a:rPr lang="ar-SA" sz="2400" b="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يستخدم في</a:t>
                      </a:r>
                      <a:endParaRPr lang="en-US" sz="1600" b="0" dirty="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28575" cap="flat" cmpd="sng" algn="ctr">
                      <a:solidFill>
                        <a:srgbClr val="92D050"/>
                      </a:solidFill>
                      <a:prstDash val="solid"/>
                      <a:round/>
                      <a:headEnd type="none" w="med" len="med"/>
                      <a:tailEnd type="none" w="med" len="med"/>
                    </a:lnL>
                    <a:lnR w="28575" cap="flat" cmpd="sng" algn="ctr">
                      <a:solidFill>
                        <a:srgbClr val="92D050"/>
                      </a:solidFill>
                      <a:prstDash val="solid"/>
                      <a:round/>
                      <a:headEnd type="none" w="med" len="med"/>
                      <a:tailEnd type="none" w="med" len="med"/>
                    </a:lnR>
                    <a:lnT w="57150" cap="flat" cmpd="dbl" algn="ctr">
                      <a:solidFill>
                        <a:srgbClr val="92D050"/>
                      </a:solidFill>
                      <a:prstDash val="solid"/>
                      <a:round/>
                      <a:headEnd type="none" w="med" len="med"/>
                      <a:tailEnd type="none" w="med" len="med"/>
                    </a:lnT>
                    <a:lnB w="28575" cap="flat" cmpd="sng" algn="ctr">
                      <a:solidFill>
                        <a:srgbClr val="92D050"/>
                      </a:solidFill>
                      <a:prstDash val="solid"/>
                      <a:round/>
                      <a:headEnd type="none" w="med" len="med"/>
                      <a:tailEnd type="none" w="med" len="med"/>
                    </a:lnB>
                  </a:tcPr>
                </a:tc>
                <a:tc>
                  <a:txBody>
                    <a:bodyPr/>
                    <a:lstStyle/>
                    <a:p>
                      <a:pPr marL="0" marR="0" algn="ctr" rtl="1">
                        <a:lnSpc>
                          <a:spcPct val="107000"/>
                        </a:lnSpc>
                        <a:spcBef>
                          <a:spcPts val="0"/>
                        </a:spcBef>
                        <a:spcAft>
                          <a:spcPts val="0"/>
                        </a:spcAft>
                        <a:tabLst>
                          <a:tab pos="5363845" algn="l"/>
                        </a:tabLst>
                      </a:pPr>
                      <a:r>
                        <a:rPr lang="ar-SA" sz="2400" b="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مثال</a:t>
                      </a:r>
                      <a:endParaRPr lang="en-US" sz="1600" b="0" dirty="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28575" cap="flat" cmpd="sng" algn="ctr">
                      <a:solidFill>
                        <a:srgbClr val="92D050"/>
                      </a:solidFill>
                      <a:prstDash val="solid"/>
                      <a:round/>
                      <a:headEnd type="none" w="med" len="med"/>
                      <a:tailEnd type="none" w="med" len="med"/>
                    </a:lnL>
                    <a:lnR w="57150" cap="flat" cmpd="dbl" algn="ctr">
                      <a:solidFill>
                        <a:srgbClr val="92D050"/>
                      </a:solidFill>
                      <a:prstDash val="solid"/>
                      <a:round/>
                      <a:headEnd type="none" w="med" len="med"/>
                      <a:tailEnd type="none" w="med" len="med"/>
                    </a:lnR>
                    <a:lnT w="57150" cap="flat" cmpd="dbl" algn="ctr">
                      <a:solidFill>
                        <a:srgbClr val="92D050"/>
                      </a:solidFill>
                      <a:prstDash val="solid"/>
                      <a:round/>
                      <a:headEnd type="none" w="med" len="med"/>
                      <a:tailEnd type="none" w="med" len="med"/>
                    </a:lnT>
                    <a:lnB w="28575" cap="flat" cmpd="sng" algn="ctr">
                      <a:solidFill>
                        <a:srgbClr val="92D050"/>
                      </a:solidFill>
                      <a:prstDash val="solid"/>
                      <a:round/>
                      <a:headEnd type="none" w="med" len="med"/>
                      <a:tailEnd type="none" w="med" len="med"/>
                    </a:lnB>
                  </a:tcPr>
                </a:tc>
                <a:extLst>
                  <a:ext uri="{0D108BD9-81ED-4DB2-BD59-A6C34878D82A}">
                    <a16:rowId xmlns:a16="http://schemas.microsoft.com/office/drawing/2014/main" val="2813589870"/>
                  </a:ext>
                </a:extLst>
              </a:tr>
              <a:tr h="0">
                <a:tc>
                  <a:txBody>
                    <a:bodyPr/>
                    <a:lstStyle/>
                    <a:p>
                      <a:pPr marL="0" marR="0" algn="ctr" rtl="1">
                        <a:lnSpc>
                          <a:spcPct val="107000"/>
                        </a:lnSpc>
                        <a:spcBef>
                          <a:spcPts val="0"/>
                        </a:spcBef>
                        <a:spcAft>
                          <a:spcPts val="0"/>
                        </a:spcAft>
                        <a:tabLst>
                          <a:tab pos="5363845" algn="l"/>
                        </a:tabLst>
                      </a:pPr>
                      <a:r>
                        <a:rPr lang="ar-SA" sz="2400" b="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a:t>
                      </a:r>
                      <a:endParaRPr lang="en-US" sz="1600" b="0" dirty="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57150" cap="flat" cmpd="dbl" algn="ctr">
                      <a:solidFill>
                        <a:srgbClr val="92D050"/>
                      </a:solidFill>
                      <a:prstDash val="solid"/>
                      <a:round/>
                      <a:headEnd type="none" w="med" len="med"/>
                      <a:tailEnd type="none" w="med" len="med"/>
                    </a:lnL>
                    <a:lnR w="28575" cap="flat" cmpd="sng" algn="ctr">
                      <a:solidFill>
                        <a:srgbClr val="92D050"/>
                      </a:solidFill>
                      <a:prstDash val="solid"/>
                      <a:round/>
                      <a:headEnd type="none" w="med" len="med"/>
                      <a:tailEnd type="none" w="med" len="med"/>
                    </a:lnR>
                    <a:lnT w="28575" cap="flat" cmpd="sng" algn="ctr">
                      <a:solidFill>
                        <a:srgbClr val="92D050"/>
                      </a:solidFill>
                      <a:prstDash val="solid"/>
                      <a:round/>
                      <a:headEnd type="none" w="med" len="med"/>
                      <a:tailEnd type="none" w="med" len="med"/>
                    </a:lnT>
                    <a:lnB w="28575" cap="flat" cmpd="sng" algn="ctr">
                      <a:solidFill>
                        <a:srgbClr val="92D050"/>
                      </a:solidFill>
                      <a:prstDash val="solid"/>
                      <a:round/>
                      <a:headEnd type="none" w="med" len="med"/>
                      <a:tailEnd type="none" w="med" len="med"/>
                    </a:lnB>
                    <a:solidFill>
                      <a:srgbClr val="E2EFD9"/>
                    </a:solidFill>
                  </a:tcPr>
                </a:tc>
                <a:tc>
                  <a:txBody>
                    <a:bodyPr/>
                    <a:lstStyle/>
                    <a:p>
                      <a:pPr marL="0" marR="0" algn="ctr" rtl="1">
                        <a:lnSpc>
                          <a:spcPct val="107000"/>
                        </a:lnSpc>
                        <a:spcBef>
                          <a:spcPts val="0"/>
                        </a:spcBef>
                        <a:spcAft>
                          <a:spcPts val="0"/>
                        </a:spcAft>
                        <a:tabLst>
                          <a:tab pos="5363845" algn="l"/>
                        </a:tabLst>
                      </a:pPr>
                      <a:r>
                        <a:rPr lang="ar-SA" sz="2400" b="0"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الجمع</a:t>
                      </a:r>
                      <a:endParaRPr lang="en-US" sz="1600" b="0" dirty="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28575" cap="flat" cmpd="sng" algn="ctr">
                      <a:solidFill>
                        <a:srgbClr val="92D050"/>
                      </a:solidFill>
                      <a:prstDash val="solid"/>
                      <a:round/>
                      <a:headEnd type="none" w="med" len="med"/>
                      <a:tailEnd type="none" w="med" len="med"/>
                    </a:lnL>
                    <a:lnR w="28575" cap="flat" cmpd="sng" algn="ctr">
                      <a:solidFill>
                        <a:srgbClr val="92D050"/>
                      </a:solidFill>
                      <a:prstDash val="solid"/>
                      <a:round/>
                      <a:headEnd type="none" w="med" len="med"/>
                      <a:tailEnd type="none" w="med" len="med"/>
                    </a:lnR>
                    <a:lnT w="28575" cap="flat" cmpd="sng" algn="ctr">
                      <a:solidFill>
                        <a:srgbClr val="92D050"/>
                      </a:solidFill>
                      <a:prstDash val="solid"/>
                      <a:round/>
                      <a:headEnd type="none" w="med" len="med"/>
                      <a:tailEnd type="none" w="med" len="med"/>
                    </a:lnT>
                    <a:lnB w="28575" cap="flat" cmpd="sng" algn="ctr">
                      <a:solidFill>
                        <a:srgbClr val="92D050"/>
                      </a:solidFill>
                      <a:prstDash val="solid"/>
                      <a:round/>
                      <a:headEnd type="none" w="med" len="med"/>
                      <a:tailEnd type="none" w="med" len="med"/>
                    </a:lnB>
                  </a:tcPr>
                </a:tc>
                <a:tc>
                  <a:txBody>
                    <a:bodyPr/>
                    <a:lstStyle/>
                    <a:p>
                      <a:pPr marL="0" marR="0" algn="ctr" rtl="1">
                        <a:lnSpc>
                          <a:spcPct val="107000"/>
                        </a:lnSpc>
                        <a:spcBef>
                          <a:spcPts val="0"/>
                        </a:spcBef>
                        <a:spcAft>
                          <a:spcPts val="0"/>
                        </a:spcAft>
                        <a:tabLst>
                          <a:tab pos="5363845" algn="l"/>
                        </a:tabLst>
                      </a:pPr>
                      <a:r>
                        <a:rPr lang="en-US" sz="2400" b="0"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C2+C3</a:t>
                      </a:r>
                      <a:r>
                        <a:rPr lang="ar-SA" sz="2400" b="0"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a:t>
                      </a:r>
                      <a:endParaRPr lang="en-US" sz="1600" b="0" dirty="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28575" cap="flat" cmpd="sng" algn="ctr">
                      <a:solidFill>
                        <a:srgbClr val="92D050"/>
                      </a:solidFill>
                      <a:prstDash val="solid"/>
                      <a:round/>
                      <a:headEnd type="none" w="med" len="med"/>
                      <a:tailEnd type="none" w="med" len="med"/>
                    </a:lnL>
                    <a:lnR w="57150" cap="flat" cmpd="dbl" algn="ctr">
                      <a:solidFill>
                        <a:srgbClr val="92D050"/>
                      </a:solidFill>
                      <a:prstDash val="solid"/>
                      <a:round/>
                      <a:headEnd type="none" w="med" len="med"/>
                      <a:tailEnd type="none" w="med" len="med"/>
                    </a:lnR>
                    <a:lnT w="28575" cap="flat" cmpd="sng" algn="ctr">
                      <a:solidFill>
                        <a:srgbClr val="92D050"/>
                      </a:solidFill>
                      <a:prstDash val="solid"/>
                      <a:round/>
                      <a:headEnd type="none" w="med" len="med"/>
                      <a:tailEnd type="none" w="med" len="med"/>
                    </a:lnT>
                    <a:lnB w="28575" cap="flat" cmpd="sng" algn="ctr">
                      <a:solidFill>
                        <a:srgbClr val="92D050"/>
                      </a:solidFill>
                      <a:prstDash val="solid"/>
                      <a:round/>
                      <a:headEnd type="none" w="med" len="med"/>
                      <a:tailEnd type="none" w="med" len="med"/>
                    </a:lnB>
                  </a:tcPr>
                </a:tc>
                <a:extLst>
                  <a:ext uri="{0D108BD9-81ED-4DB2-BD59-A6C34878D82A}">
                    <a16:rowId xmlns:a16="http://schemas.microsoft.com/office/drawing/2014/main" val="2958346125"/>
                  </a:ext>
                </a:extLst>
              </a:tr>
              <a:tr h="0">
                <a:tc>
                  <a:txBody>
                    <a:bodyPr/>
                    <a:lstStyle/>
                    <a:p>
                      <a:pPr marL="0" marR="0" algn="ctr" rtl="1">
                        <a:lnSpc>
                          <a:spcPct val="107000"/>
                        </a:lnSpc>
                        <a:spcBef>
                          <a:spcPts val="0"/>
                        </a:spcBef>
                        <a:spcAft>
                          <a:spcPts val="0"/>
                        </a:spcAft>
                        <a:tabLst>
                          <a:tab pos="5363845" algn="l"/>
                        </a:tabLst>
                      </a:pPr>
                      <a:r>
                        <a:rPr lang="ar-SA" sz="2400" b="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a:t>
                      </a:r>
                      <a:endParaRPr lang="en-US" sz="1600" b="0" dirty="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57150" cap="flat" cmpd="dbl" algn="ctr">
                      <a:solidFill>
                        <a:srgbClr val="92D050"/>
                      </a:solidFill>
                      <a:prstDash val="solid"/>
                      <a:round/>
                      <a:headEnd type="none" w="med" len="med"/>
                      <a:tailEnd type="none" w="med" len="med"/>
                    </a:lnL>
                    <a:lnR w="28575" cap="flat" cmpd="sng" algn="ctr">
                      <a:solidFill>
                        <a:srgbClr val="92D050"/>
                      </a:solidFill>
                      <a:prstDash val="solid"/>
                      <a:round/>
                      <a:headEnd type="none" w="med" len="med"/>
                      <a:tailEnd type="none" w="med" len="med"/>
                    </a:lnR>
                    <a:lnT w="28575" cap="flat" cmpd="sng" algn="ctr">
                      <a:solidFill>
                        <a:srgbClr val="92D050"/>
                      </a:solidFill>
                      <a:prstDash val="solid"/>
                      <a:round/>
                      <a:headEnd type="none" w="med" len="med"/>
                      <a:tailEnd type="none" w="med" len="med"/>
                    </a:lnT>
                    <a:lnB w="28575" cap="flat" cmpd="sng" algn="ctr">
                      <a:solidFill>
                        <a:srgbClr val="92D050"/>
                      </a:solidFill>
                      <a:prstDash val="solid"/>
                      <a:round/>
                      <a:headEnd type="none" w="med" len="med"/>
                      <a:tailEnd type="none" w="med" len="med"/>
                    </a:lnB>
                    <a:solidFill>
                      <a:srgbClr val="E2EFD9"/>
                    </a:solidFill>
                  </a:tcPr>
                </a:tc>
                <a:tc>
                  <a:txBody>
                    <a:bodyPr/>
                    <a:lstStyle/>
                    <a:p>
                      <a:pPr marL="0" marR="0" algn="ctr" rtl="1">
                        <a:lnSpc>
                          <a:spcPct val="107000"/>
                        </a:lnSpc>
                        <a:spcBef>
                          <a:spcPts val="0"/>
                        </a:spcBef>
                        <a:spcAft>
                          <a:spcPts val="0"/>
                        </a:spcAft>
                        <a:tabLst>
                          <a:tab pos="5363845" algn="l"/>
                        </a:tabLst>
                      </a:pPr>
                      <a:r>
                        <a:rPr lang="ar-SA" sz="2400" b="0"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الطرح</a:t>
                      </a:r>
                      <a:endParaRPr lang="en-US" sz="1600" b="0" dirty="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28575" cap="flat" cmpd="sng" algn="ctr">
                      <a:solidFill>
                        <a:srgbClr val="92D050"/>
                      </a:solidFill>
                      <a:prstDash val="solid"/>
                      <a:round/>
                      <a:headEnd type="none" w="med" len="med"/>
                      <a:tailEnd type="none" w="med" len="med"/>
                    </a:lnL>
                    <a:lnR w="28575" cap="flat" cmpd="sng" algn="ctr">
                      <a:solidFill>
                        <a:srgbClr val="92D050"/>
                      </a:solidFill>
                      <a:prstDash val="solid"/>
                      <a:round/>
                      <a:headEnd type="none" w="med" len="med"/>
                      <a:tailEnd type="none" w="med" len="med"/>
                    </a:lnR>
                    <a:lnT w="28575" cap="flat" cmpd="sng" algn="ctr">
                      <a:solidFill>
                        <a:srgbClr val="92D050"/>
                      </a:solidFill>
                      <a:prstDash val="solid"/>
                      <a:round/>
                      <a:headEnd type="none" w="med" len="med"/>
                      <a:tailEnd type="none" w="med" len="med"/>
                    </a:lnT>
                    <a:lnB w="28575" cap="flat" cmpd="sng" algn="ctr">
                      <a:solidFill>
                        <a:srgbClr val="92D050"/>
                      </a:solidFill>
                      <a:prstDash val="solid"/>
                      <a:round/>
                      <a:headEnd type="none" w="med" len="med"/>
                      <a:tailEnd type="none" w="med" len="med"/>
                    </a:lnB>
                  </a:tcPr>
                </a:tc>
                <a:tc>
                  <a:txBody>
                    <a:bodyPr/>
                    <a:lstStyle/>
                    <a:p>
                      <a:pPr marL="0" marR="0" algn="ctr" rtl="1">
                        <a:lnSpc>
                          <a:spcPct val="107000"/>
                        </a:lnSpc>
                        <a:spcBef>
                          <a:spcPts val="0"/>
                        </a:spcBef>
                        <a:spcAft>
                          <a:spcPts val="0"/>
                        </a:spcAft>
                        <a:tabLst>
                          <a:tab pos="5363845" algn="l"/>
                        </a:tabLst>
                      </a:pPr>
                      <a:r>
                        <a:rPr lang="en-US" sz="2400" b="0"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C2-C3</a:t>
                      </a:r>
                      <a:r>
                        <a:rPr lang="ar-SA" sz="2400" b="0"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a:t>
                      </a:r>
                      <a:endParaRPr lang="en-US" sz="1600" b="0" dirty="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28575" cap="flat" cmpd="sng" algn="ctr">
                      <a:solidFill>
                        <a:srgbClr val="92D050"/>
                      </a:solidFill>
                      <a:prstDash val="solid"/>
                      <a:round/>
                      <a:headEnd type="none" w="med" len="med"/>
                      <a:tailEnd type="none" w="med" len="med"/>
                    </a:lnL>
                    <a:lnR w="57150" cap="flat" cmpd="dbl" algn="ctr">
                      <a:solidFill>
                        <a:srgbClr val="92D050"/>
                      </a:solidFill>
                      <a:prstDash val="solid"/>
                      <a:round/>
                      <a:headEnd type="none" w="med" len="med"/>
                      <a:tailEnd type="none" w="med" len="med"/>
                    </a:lnR>
                    <a:lnT w="28575" cap="flat" cmpd="sng" algn="ctr">
                      <a:solidFill>
                        <a:srgbClr val="92D050"/>
                      </a:solidFill>
                      <a:prstDash val="solid"/>
                      <a:round/>
                      <a:headEnd type="none" w="med" len="med"/>
                      <a:tailEnd type="none" w="med" len="med"/>
                    </a:lnT>
                    <a:lnB w="28575" cap="flat" cmpd="sng" algn="ctr">
                      <a:solidFill>
                        <a:srgbClr val="92D050"/>
                      </a:solidFill>
                      <a:prstDash val="solid"/>
                      <a:round/>
                      <a:headEnd type="none" w="med" len="med"/>
                      <a:tailEnd type="none" w="med" len="med"/>
                    </a:lnB>
                  </a:tcPr>
                </a:tc>
                <a:extLst>
                  <a:ext uri="{0D108BD9-81ED-4DB2-BD59-A6C34878D82A}">
                    <a16:rowId xmlns:a16="http://schemas.microsoft.com/office/drawing/2014/main" val="1885007050"/>
                  </a:ext>
                </a:extLst>
              </a:tr>
              <a:tr h="0">
                <a:tc>
                  <a:txBody>
                    <a:bodyPr/>
                    <a:lstStyle/>
                    <a:p>
                      <a:pPr marL="0" marR="0" algn="ctr" rtl="1">
                        <a:lnSpc>
                          <a:spcPct val="107000"/>
                        </a:lnSpc>
                        <a:spcBef>
                          <a:spcPts val="0"/>
                        </a:spcBef>
                        <a:spcAft>
                          <a:spcPts val="0"/>
                        </a:spcAft>
                        <a:tabLst>
                          <a:tab pos="5363845" algn="l"/>
                        </a:tabLst>
                      </a:pPr>
                      <a:r>
                        <a:rPr lang="ar-SA" sz="2400" b="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a:t>
                      </a:r>
                      <a:endParaRPr lang="en-US" sz="1600" b="0" dirty="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57150" cap="flat" cmpd="dbl" algn="ctr">
                      <a:solidFill>
                        <a:srgbClr val="92D050"/>
                      </a:solidFill>
                      <a:prstDash val="solid"/>
                      <a:round/>
                      <a:headEnd type="none" w="med" len="med"/>
                      <a:tailEnd type="none" w="med" len="med"/>
                    </a:lnL>
                    <a:lnR w="28575" cap="flat" cmpd="sng" algn="ctr">
                      <a:solidFill>
                        <a:srgbClr val="92D050"/>
                      </a:solidFill>
                      <a:prstDash val="solid"/>
                      <a:round/>
                      <a:headEnd type="none" w="med" len="med"/>
                      <a:tailEnd type="none" w="med" len="med"/>
                    </a:lnR>
                    <a:lnT w="28575" cap="flat" cmpd="sng" algn="ctr">
                      <a:solidFill>
                        <a:srgbClr val="92D050"/>
                      </a:solidFill>
                      <a:prstDash val="solid"/>
                      <a:round/>
                      <a:headEnd type="none" w="med" len="med"/>
                      <a:tailEnd type="none" w="med" len="med"/>
                    </a:lnT>
                    <a:lnB w="28575" cap="flat" cmpd="sng" algn="ctr">
                      <a:solidFill>
                        <a:srgbClr val="92D050"/>
                      </a:solidFill>
                      <a:prstDash val="solid"/>
                      <a:round/>
                      <a:headEnd type="none" w="med" len="med"/>
                      <a:tailEnd type="none" w="med" len="med"/>
                    </a:lnB>
                    <a:solidFill>
                      <a:srgbClr val="E2EFD9"/>
                    </a:solidFill>
                  </a:tcPr>
                </a:tc>
                <a:tc>
                  <a:txBody>
                    <a:bodyPr/>
                    <a:lstStyle/>
                    <a:p>
                      <a:pPr marL="0" marR="0" algn="ctr" rtl="1">
                        <a:lnSpc>
                          <a:spcPct val="107000"/>
                        </a:lnSpc>
                        <a:spcBef>
                          <a:spcPts val="0"/>
                        </a:spcBef>
                        <a:spcAft>
                          <a:spcPts val="0"/>
                        </a:spcAft>
                        <a:tabLst>
                          <a:tab pos="5363845" algn="l"/>
                        </a:tabLst>
                      </a:pPr>
                      <a:r>
                        <a:rPr lang="ar-SA" sz="2400" b="0"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القسمة</a:t>
                      </a:r>
                      <a:endParaRPr lang="en-US" sz="1600" b="0" dirty="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28575" cap="flat" cmpd="sng" algn="ctr">
                      <a:solidFill>
                        <a:srgbClr val="92D050"/>
                      </a:solidFill>
                      <a:prstDash val="solid"/>
                      <a:round/>
                      <a:headEnd type="none" w="med" len="med"/>
                      <a:tailEnd type="none" w="med" len="med"/>
                    </a:lnL>
                    <a:lnR w="28575" cap="flat" cmpd="sng" algn="ctr">
                      <a:solidFill>
                        <a:srgbClr val="92D050"/>
                      </a:solidFill>
                      <a:prstDash val="solid"/>
                      <a:round/>
                      <a:headEnd type="none" w="med" len="med"/>
                      <a:tailEnd type="none" w="med" len="med"/>
                    </a:lnR>
                    <a:lnT w="28575" cap="flat" cmpd="sng" algn="ctr">
                      <a:solidFill>
                        <a:srgbClr val="92D050"/>
                      </a:solidFill>
                      <a:prstDash val="solid"/>
                      <a:round/>
                      <a:headEnd type="none" w="med" len="med"/>
                      <a:tailEnd type="none" w="med" len="med"/>
                    </a:lnT>
                    <a:lnB w="28575" cap="flat" cmpd="sng" algn="ctr">
                      <a:solidFill>
                        <a:srgbClr val="92D050"/>
                      </a:solidFill>
                      <a:prstDash val="solid"/>
                      <a:round/>
                      <a:headEnd type="none" w="med" len="med"/>
                      <a:tailEnd type="none" w="med" len="med"/>
                    </a:lnB>
                  </a:tcPr>
                </a:tc>
                <a:tc>
                  <a:txBody>
                    <a:bodyPr/>
                    <a:lstStyle/>
                    <a:p>
                      <a:pPr marL="0" marR="0" algn="ctr" rtl="1">
                        <a:lnSpc>
                          <a:spcPct val="107000"/>
                        </a:lnSpc>
                        <a:spcBef>
                          <a:spcPts val="0"/>
                        </a:spcBef>
                        <a:spcAft>
                          <a:spcPts val="0"/>
                        </a:spcAft>
                        <a:tabLst>
                          <a:tab pos="5363845" algn="l"/>
                        </a:tabLst>
                      </a:pPr>
                      <a:r>
                        <a:rPr lang="en-US" sz="2400" b="0"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C2/C3</a:t>
                      </a:r>
                      <a:r>
                        <a:rPr lang="ar-SA" sz="2400" b="0"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a:t>
                      </a:r>
                      <a:endParaRPr lang="en-US" sz="1600" b="0" dirty="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28575" cap="flat" cmpd="sng" algn="ctr">
                      <a:solidFill>
                        <a:srgbClr val="92D050"/>
                      </a:solidFill>
                      <a:prstDash val="solid"/>
                      <a:round/>
                      <a:headEnd type="none" w="med" len="med"/>
                      <a:tailEnd type="none" w="med" len="med"/>
                    </a:lnL>
                    <a:lnR w="57150" cap="flat" cmpd="dbl" algn="ctr">
                      <a:solidFill>
                        <a:srgbClr val="92D050"/>
                      </a:solidFill>
                      <a:prstDash val="solid"/>
                      <a:round/>
                      <a:headEnd type="none" w="med" len="med"/>
                      <a:tailEnd type="none" w="med" len="med"/>
                    </a:lnR>
                    <a:lnT w="28575" cap="flat" cmpd="sng" algn="ctr">
                      <a:solidFill>
                        <a:srgbClr val="92D050"/>
                      </a:solidFill>
                      <a:prstDash val="solid"/>
                      <a:round/>
                      <a:headEnd type="none" w="med" len="med"/>
                      <a:tailEnd type="none" w="med" len="med"/>
                    </a:lnT>
                    <a:lnB w="28575" cap="flat" cmpd="sng" algn="ctr">
                      <a:solidFill>
                        <a:srgbClr val="92D050"/>
                      </a:solidFill>
                      <a:prstDash val="solid"/>
                      <a:round/>
                      <a:headEnd type="none" w="med" len="med"/>
                      <a:tailEnd type="none" w="med" len="med"/>
                    </a:lnB>
                  </a:tcPr>
                </a:tc>
                <a:extLst>
                  <a:ext uri="{0D108BD9-81ED-4DB2-BD59-A6C34878D82A}">
                    <a16:rowId xmlns:a16="http://schemas.microsoft.com/office/drawing/2014/main" val="4111575469"/>
                  </a:ext>
                </a:extLst>
              </a:tr>
              <a:tr h="0">
                <a:tc>
                  <a:txBody>
                    <a:bodyPr/>
                    <a:lstStyle/>
                    <a:p>
                      <a:pPr marL="0" marR="0" algn="ctr" rtl="1">
                        <a:lnSpc>
                          <a:spcPct val="107000"/>
                        </a:lnSpc>
                        <a:spcBef>
                          <a:spcPts val="0"/>
                        </a:spcBef>
                        <a:spcAft>
                          <a:spcPts val="0"/>
                        </a:spcAft>
                        <a:tabLst>
                          <a:tab pos="5363845" algn="l"/>
                        </a:tabLst>
                      </a:pPr>
                      <a:r>
                        <a:rPr lang="ar-SA" sz="2400" b="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a:t>
                      </a:r>
                      <a:endParaRPr lang="en-US" sz="1600" b="0" dirty="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57150" cap="flat" cmpd="dbl" algn="ctr">
                      <a:solidFill>
                        <a:srgbClr val="92D050"/>
                      </a:solidFill>
                      <a:prstDash val="solid"/>
                      <a:round/>
                      <a:headEnd type="none" w="med" len="med"/>
                      <a:tailEnd type="none" w="med" len="med"/>
                    </a:lnL>
                    <a:lnR w="28575" cap="flat" cmpd="sng" algn="ctr">
                      <a:solidFill>
                        <a:srgbClr val="92D050"/>
                      </a:solidFill>
                      <a:prstDash val="solid"/>
                      <a:round/>
                      <a:headEnd type="none" w="med" len="med"/>
                      <a:tailEnd type="none" w="med" len="med"/>
                    </a:lnR>
                    <a:lnT w="28575" cap="flat" cmpd="sng" algn="ctr">
                      <a:solidFill>
                        <a:srgbClr val="92D050"/>
                      </a:solidFill>
                      <a:prstDash val="solid"/>
                      <a:round/>
                      <a:headEnd type="none" w="med" len="med"/>
                      <a:tailEnd type="none" w="med" len="med"/>
                    </a:lnT>
                    <a:lnB w="28575" cap="flat" cmpd="sng" algn="ctr">
                      <a:solidFill>
                        <a:srgbClr val="92D050"/>
                      </a:solidFill>
                      <a:prstDash val="solid"/>
                      <a:round/>
                      <a:headEnd type="none" w="med" len="med"/>
                      <a:tailEnd type="none" w="med" len="med"/>
                    </a:lnB>
                    <a:solidFill>
                      <a:srgbClr val="E2EFD9"/>
                    </a:solidFill>
                  </a:tcPr>
                </a:tc>
                <a:tc>
                  <a:txBody>
                    <a:bodyPr/>
                    <a:lstStyle/>
                    <a:p>
                      <a:pPr marL="0" marR="0" algn="ctr" rtl="1">
                        <a:lnSpc>
                          <a:spcPct val="107000"/>
                        </a:lnSpc>
                        <a:spcBef>
                          <a:spcPts val="0"/>
                        </a:spcBef>
                        <a:spcAft>
                          <a:spcPts val="0"/>
                        </a:spcAft>
                        <a:tabLst>
                          <a:tab pos="5363845" algn="l"/>
                        </a:tabLst>
                      </a:pPr>
                      <a:r>
                        <a:rPr lang="ar-SA" sz="2400" b="0"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الضرب</a:t>
                      </a:r>
                      <a:endParaRPr lang="en-US" sz="1600" b="0" dirty="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28575" cap="flat" cmpd="sng" algn="ctr">
                      <a:solidFill>
                        <a:srgbClr val="92D050"/>
                      </a:solidFill>
                      <a:prstDash val="solid"/>
                      <a:round/>
                      <a:headEnd type="none" w="med" len="med"/>
                      <a:tailEnd type="none" w="med" len="med"/>
                    </a:lnL>
                    <a:lnR w="28575" cap="flat" cmpd="sng" algn="ctr">
                      <a:solidFill>
                        <a:srgbClr val="92D050"/>
                      </a:solidFill>
                      <a:prstDash val="solid"/>
                      <a:round/>
                      <a:headEnd type="none" w="med" len="med"/>
                      <a:tailEnd type="none" w="med" len="med"/>
                    </a:lnR>
                    <a:lnT w="28575" cap="flat" cmpd="sng" algn="ctr">
                      <a:solidFill>
                        <a:srgbClr val="92D050"/>
                      </a:solidFill>
                      <a:prstDash val="solid"/>
                      <a:round/>
                      <a:headEnd type="none" w="med" len="med"/>
                      <a:tailEnd type="none" w="med" len="med"/>
                    </a:lnT>
                    <a:lnB w="28575" cap="flat" cmpd="sng" algn="ctr">
                      <a:solidFill>
                        <a:srgbClr val="92D050"/>
                      </a:solidFill>
                      <a:prstDash val="solid"/>
                      <a:round/>
                      <a:headEnd type="none" w="med" len="med"/>
                      <a:tailEnd type="none" w="med" len="med"/>
                    </a:lnB>
                  </a:tcPr>
                </a:tc>
                <a:tc>
                  <a:txBody>
                    <a:bodyPr/>
                    <a:lstStyle/>
                    <a:p>
                      <a:pPr marL="0" marR="0" algn="ctr" rtl="1">
                        <a:lnSpc>
                          <a:spcPct val="107000"/>
                        </a:lnSpc>
                        <a:spcBef>
                          <a:spcPts val="0"/>
                        </a:spcBef>
                        <a:spcAft>
                          <a:spcPts val="0"/>
                        </a:spcAft>
                        <a:tabLst>
                          <a:tab pos="5363845" algn="l"/>
                        </a:tabLst>
                      </a:pPr>
                      <a:r>
                        <a:rPr lang="en-US" sz="2400" b="0"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C2*C3</a:t>
                      </a:r>
                      <a:r>
                        <a:rPr lang="ar-SA" sz="2400" b="0"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a:t>
                      </a:r>
                      <a:endParaRPr lang="en-US" sz="1600" b="0" dirty="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28575" cap="flat" cmpd="sng" algn="ctr">
                      <a:solidFill>
                        <a:srgbClr val="92D050"/>
                      </a:solidFill>
                      <a:prstDash val="solid"/>
                      <a:round/>
                      <a:headEnd type="none" w="med" len="med"/>
                      <a:tailEnd type="none" w="med" len="med"/>
                    </a:lnL>
                    <a:lnR w="57150" cap="flat" cmpd="dbl" algn="ctr">
                      <a:solidFill>
                        <a:srgbClr val="92D050"/>
                      </a:solidFill>
                      <a:prstDash val="solid"/>
                      <a:round/>
                      <a:headEnd type="none" w="med" len="med"/>
                      <a:tailEnd type="none" w="med" len="med"/>
                    </a:lnR>
                    <a:lnT w="28575" cap="flat" cmpd="sng" algn="ctr">
                      <a:solidFill>
                        <a:srgbClr val="92D050"/>
                      </a:solidFill>
                      <a:prstDash val="solid"/>
                      <a:round/>
                      <a:headEnd type="none" w="med" len="med"/>
                      <a:tailEnd type="none" w="med" len="med"/>
                    </a:lnT>
                    <a:lnB w="28575" cap="flat" cmpd="sng" algn="ctr">
                      <a:solidFill>
                        <a:srgbClr val="92D050"/>
                      </a:solidFill>
                      <a:prstDash val="solid"/>
                      <a:round/>
                      <a:headEnd type="none" w="med" len="med"/>
                      <a:tailEnd type="none" w="med" len="med"/>
                    </a:lnB>
                  </a:tcPr>
                </a:tc>
                <a:extLst>
                  <a:ext uri="{0D108BD9-81ED-4DB2-BD59-A6C34878D82A}">
                    <a16:rowId xmlns:a16="http://schemas.microsoft.com/office/drawing/2014/main" val="2723996890"/>
                  </a:ext>
                </a:extLst>
              </a:tr>
              <a:tr h="0">
                <a:tc>
                  <a:txBody>
                    <a:bodyPr/>
                    <a:lstStyle/>
                    <a:p>
                      <a:pPr marL="0" marR="0" algn="ctr" rtl="1">
                        <a:lnSpc>
                          <a:spcPct val="107000"/>
                        </a:lnSpc>
                        <a:spcBef>
                          <a:spcPts val="0"/>
                        </a:spcBef>
                        <a:spcAft>
                          <a:spcPts val="0"/>
                        </a:spcAft>
                        <a:tabLst>
                          <a:tab pos="5363845" algn="l"/>
                        </a:tabLst>
                      </a:pPr>
                      <a:r>
                        <a:rPr lang="en-US" sz="2400" b="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a:t>
                      </a:r>
                      <a:endParaRPr lang="en-US" sz="1600" b="0" dirty="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57150" cap="flat" cmpd="dbl" algn="ctr">
                      <a:solidFill>
                        <a:srgbClr val="92D050"/>
                      </a:solidFill>
                      <a:prstDash val="solid"/>
                      <a:round/>
                      <a:headEnd type="none" w="med" len="med"/>
                      <a:tailEnd type="none" w="med" len="med"/>
                    </a:lnL>
                    <a:lnR w="28575" cap="flat" cmpd="sng" algn="ctr">
                      <a:solidFill>
                        <a:srgbClr val="92D050"/>
                      </a:solidFill>
                      <a:prstDash val="solid"/>
                      <a:round/>
                      <a:headEnd type="none" w="med" len="med"/>
                      <a:tailEnd type="none" w="med" len="med"/>
                    </a:lnR>
                    <a:lnT w="28575" cap="flat" cmpd="sng" algn="ctr">
                      <a:solidFill>
                        <a:srgbClr val="92D050"/>
                      </a:solidFill>
                      <a:prstDash val="solid"/>
                      <a:round/>
                      <a:headEnd type="none" w="med" len="med"/>
                      <a:tailEnd type="none" w="med" len="med"/>
                    </a:lnT>
                    <a:lnB w="28575" cap="flat" cmpd="sng" algn="ctr">
                      <a:solidFill>
                        <a:srgbClr val="92D050"/>
                      </a:solidFill>
                      <a:prstDash val="solid"/>
                      <a:round/>
                      <a:headEnd type="none" w="med" len="med"/>
                      <a:tailEnd type="none" w="med" len="med"/>
                    </a:lnB>
                    <a:solidFill>
                      <a:srgbClr val="E2EFD9"/>
                    </a:solidFill>
                  </a:tcPr>
                </a:tc>
                <a:tc>
                  <a:txBody>
                    <a:bodyPr/>
                    <a:lstStyle/>
                    <a:p>
                      <a:pPr marL="0" marR="0" algn="ctr" rtl="1">
                        <a:lnSpc>
                          <a:spcPct val="107000"/>
                        </a:lnSpc>
                        <a:spcBef>
                          <a:spcPts val="0"/>
                        </a:spcBef>
                        <a:spcAft>
                          <a:spcPts val="0"/>
                        </a:spcAft>
                        <a:tabLst>
                          <a:tab pos="5363845" algn="l"/>
                        </a:tabLst>
                      </a:pPr>
                      <a:r>
                        <a:rPr lang="ar-SA" sz="2400" b="0"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رفع القوة</a:t>
                      </a:r>
                      <a:endParaRPr lang="en-US" sz="1600" b="0" dirty="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28575" cap="flat" cmpd="sng" algn="ctr">
                      <a:solidFill>
                        <a:srgbClr val="92D050"/>
                      </a:solidFill>
                      <a:prstDash val="solid"/>
                      <a:round/>
                      <a:headEnd type="none" w="med" len="med"/>
                      <a:tailEnd type="none" w="med" len="med"/>
                    </a:lnL>
                    <a:lnR w="28575" cap="flat" cmpd="sng" algn="ctr">
                      <a:solidFill>
                        <a:srgbClr val="92D050"/>
                      </a:solidFill>
                      <a:prstDash val="solid"/>
                      <a:round/>
                      <a:headEnd type="none" w="med" len="med"/>
                      <a:tailEnd type="none" w="med" len="med"/>
                    </a:lnR>
                    <a:lnT w="28575" cap="flat" cmpd="sng" algn="ctr">
                      <a:solidFill>
                        <a:srgbClr val="92D050"/>
                      </a:solidFill>
                      <a:prstDash val="solid"/>
                      <a:round/>
                      <a:headEnd type="none" w="med" len="med"/>
                      <a:tailEnd type="none" w="med" len="med"/>
                    </a:lnT>
                    <a:lnB w="28575" cap="flat" cmpd="sng" algn="ctr">
                      <a:solidFill>
                        <a:srgbClr val="92D050"/>
                      </a:solidFill>
                      <a:prstDash val="solid"/>
                      <a:round/>
                      <a:headEnd type="none" w="med" len="med"/>
                      <a:tailEnd type="none" w="med" len="med"/>
                    </a:lnB>
                  </a:tcPr>
                </a:tc>
                <a:tc>
                  <a:txBody>
                    <a:bodyPr/>
                    <a:lstStyle/>
                    <a:p>
                      <a:pPr marL="0" marR="0" algn="ctr" rtl="0">
                        <a:lnSpc>
                          <a:spcPct val="107000"/>
                        </a:lnSpc>
                        <a:spcBef>
                          <a:spcPts val="0"/>
                        </a:spcBef>
                        <a:spcAft>
                          <a:spcPts val="0"/>
                        </a:spcAft>
                        <a:tabLst>
                          <a:tab pos="5363845" algn="l"/>
                        </a:tabLst>
                      </a:pPr>
                      <a:r>
                        <a:rPr lang="en-US" sz="2400" b="0"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5^2</a:t>
                      </a:r>
                      <a:r>
                        <a:rPr lang="ar-SA" sz="2400" b="0"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a:t>
                      </a:r>
                      <a:endParaRPr lang="en-US" sz="1600" b="0" dirty="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28575" cap="flat" cmpd="sng" algn="ctr">
                      <a:solidFill>
                        <a:srgbClr val="92D050"/>
                      </a:solidFill>
                      <a:prstDash val="solid"/>
                      <a:round/>
                      <a:headEnd type="none" w="med" len="med"/>
                      <a:tailEnd type="none" w="med" len="med"/>
                    </a:lnL>
                    <a:lnR w="57150" cap="flat" cmpd="dbl" algn="ctr">
                      <a:solidFill>
                        <a:srgbClr val="92D050"/>
                      </a:solidFill>
                      <a:prstDash val="solid"/>
                      <a:round/>
                      <a:headEnd type="none" w="med" len="med"/>
                      <a:tailEnd type="none" w="med" len="med"/>
                    </a:lnR>
                    <a:lnT w="28575" cap="flat" cmpd="sng" algn="ctr">
                      <a:solidFill>
                        <a:srgbClr val="92D050"/>
                      </a:solidFill>
                      <a:prstDash val="solid"/>
                      <a:round/>
                      <a:headEnd type="none" w="med" len="med"/>
                      <a:tailEnd type="none" w="med" len="med"/>
                    </a:lnT>
                    <a:lnB w="28575" cap="flat" cmpd="sng" algn="ctr">
                      <a:solidFill>
                        <a:srgbClr val="92D050"/>
                      </a:solidFill>
                      <a:prstDash val="solid"/>
                      <a:round/>
                      <a:headEnd type="none" w="med" len="med"/>
                      <a:tailEnd type="none" w="med" len="med"/>
                    </a:lnB>
                  </a:tcPr>
                </a:tc>
                <a:extLst>
                  <a:ext uri="{0D108BD9-81ED-4DB2-BD59-A6C34878D82A}">
                    <a16:rowId xmlns:a16="http://schemas.microsoft.com/office/drawing/2014/main" val="2564685720"/>
                  </a:ext>
                </a:extLst>
              </a:tr>
              <a:tr h="0">
                <a:tc>
                  <a:txBody>
                    <a:bodyPr/>
                    <a:lstStyle/>
                    <a:p>
                      <a:pPr marL="0" marR="0" algn="ctr" rtl="1">
                        <a:lnSpc>
                          <a:spcPct val="107000"/>
                        </a:lnSpc>
                        <a:spcBef>
                          <a:spcPts val="0"/>
                        </a:spcBef>
                        <a:spcAft>
                          <a:spcPts val="0"/>
                        </a:spcAft>
                        <a:tabLst>
                          <a:tab pos="5363845" algn="l"/>
                        </a:tabLst>
                      </a:pPr>
                      <a:r>
                        <a:rPr lang="en-US" sz="2400" b="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&gt;</a:t>
                      </a:r>
                      <a:r>
                        <a:rPr lang="ar-SA" sz="2400" b="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 </a:t>
                      </a:r>
                      <a:endParaRPr lang="en-US" sz="1600" b="0" dirty="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57150" cap="flat" cmpd="dbl" algn="ctr">
                      <a:solidFill>
                        <a:srgbClr val="92D050"/>
                      </a:solidFill>
                      <a:prstDash val="solid"/>
                      <a:round/>
                      <a:headEnd type="none" w="med" len="med"/>
                      <a:tailEnd type="none" w="med" len="med"/>
                    </a:lnL>
                    <a:lnR w="28575" cap="flat" cmpd="sng" algn="ctr">
                      <a:solidFill>
                        <a:srgbClr val="92D050"/>
                      </a:solidFill>
                      <a:prstDash val="solid"/>
                      <a:round/>
                      <a:headEnd type="none" w="med" len="med"/>
                      <a:tailEnd type="none" w="med" len="med"/>
                    </a:lnR>
                    <a:lnT w="28575" cap="flat" cmpd="sng" algn="ctr">
                      <a:solidFill>
                        <a:srgbClr val="92D050"/>
                      </a:solidFill>
                      <a:prstDash val="solid"/>
                      <a:round/>
                      <a:headEnd type="none" w="med" len="med"/>
                      <a:tailEnd type="none" w="med" len="med"/>
                    </a:lnT>
                    <a:lnB w="28575" cap="flat" cmpd="sng" algn="ctr">
                      <a:solidFill>
                        <a:srgbClr val="92D050"/>
                      </a:solidFill>
                      <a:prstDash val="solid"/>
                      <a:round/>
                      <a:headEnd type="none" w="med" len="med"/>
                      <a:tailEnd type="none" w="med" len="med"/>
                    </a:lnB>
                    <a:solidFill>
                      <a:srgbClr val="E2EFD9"/>
                    </a:solidFill>
                  </a:tcPr>
                </a:tc>
                <a:tc>
                  <a:txBody>
                    <a:bodyPr/>
                    <a:lstStyle/>
                    <a:p>
                      <a:pPr marL="0" marR="0" algn="ctr" rtl="1">
                        <a:lnSpc>
                          <a:spcPct val="107000"/>
                        </a:lnSpc>
                        <a:spcBef>
                          <a:spcPts val="0"/>
                        </a:spcBef>
                        <a:spcAft>
                          <a:spcPts val="0"/>
                        </a:spcAft>
                        <a:tabLst>
                          <a:tab pos="5363845" algn="l"/>
                        </a:tabLst>
                      </a:pPr>
                      <a:r>
                        <a:rPr lang="ar-SA" sz="2400" b="0"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أكبر من</a:t>
                      </a:r>
                      <a:endParaRPr lang="en-US" sz="1600" b="0" dirty="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28575" cap="flat" cmpd="sng" algn="ctr">
                      <a:solidFill>
                        <a:srgbClr val="92D050"/>
                      </a:solidFill>
                      <a:prstDash val="solid"/>
                      <a:round/>
                      <a:headEnd type="none" w="med" len="med"/>
                      <a:tailEnd type="none" w="med" len="med"/>
                    </a:lnL>
                    <a:lnR w="28575" cap="flat" cmpd="sng" algn="ctr">
                      <a:solidFill>
                        <a:srgbClr val="92D050"/>
                      </a:solidFill>
                      <a:prstDash val="solid"/>
                      <a:round/>
                      <a:headEnd type="none" w="med" len="med"/>
                      <a:tailEnd type="none" w="med" len="med"/>
                    </a:lnR>
                    <a:lnT w="28575" cap="flat" cmpd="sng" algn="ctr">
                      <a:solidFill>
                        <a:srgbClr val="92D050"/>
                      </a:solidFill>
                      <a:prstDash val="solid"/>
                      <a:round/>
                      <a:headEnd type="none" w="med" len="med"/>
                      <a:tailEnd type="none" w="med" len="med"/>
                    </a:lnT>
                    <a:lnB w="28575" cap="flat" cmpd="sng" algn="ctr">
                      <a:solidFill>
                        <a:srgbClr val="92D050"/>
                      </a:solidFill>
                      <a:prstDash val="solid"/>
                      <a:round/>
                      <a:headEnd type="none" w="med" len="med"/>
                      <a:tailEnd type="none" w="med" len="med"/>
                    </a:lnB>
                  </a:tcPr>
                </a:tc>
                <a:tc>
                  <a:txBody>
                    <a:bodyPr/>
                    <a:lstStyle/>
                    <a:p>
                      <a:pPr marL="0" marR="0" algn="ctr" rtl="0">
                        <a:lnSpc>
                          <a:spcPct val="107000"/>
                        </a:lnSpc>
                        <a:spcBef>
                          <a:spcPts val="0"/>
                        </a:spcBef>
                        <a:spcAft>
                          <a:spcPts val="0"/>
                        </a:spcAft>
                        <a:tabLst>
                          <a:tab pos="5363845" algn="l"/>
                        </a:tabLst>
                      </a:pPr>
                      <a:r>
                        <a:rPr lang="en-US" sz="2400" b="0"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=5 &gt; 3</a:t>
                      </a:r>
                      <a:endParaRPr lang="en-US" sz="1600" b="0" dirty="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28575" cap="flat" cmpd="sng" algn="ctr">
                      <a:solidFill>
                        <a:srgbClr val="92D050"/>
                      </a:solidFill>
                      <a:prstDash val="solid"/>
                      <a:round/>
                      <a:headEnd type="none" w="med" len="med"/>
                      <a:tailEnd type="none" w="med" len="med"/>
                    </a:lnL>
                    <a:lnR w="57150" cap="flat" cmpd="dbl" algn="ctr">
                      <a:solidFill>
                        <a:srgbClr val="92D050"/>
                      </a:solidFill>
                      <a:prstDash val="solid"/>
                      <a:round/>
                      <a:headEnd type="none" w="med" len="med"/>
                      <a:tailEnd type="none" w="med" len="med"/>
                    </a:lnR>
                    <a:lnT w="28575" cap="flat" cmpd="sng" algn="ctr">
                      <a:solidFill>
                        <a:srgbClr val="92D050"/>
                      </a:solidFill>
                      <a:prstDash val="solid"/>
                      <a:round/>
                      <a:headEnd type="none" w="med" len="med"/>
                      <a:tailEnd type="none" w="med" len="med"/>
                    </a:lnT>
                    <a:lnB w="28575" cap="flat" cmpd="sng" algn="ctr">
                      <a:solidFill>
                        <a:srgbClr val="92D050"/>
                      </a:solidFill>
                      <a:prstDash val="solid"/>
                      <a:round/>
                      <a:headEnd type="none" w="med" len="med"/>
                      <a:tailEnd type="none" w="med" len="med"/>
                    </a:lnB>
                  </a:tcPr>
                </a:tc>
                <a:extLst>
                  <a:ext uri="{0D108BD9-81ED-4DB2-BD59-A6C34878D82A}">
                    <a16:rowId xmlns:a16="http://schemas.microsoft.com/office/drawing/2014/main" val="3552855559"/>
                  </a:ext>
                </a:extLst>
              </a:tr>
              <a:tr h="0">
                <a:tc>
                  <a:txBody>
                    <a:bodyPr/>
                    <a:lstStyle/>
                    <a:p>
                      <a:pPr marL="0" marR="0" algn="ctr" rtl="1">
                        <a:lnSpc>
                          <a:spcPct val="107000"/>
                        </a:lnSpc>
                        <a:spcBef>
                          <a:spcPts val="0"/>
                        </a:spcBef>
                        <a:spcAft>
                          <a:spcPts val="0"/>
                        </a:spcAft>
                        <a:tabLst>
                          <a:tab pos="5363845" algn="l"/>
                        </a:tabLst>
                      </a:pPr>
                      <a:r>
                        <a:rPr lang="en-US" sz="2400" b="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&lt;</a:t>
                      </a:r>
                      <a:r>
                        <a:rPr lang="ar-SA" sz="2400" b="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 </a:t>
                      </a:r>
                      <a:endParaRPr lang="en-US" sz="1600" b="0" dirty="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57150" cap="flat" cmpd="dbl" algn="ctr">
                      <a:solidFill>
                        <a:srgbClr val="92D050"/>
                      </a:solidFill>
                      <a:prstDash val="solid"/>
                      <a:round/>
                      <a:headEnd type="none" w="med" len="med"/>
                      <a:tailEnd type="none" w="med" len="med"/>
                    </a:lnL>
                    <a:lnR w="28575" cap="flat" cmpd="sng" algn="ctr">
                      <a:solidFill>
                        <a:srgbClr val="92D050"/>
                      </a:solidFill>
                      <a:prstDash val="solid"/>
                      <a:round/>
                      <a:headEnd type="none" w="med" len="med"/>
                      <a:tailEnd type="none" w="med" len="med"/>
                    </a:lnR>
                    <a:lnT w="28575" cap="flat" cmpd="sng" algn="ctr">
                      <a:solidFill>
                        <a:srgbClr val="92D050"/>
                      </a:solidFill>
                      <a:prstDash val="solid"/>
                      <a:round/>
                      <a:headEnd type="none" w="med" len="med"/>
                      <a:tailEnd type="none" w="med" len="med"/>
                    </a:lnT>
                    <a:lnB w="28575" cap="flat" cmpd="sng" algn="ctr">
                      <a:solidFill>
                        <a:srgbClr val="92D050"/>
                      </a:solidFill>
                      <a:prstDash val="solid"/>
                      <a:round/>
                      <a:headEnd type="none" w="med" len="med"/>
                      <a:tailEnd type="none" w="med" len="med"/>
                    </a:lnB>
                    <a:solidFill>
                      <a:srgbClr val="E2EFD9"/>
                    </a:solidFill>
                  </a:tcPr>
                </a:tc>
                <a:tc>
                  <a:txBody>
                    <a:bodyPr/>
                    <a:lstStyle/>
                    <a:p>
                      <a:pPr marL="0" marR="0" algn="ctr" rtl="1">
                        <a:lnSpc>
                          <a:spcPct val="107000"/>
                        </a:lnSpc>
                        <a:spcBef>
                          <a:spcPts val="0"/>
                        </a:spcBef>
                        <a:spcAft>
                          <a:spcPts val="0"/>
                        </a:spcAft>
                        <a:tabLst>
                          <a:tab pos="5363845" algn="l"/>
                        </a:tabLst>
                      </a:pPr>
                      <a:r>
                        <a:rPr lang="ar-SA" sz="2400" b="0"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أصغر من</a:t>
                      </a:r>
                      <a:endParaRPr lang="en-US" sz="1600" b="0" dirty="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28575" cap="flat" cmpd="sng" algn="ctr">
                      <a:solidFill>
                        <a:srgbClr val="92D050"/>
                      </a:solidFill>
                      <a:prstDash val="solid"/>
                      <a:round/>
                      <a:headEnd type="none" w="med" len="med"/>
                      <a:tailEnd type="none" w="med" len="med"/>
                    </a:lnL>
                    <a:lnR w="28575" cap="flat" cmpd="sng" algn="ctr">
                      <a:solidFill>
                        <a:srgbClr val="92D050"/>
                      </a:solidFill>
                      <a:prstDash val="solid"/>
                      <a:round/>
                      <a:headEnd type="none" w="med" len="med"/>
                      <a:tailEnd type="none" w="med" len="med"/>
                    </a:lnR>
                    <a:lnT w="28575" cap="flat" cmpd="sng" algn="ctr">
                      <a:solidFill>
                        <a:srgbClr val="92D050"/>
                      </a:solidFill>
                      <a:prstDash val="solid"/>
                      <a:round/>
                      <a:headEnd type="none" w="med" len="med"/>
                      <a:tailEnd type="none" w="med" len="med"/>
                    </a:lnT>
                    <a:lnB w="28575" cap="flat" cmpd="sng" algn="ctr">
                      <a:solidFill>
                        <a:srgbClr val="92D050"/>
                      </a:solidFill>
                      <a:prstDash val="solid"/>
                      <a:round/>
                      <a:headEnd type="none" w="med" len="med"/>
                      <a:tailEnd type="none" w="med" len="med"/>
                    </a:lnB>
                  </a:tcPr>
                </a:tc>
                <a:tc>
                  <a:txBody>
                    <a:bodyPr/>
                    <a:lstStyle/>
                    <a:p>
                      <a:pPr marL="0" marR="0" algn="ctr" rtl="0">
                        <a:lnSpc>
                          <a:spcPct val="107000"/>
                        </a:lnSpc>
                        <a:spcBef>
                          <a:spcPts val="0"/>
                        </a:spcBef>
                        <a:spcAft>
                          <a:spcPts val="0"/>
                        </a:spcAft>
                        <a:tabLst>
                          <a:tab pos="5363845" algn="l"/>
                        </a:tabLst>
                      </a:pPr>
                      <a:r>
                        <a:rPr lang="en-US" sz="2400" b="0"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=3&lt;  5</a:t>
                      </a:r>
                      <a:endParaRPr lang="en-US" sz="1600" b="0" dirty="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28575" cap="flat" cmpd="sng" algn="ctr">
                      <a:solidFill>
                        <a:srgbClr val="92D050"/>
                      </a:solidFill>
                      <a:prstDash val="solid"/>
                      <a:round/>
                      <a:headEnd type="none" w="med" len="med"/>
                      <a:tailEnd type="none" w="med" len="med"/>
                    </a:lnL>
                    <a:lnR w="57150" cap="flat" cmpd="dbl" algn="ctr">
                      <a:solidFill>
                        <a:srgbClr val="92D050"/>
                      </a:solidFill>
                      <a:prstDash val="solid"/>
                      <a:round/>
                      <a:headEnd type="none" w="med" len="med"/>
                      <a:tailEnd type="none" w="med" len="med"/>
                    </a:lnR>
                    <a:lnT w="28575" cap="flat" cmpd="sng" algn="ctr">
                      <a:solidFill>
                        <a:srgbClr val="92D050"/>
                      </a:solidFill>
                      <a:prstDash val="solid"/>
                      <a:round/>
                      <a:headEnd type="none" w="med" len="med"/>
                      <a:tailEnd type="none" w="med" len="med"/>
                    </a:lnT>
                    <a:lnB w="28575" cap="flat" cmpd="sng" algn="ctr">
                      <a:solidFill>
                        <a:srgbClr val="92D050"/>
                      </a:solidFill>
                      <a:prstDash val="solid"/>
                      <a:round/>
                      <a:headEnd type="none" w="med" len="med"/>
                      <a:tailEnd type="none" w="med" len="med"/>
                    </a:lnB>
                  </a:tcPr>
                </a:tc>
                <a:extLst>
                  <a:ext uri="{0D108BD9-81ED-4DB2-BD59-A6C34878D82A}">
                    <a16:rowId xmlns:a16="http://schemas.microsoft.com/office/drawing/2014/main" val="2875272048"/>
                  </a:ext>
                </a:extLst>
              </a:tr>
              <a:tr h="0">
                <a:tc>
                  <a:txBody>
                    <a:bodyPr/>
                    <a:lstStyle/>
                    <a:p>
                      <a:pPr marL="0" marR="0" algn="ctr" rtl="1">
                        <a:lnSpc>
                          <a:spcPct val="107000"/>
                        </a:lnSpc>
                        <a:spcBef>
                          <a:spcPts val="0"/>
                        </a:spcBef>
                        <a:spcAft>
                          <a:spcPts val="0"/>
                        </a:spcAft>
                        <a:tabLst>
                          <a:tab pos="5363845" algn="l"/>
                        </a:tabLst>
                      </a:pPr>
                      <a:r>
                        <a:rPr lang="en-US" sz="2400" b="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&gt;=</a:t>
                      </a:r>
                      <a:endParaRPr lang="en-US" sz="1600" b="0" dirty="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57150" cap="flat" cmpd="dbl" algn="ctr">
                      <a:solidFill>
                        <a:srgbClr val="92D050"/>
                      </a:solidFill>
                      <a:prstDash val="solid"/>
                      <a:round/>
                      <a:headEnd type="none" w="med" len="med"/>
                      <a:tailEnd type="none" w="med" len="med"/>
                    </a:lnL>
                    <a:lnR w="28575" cap="flat" cmpd="sng" algn="ctr">
                      <a:solidFill>
                        <a:srgbClr val="92D050"/>
                      </a:solidFill>
                      <a:prstDash val="solid"/>
                      <a:round/>
                      <a:headEnd type="none" w="med" len="med"/>
                      <a:tailEnd type="none" w="med" len="med"/>
                    </a:lnR>
                    <a:lnT w="28575" cap="flat" cmpd="sng" algn="ctr">
                      <a:solidFill>
                        <a:srgbClr val="92D050"/>
                      </a:solidFill>
                      <a:prstDash val="solid"/>
                      <a:round/>
                      <a:headEnd type="none" w="med" len="med"/>
                      <a:tailEnd type="none" w="med" len="med"/>
                    </a:lnT>
                    <a:lnB w="28575" cap="flat" cmpd="sng" algn="ctr">
                      <a:solidFill>
                        <a:srgbClr val="92D050"/>
                      </a:solidFill>
                      <a:prstDash val="solid"/>
                      <a:round/>
                      <a:headEnd type="none" w="med" len="med"/>
                      <a:tailEnd type="none" w="med" len="med"/>
                    </a:lnB>
                    <a:solidFill>
                      <a:srgbClr val="E2EFD9"/>
                    </a:solidFill>
                  </a:tcPr>
                </a:tc>
                <a:tc>
                  <a:txBody>
                    <a:bodyPr/>
                    <a:lstStyle/>
                    <a:p>
                      <a:pPr marL="0" marR="0" algn="ctr" rtl="1">
                        <a:lnSpc>
                          <a:spcPct val="107000"/>
                        </a:lnSpc>
                        <a:spcBef>
                          <a:spcPts val="0"/>
                        </a:spcBef>
                        <a:spcAft>
                          <a:spcPts val="0"/>
                        </a:spcAft>
                        <a:tabLst>
                          <a:tab pos="5363845" algn="l"/>
                        </a:tabLst>
                      </a:pPr>
                      <a:r>
                        <a:rPr lang="ar-SA" sz="2400" b="0"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أكبر من أو يساوي</a:t>
                      </a:r>
                      <a:endParaRPr lang="en-US" sz="1600" b="0" dirty="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28575" cap="flat" cmpd="sng" algn="ctr">
                      <a:solidFill>
                        <a:srgbClr val="92D050"/>
                      </a:solidFill>
                      <a:prstDash val="solid"/>
                      <a:round/>
                      <a:headEnd type="none" w="med" len="med"/>
                      <a:tailEnd type="none" w="med" len="med"/>
                    </a:lnL>
                    <a:lnR w="28575" cap="flat" cmpd="sng" algn="ctr">
                      <a:solidFill>
                        <a:srgbClr val="92D050"/>
                      </a:solidFill>
                      <a:prstDash val="solid"/>
                      <a:round/>
                      <a:headEnd type="none" w="med" len="med"/>
                      <a:tailEnd type="none" w="med" len="med"/>
                    </a:lnR>
                    <a:lnT w="28575" cap="flat" cmpd="sng" algn="ctr">
                      <a:solidFill>
                        <a:srgbClr val="92D050"/>
                      </a:solidFill>
                      <a:prstDash val="solid"/>
                      <a:round/>
                      <a:headEnd type="none" w="med" len="med"/>
                      <a:tailEnd type="none" w="med" len="med"/>
                    </a:lnT>
                    <a:lnB w="28575" cap="flat" cmpd="sng" algn="ctr">
                      <a:solidFill>
                        <a:srgbClr val="92D050"/>
                      </a:solidFill>
                      <a:prstDash val="solid"/>
                      <a:round/>
                      <a:headEnd type="none" w="med" len="med"/>
                      <a:tailEnd type="none" w="med" len="med"/>
                    </a:lnB>
                  </a:tcPr>
                </a:tc>
                <a:tc>
                  <a:txBody>
                    <a:bodyPr/>
                    <a:lstStyle/>
                    <a:p>
                      <a:pPr marL="0" marR="0" algn="ctr" rtl="0">
                        <a:lnSpc>
                          <a:spcPct val="107000"/>
                        </a:lnSpc>
                        <a:spcBef>
                          <a:spcPts val="0"/>
                        </a:spcBef>
                        <a:spcAft>
                          <a:spcPts val="0"/>
                        </a:spcAft>
                        <a:tabLst>
                          <a:tab pos="5363845" algn="l"/>
                        </a:tabLst>
                      </a:pPr>
                      <a:r>
                        <a:rPr lang="en-US" sz="2400" b="0"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=B3 = 5</a:t>
                      </a:r>
                      <a:endParaRPr lang="en-US" sz="1600" b="0" dirty="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28575" cap="flat" cmpd="sng" algn="ctr">
                      <a:solidFill>
                        <a:srgbClr val="92D050"/>
                      </a:solidFill>
                      <a:prstDash val="solid"/>
                      <a:round/>
                      <a:headEnd type="none" w="med" len="med"/>
                      <a:tailEnd type="none" w="med" len="med"/>
                    </a:lnL>
                    <a:lnR w="57150" cap="flat" cmpd="dbl" algn="ctr">
                      <a:solidFill>
                        <a:srgbClr val="92D050"/>
                      </a:solidFill>
                      <a:prstDash val="solid"/>
                      <a:round/>
                      <a:headEnd type="none" w="med" len="med"/>
                      <a:tailEnd type="none" w="med" len="med"/>
                    </a:lnR>
                    <a:lnT w="28575" cap="flat" cmpd="sng" algn="ctr">
                      <a:solidFill>
                        <a:srgbClr val="92D050"/>
                      </a:solidFill>
                      <a:prstDash val="solid"/>
                      <a:round/>
                      <a:headEnd type="none" w="med" len="med"/>
                      <a:tailEnd type="none" w="med" len="med"/>
                    </a:lnT>
                    <a:lnB w="28575" cap="flat" cmpd="sng" algn="ctr">
                      <a:solidFill>
                        <a:srgbClr val="92D050"/>
                      </a:solidFill>
                      <a:prstDash val="solid"/>
                      <a:round/>
                      <a:headEnd type="none" w="med" len="med"/>
                      <a:tailEnd type="none" w="med" len="med"/>
                    </a:lnB>
                  </a:tcPr>
                </a:tc>
                <a:extLst>
                  <a:ext uri="{0D108BD9-81ED-4DB2-BD59-A6C34878D82A}">
                    <a16:rowId xmlns:a16="http://schemas.microsoft.com/office/drawing/2014/main" val="2827504083"/>
                  </a:ext>
                </a:extLst>
              </a:tr>
              <a:tr h="0">
                <a:tc>
                  <a:txBody>
                    <a:bodyPr/>
                    <a:lstStyle/>
                    <a:p>
                      <a:pPr marL="0" marR="0" algn="ctr" rtl="1">
                        <a:lnSpc>
                          <a:spcPct val="107000"/>
                        </a:lnSpc>
                        <a:spcBef>
                          <a:spcPts val="0"/>
                        </a:spcBef>
                        <a:spcAft>
                          <a:spcPts val="0"/>
                        </a:spcAft>
                        <a:tabLst>
                          <a:tab pos="5363845" algn="l"/>
                        </a:tabLst>
                      </a:pPr>
                      <a:r>
                        <a:rPr lang="en-US" sz="2400" b="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&lt;=</a:t>
                      </a:r>
                      <a:endParaRPr lang="en-US" sz="1600" b="0" dirty="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57150" cap="flat" cmpd="dbl" algn="ctr">
                      <a:solidFill>
                        <a:srgbClr val="92D050"/>
                      </a:solidFill>
                      <a:prstDash val="solid"/>
                      <a:round/>
                      <a:headEnd type="none" w="med" len="med"/>
                      <a:tailEnd type="none" w="med" len="med"/>
                    </a:lnL>
                    <a:lnR w="28575" cap="flat" cmpd="sng" algn="ctr">
                      <a:solidFill>
                        <a:srgbClr val="92D050"/>
                      </a:solidFill>
                      <a:prstDash val="solid"/>
                      <a:round/>
                      <a:headEnd type="none" w="med" len="med"/>
                      <a:tailEnd type="none" w="med" len="med"/>
                    </a:lnR>
                    <a:lnT w="28575" cap="flat" cmpd="sng" algn="ctr">
                      <a:solidFill>
                        <a:srgbClr val="92D050"/>
                      </a:solidFill>
                      <a:prstDash val="solid"/>
                      <a:round/>
                      <a:headEnd type="none" w="med" len="med"/>
                      <a:tailEnd type="none" w="med" len="med"/>
                    </a:lnT>
                    <a:lnB w="28575" cap="flat" cmpd="sng" algn="ctr">
                      <a:solidFill>
                        <a:srgbClr val="92D050"/>
                      </a:solidFill>
                      <a:prstDash val="solid"/>
                      <a:round/>
                      <a:headEnd type="none" w="med" len="med"/>
                      <a:tailEnd type="none" w="med" len="med"/>
                    </a:lnB>
                    <a:solidFill>
                      <a:srgbClr val="E2EFD9"/>
                    </a:solidFill>
                  </a:tcPr>
                </a:tc>
                <a:tc>
                  <a:txBody>
                    <a:bodyPr/>
                    <a:lstStyle/>
                    <a:p>
                      <a:pPr marL="0" marR="0" algn="ctr" rtl="1">
                        <a:lnSpc>
                          <a:spcPct val="107000"/>
                        </a:lnSpc>
                        <a:spcBef>
                          <a:spcPts val="0"/>
                        </a:spcBef>
                        <a:spcAft>
                          <a:spcPts val="0"/>
                        </a:spcAft>
                        <a:tabLst>
                          <a:tab pos="5363845" algn="l"/>
                        </a:tabLst>
                      </a:pPr>
                      <a:r>
                        <a:rPr lang="ar-SA" sz="2400" b="0"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أصغر من أو يساوي</a:t>
                      </a:r>
                      <a:endParaRPr lang="en-US" sz="1600" b="0" dirty="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28575" cap="flat" cmpd="sng" algn="ctr">
                      <a:solidFill>
                        <a:srgbClr val="92D050"/>
                      </a:solidFill>
                      <a:prstDash val="solid"/>
                      <a:round/>
                      <a:headEnd type="none" w="med" len="med"/>
                      <a:tailEnd type="none" w="med" len="med"/>
                    </a:lnL>
                    <a:lnR w="28575" cap="flat" cmpd="sng" algn="ctr">
                      <a:solidFill>
                        <a:srgbClr val="92D050"/>
                      </a:solidFill>
                      <a:prstDash val="solid"/>
                      <a:round/>
                      <a:headEnd type="none" w="med" len="med"/>
                      <a:tailEnd type="none" w="med" len="med"/>
                    </a:lnR>
                    <a:lnT w="28575" cap="flat" cmpd="sng" algn="ctr">
                      <a:solidFill>
                        <a:srgbClr val="92D050"/>
                      </a:solidFill>
                      <a:prstDash val="solid"/>
                      <a:round/>
                      <a:headEnd type="none" w="med" len="med"/>
                      <a:tailEnd type="none" w="med" len="med"/>
                    </a:lnT>
                    <a:lnB w="28575" cap="flat" cmpd="sng" algn="ctr">
                      <a:solidFill>
                        <a:srgbClr val="92D050"/>
                      </a:solidFill>
                      <a:prstDash val="solid"/>
                      <a:round/>
                      <a:headEnd type="none" w="med" len="med"/>
                      <a:tailEnd type="none" w="med" len="med"/>
                    </a:lnB>
                  </a:tcPr>
                </a:tc>
                <a:tc>
                  <a:txBody>
                    <a:bodyPr/>
                    <a:lstStyle/>
                    <a:p>
                      <a:pPr marL="0" marR="0" algn="ctr" rtl="0">
                        <a:lnSpc>
                          <a:spcPct val="107000"/>
                        </a:lnSpc>
                        <a:spcBef>
                          <a:spcPts val="0"/>
                        </a:spcBef>
                        <a:spcAft>
                          <a:spcPts val="0"/>
                        </a:spcAft>
                        <a:tabLst>
                          <a:tab pos="5363845" algn="l"/>
                        </a:tabLst>
                      </a:pPr>
                      <a:r>
                        <a:rPr lang="en-US" sz="2400" b="0"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=B3 =&gt; 3</a:t>
                      </a:r>
                      <a:endParaRPr lang="en-US" sz="1600" b="0" dirty="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28575" cap="flat" cmpd="sng" algn="ctr">
                      <a:solidFill>
                        <a:srgbClr val="92D050"/>
                      </a:solidFill>
                      <a:prstDash val="solid"/>
                      <a:round/>
                      <a:headEnd type="none" w="med" len="med"/>
                      <a:tailEnd type="none" w="med" len="med"/>
                    </a:lnL>
                    <a:lnR w="57150" cap="flat" cmpd="dbl" algn="ctr">
                      <a:solidFill>
                        <a:srgbClr val="92D050"/>
                      </a:solidFill>
                      <a:prstDash val="solid"/>
                      <a:round/>
                      <a:headEnd type="none" w="med" len="med"/>
                      <a:tailEnd type="none" w="med" len="med"/>
                    </a:lnR>
                    <a:lnT w="28575" cap="flat" cmpd="sng" algn="ctr">
                      <a:solidFill>
                        <a:srgbClr val="92D050"/>
                      </a:solidFill>
                      <a:prstDash val="solid"/>
                      <a:round/>
                      <a:headEnd type="none" w="med" len="med"/>
                      <a:tailEnd type="none" w="med" len="med"/>
                    </a:lnT>
                    <a:lnB w="28575" cap="flat" cmpd="sng" algn="ctr">
                      <a:solidFill>
                        <a:srgbClr val="92D050"/>
                      </a:solidFill>
                      <a:prstDash val="solid"/>
                      <a:round/>
                      <a:headEnd type="none" w="med" len="med"/>
                      <a:tailEnd type="none" w="med" len="med"/>
                    </a:lnB>
                  </a:tcPr>
                </a:tc>
                <a:extLst>
                  <a:ext uri="{0D108BD9-81ED-4DB2-BD59-A6C34878D82A}">
                    <a16:rowId xmlns:a16="http://schemas.microsoft.com/office/drawing/2014/main" val="2996054179"/>
                  </a:ext>
                </a:extLst>
              </a:tr>
              <a:tr h="0">
                <a:tc>
                  <a:txBody>
                    <a:bodyPr/>
                    <a:lstStyle/>
                    <a:p>
                      <a:pPr marL="0" marR="0" algn="ctr" rtl="1">
                        <a:lnSpc>
                          <a:spcPct val="107000"/>
                        </a:lnSpc>
                        <a:spcBef>
                          <a:spcPts val="0"/>
                        </a:spcBef>
                        <a:spcAft>
                          <a:spcPts val="0"/>
                        </a:spcAft>
                        <a:tabLst>
                          <a:tab pos="5363845" algn="l"/>
                        </a:tabLst>
                      </a:pPr>
                      <a:r>
                        <a:rPr lang="en-US" sz="2400" b="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&lt;&gt; </a:t>
                      </a:r>
                      <a:endParaRPr lang="en-US" sz="1600" b="0" dirty="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57150" cap="flat" cmpd="dbl" algn="ctr">
                      <a:solidFill>
                        <a:srgbClr val="92D050"/>
                      </a:solidFill>
                      <a:prstDash val="solid"/>
                      <a:round/>
                      <a:headEnd type="none" w="med" len="med"/>
                      <a:tailEnd type="none" w="med" len="med"/>
                    </a:lnL>
                    <a:lnR w="28575" cap="flat" cmpd="sng" algn="ctr">
                      <a:solidFill>
                        <a:srgbClr val="92D050"/>
                      </a:solidFill>
                      <a:prstDash val="solid"/>
                      <a:round/>
                      <a:headEnd type="none" w="med" len="med"/>
                      <a:tailEnd type="none" w="med" len="med"/>
                    </a:lnR>
                    <a:lnT w="28575" cap="flat" cmpd="sng" algn="ctr">
                      <a:solidFill>
                        <a:srgbClr val="92D050"/>
                      </a:solidFill>
                      <a:prstDash val="solid"/>
                      <a:round/>
                      <a:headEnd type="none" w="med" len="med"/>
                      <a:tailEnd type="none" w="med" len="med"/>
                    </a:lnT>
                    <a:lnB w="28575" cap="flat" cmpd="sng" algn="ctr">
                      <a:solidFill>
                        <a:srgbClr val="92D050"/>
                      </a:solidFill>
                      <a:prstDash val="solid"/>
                      <a:round/>
                      <a:headEnd type="none" w="med" len="med"/>
                      <a:tailEnd type="none" w="med" len="med"/>
                    </a:lnB>
                    <a:solidFill>
                      <a:srgbClr val="E2EFD9"/>
                    </a:solidFill>
                  </a:tcPr>
                </a:tc>
                <a:tc>
                  <a:txBody>
                    <a:bodyPr/>
                    <a:lstStyle/>
                    <a:p>
                      <a:pPr marL="0" marR="0" algn="ctr" rtl="1">
                        <a:lnSpc>
                          <a:spcPct val="107000"/>
                        </a:lnSpc>
                        <a:spcBef>
                          <a:spcPts val="0"/>
                        </a:spcBef>
                        <a:spcAft>
                          <a:spcPts val="0"/>
                        </a:spcAft>
                        <a:tabLst>
                          <a:tab pos="5363845" algn="l"/>
                        </a:tabLst>
                      </a:pPr>
                      <a:r>
                        <a:rPr lang="ar-SA" sz="2400" b="0"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لا يساوي</a:t>
                      </a:r>
                      <a:endParaRPr lang="en-US" sz="1600" b="0" dirty="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28575" cap="flat" cmpd="sng" algn="ctr">
                      <a:solidFill>
                        <a:srgbClr val="92D050"/>
                      </a:solidFill>
                      <a:prstDash val="solid"/>
                      <a:round/>
                      <a:headEnd type="none" w="med" len="med"/>
                      <a:tailEnd type="none" w="med" len="med"/>
                    </a:lnL>
                    <a:lnR w="28575" cap="flat" cmpd="sng" algn="ctr">
                      <a:solidFill>
                        <a:srgbClr val="92D050"/>
                      </a:solidFill>
                      <a:prstDash val="solid"/>
                      <a:round/>
                      <a:headEnd type="none" w="med" len="med"/>
                      <a:tailEnd type="none" w="med" len="med"/>
                    </a:lnR>
                    <a:lnT w="28575" cap="flat" cmpd="sng" algn="ctr">
                      <a:solidFill>
                        <a:srgbClr val="92D050"/>
                      </a:solidFill>
                      <a:prstDash val="solid"/>
                      <a:round/>
                      <a:headEnd type="none" w="med" len="med"/>
                      <a:tailEnd type="none" w="med" len="med"/>
                    </a:lnT>
                    <a:lnB w="28575" cap="flat" cmpd="sng" algn="ctr">
                      <a:solidFill>
                        <a:srgbClr val="92D050"/>
                      </a:solidFill>
                      <a:prstDash val="solid"/>
                      <a:round/>
                      <a:headEnd type="none" w="med" len="med"/>
                      <a:tailEnd type="none" w="med" len="med"/>
                    </a:lnB>
                  </a:tcPr>
                </a:tc>
                <a:tc>
                  <a:txBody>
                    <a:bodyPr/>
                    <a:lstStyle/>
                    <a:p>
                      <a:pPr marL="0" marR="0" algn="ctr" rtl="0">
                        <a:lnSpc>
                          <a:spcPct val="107000"/>
                        </a:lnSpc>
                        <a:spcBef>
                          <a:spcPts val="0"/>
                        </a:spcBef>
                        <a:spcAft>
                          <a:spcPts val="0"/>
                        </a:spcAft>
                        <a:tabLst>
                          <a:tab pos="5363845" algn="l"/>
                        </a:tabLst>
                      </a:pPr>
                      <a:r>
                        <a:rPr lang="en-US" sz="2400" b="0"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=B3&lt;&gt; 5</a:t>
                      </a:r>
                      <a:endParaRPr lang="en-US" sz="1600" b="0" dirty="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28575" cap="flat" cmpd="sng" algn="ctr">
                      <a:solidFill>
                        <a:srgbClr val="92D050"/>
                      </a:solidFill>
                      <a:prstDash val="solid"/>
                      <a:round/>
                      <a:headEnd type="none" w="med" len="med"/>
                      <a:tailEnd type="none" w="med" len="med"/>
                    </a:lnL>
                    <a:lnR w="57150" cap="flat" cmpd="dbl" algn="ctr">
                      <a:solidFill>
                        <a:srgbClr val="92D050"/>
                      </a:solidFill>
                      <a:prstDash val="solid"/>
                      <a:round/>
                      <a:headEnd type="none" w="med" len="med"/>
                      <a:tailEnd type="none" w="med" len="med"/>
                    </a:lnR>
                    <a:lnT w="28575" cap="flat" cmpd="sng" algn="ctr">
                      <a:solidFill>
                        <a:srgbClr val="92D050"/>
                      </a:solidFill>
                      <a:prstDash val="solid"/>
                      <a:round/>
                      <a:headEnd type="none" w="med" len="med"/>
                      <a:tailEnd type="none" w="med" len="med"/>
                    </a:lnT>
                    <a:lnB w="28575" cap="flat" cmpd="sng" algn="ctr">
                      <a:solidFill>
                        <a:srgbClr val="92D050"/>
                      </a:solidFill>
                      <a:prstDash val="solid"/>
                      <a:round/>
                      <a:headEnd type="none" w="med" len="med"/>
                      <a:tailEnd type="none" w="med" len="med"/>
                    </a:lnB>
                  </a:tcPr>
                </a:tc>
                <a:extLst>
                  <a:ext uri="{0D108BD9-81ED-4DB2-BD59-A6C34878D82A}">
                    <a16:rowId xmlns:a16="http://schemas.microsoft.com/office/drawing/2014/main" val="213069366"/>
                  </a:ext>
                </a:extLst>
              </a:tr>
              <a:tr h="0">
                <a:tc>
                  <a:txBody>
                    <a:bodyPr/>
                    <a:lstStyle/>
                    <a:p>
                      <a:pPr marL="0" marR="0" algn="ctr" rtl="1">
                        <a:lnSpc>
                          <a:spcPct val="107000"/>
                        </a:lnSpc>
                        <a:spcBef>
                          <a:spcPts val="0"/>
                        </a:spcBef>
                        <a:spcAft>
                          <a:spcPts val="0"/>
                        </a:spcAft>
                        <a:tabLst>
                          <a:tab pos="5363845" algn="l"/>
                        </a:tabLst>
                      </a:pPr>
                      <a:r>
                        <a:rPr lang="ar-SA" sz="2400" b="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a:t>
                      </a:r>
                      <a:endParaRPr lang="en-US" sz="1600" b="0" dirty="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57150" cap="flat" cmpd="dbl" algn="ctr">
                      <a:solidFill>
                        <a:srgbClr val="92D050"/>
                      </a:solidFill>
                      <a:prstDash val="solid"/>
                      <a:round/>
                      <a:headEnd type="none" w="med" len="med"/>
                      <a:tailEnd type="none" w="med" len="med"/>
                    </a:lnL>
                    <a:lnR w="28575" cap="flat" cmpd="sng" algn="ctr">
                      <a:solidFill>
                        <a:srgbClr val="92D050"/>
                      </a:solidFill>
                      <a:prstDash val="solid"/>
                      <a:round/>
                      <a:headEnd type="none" w="med" len="med"/>
                      <a:tailEnd type="none" w="med" len="med"/>
                    </a:lnR>
                    <a:lnT w="28575" cap="flat" cmpd="sng" algn="ctr">
                      <a:solidFill>
                        <a:srgbClr val="92D050"/>
                      </a:solidFill>
                      <a:prstDash val="solid"/>
                      <a:round/>
                      <a:headEnd type="none" w="med" len="med"/>
                      <a:tailEnd type="none" w="med" len="med"/>
                    </a:lnT>
                    <a:lnB w="57150" cap="flat" cmpd="dbl" algn="ctr">
                      <a:solidFill>
                        <a:srgbClr val="92D050"/>
                      </a:solidFill>
                      <a:prstDash val="solid"/>
                      <a:round/>
                      <a:headEnd type="none" w="med" len="med"/>
                      <a:tailEnd type="none" w="med" len="med"/>
                    </a:lnB>
                    <a:solidFill>
                      <a:srgbClr val="E2EFD9"/>
                    </a:solidFill>
                  </a:tcPr>
                </a:tc>
                <a:tc>
                  <a:txBody>
                    <a:bodyPr/>
                    <a:lstStyle/>
                    <a:p>
                      <a:pPr marL="0" marR="0" algn="ctr" rtl="1">
                        <a:lnSpc>
                          <a:spcPct val="107000"/>
                        </a:lnSpc>
                        <a:spcBef>
                          <a:spcPts val="0"/>
                        </a:spcBef>
                        <a:spcAft>
                          <a:spcPts val="0"/>
                        </a:spcAft>
                        <a:tabLst>
                          <a:tab pos="5363845" algn="l"/>
                        </a:tabLst>
                      </a:pPr>
                      <a:r>
                        <a:rPr lang="ar-SA" sz="2400" b="0"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يساوي</a:t>
                      </a:r>
                      <a:endParaRPr lang="en-US" sz="1600" b="0" dirty="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28575" cap="flat" cmpd="sng" algn="ctr">
                      <a:solidFill>
                        <a:srgbClr val="92D050"/>
                      </a:solidFill>
                      <a:prstDash val="solid"/>
                      <a:round/>
                      <a:headEnd type="none" w="med" len="med"/>
                      <a:tailEnd type="none" w="med" len="med"/>
                    </a:lnL>
                    <a:lnR w="28575" cap="flat" cmpd="sng" algn="ctr">
                      <a:solidFill>
                        <a:srgbClr val="92D050"/>
                      </a:solidFill>
                      <a:prstDash val="solid"/>
                      <a:round/>
                      <a:headEnd type="none" w="med" len="med"/>
                      <a:tailEnd type="none" w="med" len="med"/>
                    </a:lnR>
                    <a:lnT w="28575" cap="flat" cmpd="sng" algn="ctr">
                      <a:solidFill>
                        <a:srgbClr val="92D050"/>
                      </a:solidFill>
                      <a:prstDash val="solid"/>
                      <a:round/>
                      <a:headEnd type="none" w="med" len="med"/>
                      <a:tailEnd type="none" w="med" len="med"/>
                    </a:lnT>
                    <a:lnB w="57150" cap="flat" cmpd="dbl" algn="ctr">
                      <a:solidFill>
                        <a:srgbClr val="92D050"/>
                      </a:solidFill>
                      <a:prstDash val="solid"/>
                      <a:round/>
                      <a:headEnd type="none" w="med" len="med"/>
                      <a:tailEnd type="none" w="med" len="med"/>
                    </a:lnB>
                  </a:tcPr>
                </a:tc>
                <a:tc>
                  <a:txBody>
                    <a:bodyPr/>
                    <a:lstStyle/>
                    <a:p>
                      <a:pPr marL="0" marR="0" algn="ctr" rtl="1">
                        <a:lnSpc>
                          <a:spcPct val="107000"/>
                        </a:lnSpc>
                        <a:spcBef>
                          <a:spcPts val="0"/>
                        </a:spcBef>
                        <a:spcAft>
                          <a:spcPts val="0"/>
                        </a:spcAft>
                        <a:tabLst>
                          <a:tab pos="5363845" algn="l"/>
                        </a:tabLst>
                      </a:pPr>
                      <a:r>
                        <a:rPr lang="en-US" sz="2400" b="0"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B3=5</a:t>
                      </a:r>
                      <a:endParaRPr lang="en-US" sz="1600" b="0" dirty="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nchor="ctr">
                    <a:lnL w="28575" cap="flat" cmpd="sng" algn="ctr">
                      <a:solidFill>
                        <a:srgbClr val="92D050"/>
                      </a:solidFill>
                      <a:prstDash val="solid"/>
                      <a:round/>
                      <a:headEnd type="none" w="med" len="med"/>
                      <a:tailEnd type="none" w="med" len="med"/>
                    </a:lnL>
                    <a:lnR w="57150" cap="flat" cmpd="dbl" algn="ctr">
                      <a:solidFill>
                        <a:srgbClr val="92D050"/>
                      </a:solidFill>
                      <a:prstDash val="solid"/>
                      <a:round/>
                      <a:headEnd type="none" w="med" len="med"/>
                      <a:tailEnd type="none" w="med" len="med"/>
                    </a:lnR>
                    <a:lnT w="28575" cap="flat" cmpd="sng" algn="ctr">
                      <a:solidFill>
                        <a:srgbClr val="92D050"/>
                      </a:solidFill>
                      <a:prstDash val="solid"/>
                      <a:round/>
                      <a:headEnd type="none" w="med" len="med"/>
                      <a:tailEnd type="none" w="med" len="med"/>
                    </a:lnT>
                    <a:lnB w="57150" cap="flat" cmpd="dbl" algn="ctr">
                      <a:solidFill>
                        <a:srgbClr val="92D050"/>
                      </a:solidFill>
                      <a:prstDash val="solid"/>
                      <a:round/>
                      <a:headEnd type="none" w="med" len="med"/>
                      <a:tailEnd type="none" w="med" len="med"/>
                    </a:lnB>
                  </a:tcPr>
                </a:tc>
                <a:extLst>
                  <a:ext uri="{0D108BD9-81ED-4DB2-BD59-A6C34878D82A}">
                    <a16:rowId xmlns:a16="http://schemas.microsoft.com/office/drawing/2014/main" val="2960322403"/>
                  </a:ext>
                </a:extLst>
              </a:tr>
            </a:tbl>
          </a:graphicData>
        </a:graphic>
      </p:graphicFrame>
    </p:spTree>
    <p:extLst>
      <p:ext uri="{BB962C8B-B14F-4D97-AF65-F5344CB8AC3E}">
        <p14:creationId xmlns:p14="http://schemas.microsoft.com/office/powerpoint/2010/main" val="3281008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p:nvPr/>
        </p:nvGrpSpPr>
        <p:grpSpPr>
          <a:xfrm>
            <a:off x="2696548" y="215535"/>
            <a:ext cx="7371183" cy="6642465"/>
            <a:chOff x="2696548" y="215535"/>
            <a:chExt cx="7371183" cy="6642465"/>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96548" y="215535"/>
              <a:ext cx="7371183" cy="6642465"/>
            </a:xfrm>
            <a:prstGeom prst="rect">
              <a:avLst/>
            </a:prstGeom>
          </p:spPr>
        </p:pic>
        <p:sp>
          <p:nvSpPr>
            <p:cNvPr id="3" name="Rectangle 2"/>
            <p:cNvSpPr/>
            <p:nvPr/>
          </p:nvSpPr>
          <p:spPr>
            <a:xfrm>
              <a:off x="3556001" y="1275309"/>
              <a:ext cx="3843867" cy="2481449"/>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5400" b="1" i="0" u="none" strike="noStrike" kern="1200" cap="none" spc="0" normalizeH="0" baseline="0" noProof="0" dirty="0">
                  <a:ln>
                    <a:noFill/>
                  </a:ln>
                  <a:solidFill>
                    <a:prstClr val="black"/>
                  </a:solidFill>
                  <a:effectLst/>
                  <a:uLnTx/>
                  <a:uFillTx/>
                  <a:latin typeface="Sakkal Majalla" pitchFamily="2" charset="-78"/>
                  <a:ea typeface="+mn-ea"/>
                  <a:cs typeface="Sakkal Majalla" pitchFamily="2" charset="-78"/>
                </a:rPr>
                <a:t>محتويات البرنامج التدريبي</a:t>
              </a:r>
            </a:p>
          </p:txBody>
        </p:sp>
      </p:grpSp>
      <p:sp>
        <p:nvSpPr>
          <p:cNvPr id="5" name="Slide Number Placeholder 4"/>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2</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31768129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02A93DA-8321-490E-B7A0-7881EC602D96}" type="slidenum">
              <a:rPr lang="ar-EG" smtClean="0"/>
              <a:t>20</a:t>
            </a:fld>
            <a:endParaRPr lang="ar-EG"/>
          </a:p>
        </p:txBody>
      </p:sp>
      <p:sp>
        <p:nvSpPr>
          <p:cNvPr id="3" name="Rectangle 2"/>
          <p:cNvSpPr/>
          <p:nvPr/>
        </p:nvSpPr>
        <p:spPr>
          <a:xfrm>
            <a:off x="6736879" y="205255"/>
            <a:ext cx="5216713" cy="661720"/>
          </a:xfrm>
          <a:prstGeom prst="rect">
            <a:avLst/>
          </a:prstGeom>
        </p:spPr>
        <p:txBody>
          <a:bodyPr wrap="square">
            <a:spAutoFit/>
          </a:bodyPr>
          <a:lstStyle/>
          <a:p>
            <a:pPr lvl="0" algn="ctr">
              <a:lnSpc>
                <a:spcPct val="90000"/>
              </a:lnSpc>
              <a:defRPr/>
            </a:pPr>
            <a:r>
              <a:rPr lang="ar-EG" sz="4000" dirty="0">
                <a:solidFill>
                  <a:prstClr val="white"/>
                </a:solidFill>
                <a:latin typeface="Sakkal Majalla" panose="02000000000000000000" pitchFamily="2" charset="-78"/>
                <a:cs typeface="Sakkal Majalla" pitchFamily="2" charset="-78"/>
              </a:rPr>
              <a:t>أنواع ذكاء الأعمال</a:t>
            </a:r>
          </a:p>
        </p:txBody>
      </p:sp>
      <p:sp>
        <p:nvSpPr>
          <p:cNvPr id="9" name="Rectangle 8"/>
          <p:cNvSpPr/>
          <p:nvPr/>
        </p:nvSpPr>
        <p:spPr>
          <a:xfrm>
            <a:off x="670559" y="2437598"/>
            <a:ext cx="10951561" cy="1938992"/>
          </a:xfrm>
          <a:prstGeom prst="rect">
            <a:avLst/>
          </a:prstGeom>
        </p:spPr>
        <p:txBody>
          <a:bodyPr wrap="square">
            <a:spAutoFit/>
          </a:bodyPr>
          <a:lstStyle/>
          <a:p>
            <a:pPr algn="ctr">
              <a:lnSpc>
                <a:spcPct val="125000"/>
              </a:lnSpc>
            </a:pPr>
            <a:r>
              <a:rPr lang="ar-OM" sz="2400" b="1" dirty="0">
                <a:solidFill>
                  <a:srgbClr val="002060"/>
                </a:solidFill>
                <a:ea typeface="Calibri" panose="020F0502020204030204" pitchFamily="34" charset="0"/>
                <a:cs typeface="Sakkal Majalla" panose="02000000000000000000" pitchFamily="2" charset="-78"/>
              </a:rPr>
              <a:t>المعالجة التحليلية عبر الإنترنت في ذكاء الأعمال هي من أقدم تقنيات ذكاء الأعمال، ومناسبة بشكل خاص للحسابات المعقدة، ويمكنها تحليل بيانات الأعمال من وجهات نظر متعددة، فيمكن لبائع التجزئة مثلًا استخدامها في جمع بيانات العملاء سواء الفئة العمرية والمنطقة السكنية وغيرها، كما يمكن استخدامها في جمع بيانات المنتجات الأكثر مبيعًا سواء من حيث اللون والمميزات والسعر وغيرها مما يمكن من اتخاذ قرارات أسرع في ظل اقتصاد متغير وعرض البيانات المتكاملة عن النشاط التجاري</a:t>
            </a:r>
            <a:endParaRPr lang="en-US" sz="2400" dirty="0"/>
          </a:p>
        </p:txBody>
      </p:sp>
      <p:pic>
        <p:nvPicPr>
          <p:cNvPr id="10" name="Picture 9">
            <a:extLst>
              <a:ext uri="{FF2B5EF4-FFF2-40B4-BE49-F238E27FC236}">
                <a16:creationId xmlns:a16="http://schemas.microsoft.com/office/drawing/2014/main" id="{3E7237D6-2D71-4A63-9CB5-8ADCB63FC726}"/>
              </a:ext>
            </a:extLst>
          </p:cNvPr>
          <p:cNvPicPr/>
          <p:nvPr/>
        </p:nvPicPr>
        <p:blipFill>
          <a:blip r:embed="rId3">
            <a:extLst>
              <a:ext uri="{28A0092B-C50C-407E-A947-70E740481C1C}">
                <a14:useLocalDpi xmlns:a14="http://schemas.microsoft.com/office/drawing/2010/main" val="0"/>
              </a:ext>
            </a:extLst>
          </a:blip>
          <a:stretch>
            <a:fillRect/>
          </a:stretch>
        </p:blipFill>
        <p:spPr>
          <a:xfrm>
            <a:off x="4363646" y="4619959"/>
            <a:ext cx="3804542" cy="2085865"/>
          </a:xfrm>
          <a:custGeom>
            <a:avLst/>
            <a:gdLst>
              <a:gd name="connsiteX0" fmla="*/ 3249753 w 3475177"/>
              <a:gd name="connsiteY0" fmla="*/ 1073266 h 3555252"/>
              <a:gd name="connsiteX1" fmla="*/ 3250964 w 3475177"/>
              <a:gd name="connsiteY1" fmla="*/ 1073266 h 3555252"/>
              <a:gd name="connsiteX2" fmla="*/ 3275203 w 3475177"/>
              <a:gd name="connsiteY2" fmla="*/ 1131440 h 3555252"/>
              <a:gd name="connsiteX3" fmla="*/ 3249753 w 3475177"/>
              <a:gd name="connsiteY3" fmla="*/ 1073266 h 3555252"/>
              <a:gd name="connsiteX4" fmla="*/ 3346710 w 3475177"/>
              <a:gd name="connsiteY4" fmla="*/ 1030848 h 3555252"/>
              <a:gd name="connsiteX5" fmla="*/ 3347921 w 3475177"/>
              <a:gd name="connsiteY5" fmla="*/ 1030848 h 3555252"/>
              <a:gd name="connsiteX6" fmla="*/ 3373373 w 3475177"/>
              <a:gd name="connsiteY6" fmla="*/ 1092657 h 3555252"/>
              <a:gd name="connsiteX7" fmla="*/ 3346710 w 3475177"/>
              <a:gd name="connsiteY7" fmla="*/ 1030848 h 3555252"/>
              <a:gd name="connsiteX8" fmla="*/ 3150151 w 3475177"/>
              <a:gd name="connsiteY8" fmla="*/ 887586 h 3555252"/>
              <a:gd name="connsiteX9" fmla="*/ 3167338 w 3475177"/>
              <a:gd name="connsiteY9" fmla="*/ 913287 h 3555252"/>
              <a:gd name="connsiteX10" fmla="*/ 3166127 w 3475177"/>
              <a:gd name="connsiteY10" fmla="*/ 913287 h 3555252"/>
              <a:gd name="connsiteX11" fmla="*/ 3110897 w 3475177"/>
              <a:gd name="connsiteY11" fmla="*/ 828890 h 3555252"/>
              <a:gd name="connsiteX12" fmla="*/ 3123708 w 3475177"/>
              <a:gd name="connsiteY12" fmla="*/ 846628 h 3555252"/>
              <a:gd name="connsiteX13" fmla="*/ 3138251 w 3475177"/>
              <a:gd name="connsiteY13" fmla="*/ 868444 h 3555252"/>
              <a:gd name="connsiteX14" fmla="*/ 3150151 w 3475177"/>
              <a:gd name="connsiteY14" fmla="*/ 887586 h 3555252"/>
              <a:gd name="connsiteX15" fmla="*/ 486486 w 3475177"/>
              <a:gd name="connsiteY15" fmla="*/ 719373 h 3555252"/>
              <a:gd name="connsiteX16" fmla="*/ 462247 w 3475177"/>
              <a:gd name="connsiteY16" fmla="*/ 763004 h 3555252"/>
              <a:gd name="connsiteX17" fmla="*/ 439220 w 3475177"/>
              <a:gd name="connsiteY17" fmla="*/ 809058 h 3555252"/>
              <a:gd name="connsiteX18" fmla="*/ 428312 w 3475177"/>
              <a:gd name="connsiteY18" fmla="*/ 832085 h 3555252"/>
              <a:gd name="connsiteX19" fmla="*/ 417405 w 3475177"/>
              <a:gd name="connsiteY19" fmla="*/ 855113 h 3555252"/>
              <a:gd name="connsiteX20" fmla="*/ 396801 w 3475177"/>
              <a:gd name="connsiteY20" fmla="*/ 902378 h 3555252"/>
              <a:gd name="connsiteX21" fmla="*/ 171377 w 3475177"/>
              <a:gd name="connsiteY21" fmla="*/ 1561685 h 3555252"/>
              <a:gd name="connsiteX22" fmla="*/ 168953 w 3475177"/>
              <a:gd name="connsiteY22" fmla="*/ 1911942 h 3555252"/>
              <a:gd name="connsiteX23" fmla="*/ 241670 w 3475177"/>
              <a:gd name="connsiteY23" fmla="*/ 2254925 h 3555252"/>
              <a:gd name="connsiteX24" fmla="*/ 596775 w 3475177"/>
              <a:gd name="connsiteY24" fmla="*/ 2853633 h 3555252"/>
              <a:gd name="connsiteX25" fmla="*/ 1170031 w 3475177"/>
              <a:gd name="connsiteY25" fmla="*/ 3248732 h 3555252"/>
              <a:gd name="connsiteX26" fmla="*/ 1856000 w 3475177"/>
              <a:gd name="connsiteY26" fmla="*/ 3366293 h 3555252"/>
              <a:gd name="connsiteX27" fmla="*/ 2528637 w 3475177"/>
              <a:gd name="connsiteY27" fmla="*/ 3185710 h 3555252"/>
              <a:gd name="connsiteX28" fmla="*/ 3063111 w 3475177"/>
              <a:gd name="connsiteY28" fmla="*/ 2739709 h 3555252"/>
              <a:gd name="connsiteX29" fmla="*/ 3362464 w 3475177"/>
              <a:gd name="connsiteY29" fmla="*/ 2110703 h 3555252"/>
              <a:gd name="connsiteX30" fmla="*/ 3409730 w 3475177"/>
              <a:gd name="connsiteY30" fmla="*/ 2260986 h 3555252"/>
              <a:gd name="connsiteX31" fmla="*/ 3031600 w 3475177"/>
              <a:gd name="connsiteY31" fmla="*/ 2898477 h 3555252"/>
              <a:gd name="connsiteX32" fmla="*/ 2421984 w 3475177"/>
              <a:gd name="connsiteY32" fmla="*/ 3314178 h 3555252"/>
              <a:gd name="connsiteX33" fmla="*/ 1696021 w 3475177"/>
              <a:gd name="connsiteY33" fmla="*/ 3431739 h 3555252"/>
              <a:gd name="connsiteX34" fmla="*/ 991873 w 3475177"/>
              <a:gd name="connsiteY34" fmla="*/ 3230554 h 3555252"/>
              <a:gd name="connsiteX35" fmla="*/ 441644 w 3475177"/>
              <a:gd name="connsiteY35" fmla="*/ 2751829 h 3555252"/>
              <a:gd name="connsiteX36" fmla="*/ 148350 w 3475177"/>
              <a:gd name="connsiteY36" fmla="*/ 2087675 h 3555252"/>
              <a:gd name="connsiteX37" fmla="*/ 165317 w 3475177"/>
              <a:gd name="connsiteY37" fmla="*/ 1364136 h 3555252"/>
              <a:gd name="connsiteX38" fmla="*/ 290149 w 3475177"/>
              <a:gd name="connsiteY38" fmla="*/ 1023575 h 3555252"/>
              <a:gd name="connsiteX39" fmla="*/ 486486 w 3475177"/>
              <a:gd name="connsiteY39" fmla="*/ 719373 h 3555252"/>
              <a:gd name="connsiteX40" fmla="*/ 3090986 w 3475177"/>
              <a:gd name="connsiteY40" fmla="*/ 629688 h 3555252"/>
              <a:gd name="connsiteX41" fmla="*/ 3098257 w 3475177"/>
              <a:gd name="connsiteY41" fmla="*/ 633323 h 3555252"/>
              <a:gd name="connsiteX42" fmla="*/ 3106740 w 3475177"/>
              <a:gd name="connsiteY42" fmla="*/ 638171 h 3555252"/>
              <a:gd name="connsiteX43" fmla="*/ 3140675 w 3475177"/>
              <a:gd name="connsiteY43" fmla="*/ 680591 h 3555252"/>
              <a:gd name="connsiteX44" fmla="*/ 3173399 w 3475177"/>
              <a:gd name="connsiteY44" fmla="*/ 724221 h 3555252"/>
              <a:gd name="connsiteX45" fmla="*/ 3214605 w 3475177"/>
              <a:gd name="connsiteY45" fmla="*/ 784819 h 3555252"/>
              <a:gd name="connsiteX46" fmla="*/ 3263084 w 3475177"/>
              <a:gd name="connsiteY46" fmla="*/ 863596 h 3555252"/>
              <a:gd name="connsiteX47" fmla="*/ 3286110 w 3475177"/>
              <a:gd name="connsiteY47" fmla="*/ 904802 h 3555252"/>
              <a:gd name="connsiteX48" fmla="*/ 3297019 w 3475177"/>
              <a:gd name="connsiteY48" fmla="*/ 925406 h 3555252"/>
              <a:gd name="connsiteX49" fmla="*/ 3306714 w 3475177"/>
              <a:gd name="connsiteY49" fmla="*/ 946009 h 3555252"/>
              <a:gd name="connsiteX50" fmla="*/ 3304290 w 3475177"/>
              <a:gd name="connsiteY50" fmla="*/ 944798 h 3555252"/>
              <a:gd name="connsiteX51" fmla="*/ 3281262 w 3475177"/>
              <a:gd name="connsiteY51" fmla="*/ 902378 h 3555252"/>
              <a:gd name="connsiteX52" fmla="*/ 3257023 w 3475177"/>
              <a:gd name="connsiteY52" fmla="*/ 859961 h 3555252"/>
              <a:gd name="connsiteX53" fmla="*/ 3204910 w 3475177"/>
              <a:gd name="connsiteY53" fmla="*/ 777547 h 3555252"/>
              <a:gd name="connsiteX54" fmla="*/ 3163703 w 3475177"/>
              <a:gd name="connsiteY54" fmla="*/ 720585 h 3555252"/>
              <a:gd name="connsiteX55" fmla="*/ 3128556 w 3475177"/>
              <a:gd name="connsiteY55" fmla="*/ 674530 h 3555252"/>
              <a:gd name="connsiteX56" fmla="*/ 3110377 w 3475177"/>
              <a:gd name="connsiteY56" fmla="*/ 651503 h 3555252"/>
              <a:gd name="connsiteX57" fmla="*/ 2901920 w 3475177"/>
              <a:gd name="connsiteY57" fmla="*/ 583634 h 3555252"/>
              <a:gd name="connsiteX58" fmla="*/ 2922523 w 3475177"/>
              <a:gd name="connsiteY58" fmla="*/ 592117 h 3555252"/>
              <a:gd name="connsiteX59" fmla="*/ 3054475 w 3475177"/>
              <a:gd name="connsiteY59" fmla="*/ 744521 h 3555252"/>
              <a:gd name="connsiteX60" fmla="*/ 3110897 w 3475177"/>
              <a:gd name="connsiteY60" fmla="*/ 828890 h 3555252"/>
              <a:gd name="connsiteX61" fmla="*/ 3107953 w 3475177"/>
              <a:gd name="connsiteY61" fmla="*/ 824813 h 3555252"/>
              <a:gd name="connsiteX62" fmla="*/ 3077653 w 3475177"/>
              <a:gd name="connsiteY62" fmla="*/ 781183 h 3555252"/>
              <a:gd name="connsiteX63" fmla="*/ 3044931 w 3475177"/>
              <a:gd name="connsiteY63" fmla="*/ 739976 h 3555252"/>
              <a:gd name="connsiteX64" fmla="*/ 3027964 w 3475177"/>
              <a:gd name="connsiteY64" fmla="*/ 719373 h 3555252"/>
              <a:gd name="connsiteX65" fmla="*/ 3010996 w 3475177"/>
              <a:gd name="connsiteY65" fmla="*/ 698769 h 3555252"/>
              <a:gd name="connsiteX66" fmla="*/ 2975849 w 3475177"/>
              <a:gd name="connsiteY66" fmla="*/ 658775 h 3555252"/>
              <a:gd name="connsiteX67" fmla="*/ 2901920 w 3475177"/>
              <a:gd name="connsiteY67" fmla="*/ 583634 h 3555252"/>
              <a:gd name="connsiteX68" fmla="*/ 1780859 w 3475177"/>
              <a:gd name="connsiteY68" fmla="*/ 195807 h 3555252"/>
              <a:gd name="connsiteX69" fmla="*/ 3332166 w 3475177"/>
              <a:gd name="connsiteY69" fmla="*/ 1747115 h 3555252"/>
              <a:gd name="connsiteX70" fmla="*/ 3324156 w 3475177"/>
              <a:gd name="connsiteY70" fmla="*/ 1905727 h 3555252"/>
              <a:gd name="connsiteX71" fmla="*/ 3303087 w 3475177"/>
              <a:gd name="connsiteY71" fmla="*/ 2043782 h 3555252"/>
              <a:gd name="connsiteX72" fmla="*/ 3306714 w 3475177"/>
              <a:gd name="connsiteY72" fmla="*/ 2051316 h 3555252"/>
              <a:gd name="connsiteX73" fmla="*/ 3334590 w 3475177"/>
              <a:gd name="connsiteY73" fmla="*/ 2121610 h 3555252"/>
              <a:gd name="connsiteX74" fmla="*/ 3064323 w 3475177"/>
              <a:gd name="connsiteY74" fmla="*/ 2687596 h 3555252"/>
              <a:gd name="connsiteX75" fmla="*/ 2597718 w 3475177"/>
              <a:gd name="connsiteY75" fmla="*/ 3104510 h 3555252"/>
              <a:gd name="connsiteX76" fmla="*/ 2008706 w 3475177"/>
              <a:gd name="connsiteY76" fmla="*/ 3308119 h 3555252"/>
              <a:gd name="connsiteX77" fmla="*/ 1389396 w 3475177"/>
              <a:gd name="connsiteY77" fmla="*/ 3269336 h 3555252"/>
              <a:gd name="connsiteX78" fmla="*/ 835530 w 3475177"/>
              <a:gd name="connsiteY78" fmla="*/ 2994221 h 3555252"/>
              <a:gd name="connsiteX79" fmla="*/ 431948 w 3475177"/>
              <a:gd name="connsiteY79" fmla="*/ 2528828 h 3555252"/>
              <a:gd name="connsiteX80" fmla="*/ 240459 w 3475177"/>
              <a:gd name="connsiteY80" fmla="*/ 1945876 h 3555252"/>
              <a:gd name="connsiteX81" fmla="*/ 237747 w 3475177"/>
              <a:gd name="connsiteY81" fmla="*/ 1906951 h 3555252"/>
              <a:gd name="connsiteX82" fmla="*/ 237562 w 3475177"/>
              <a:gd name="connsiteY82" fmla="*/ 1905727 h 3555252"/>
              <a:gd name="connsiteX83" fmla="*/ 237293 w 3475177"/>
              <a:gd name="connsiteY83" fmla="*/ 1900425 h 3555252"/>
              <a:gd name="connsiteX84" fmla="*/ 229778 w 3475177"/>
              <a:gd name="connsiteY84" fmla="*/ 1792526 h 3555252"/>
              <a:gd name="connsiteX85" fmla="*/ 230518 w 3475177"/>
              <a:gd name="connsiteY85" fmla="*/ 1766237 h 3555252"/>
              <a:gd name="connsiteX86" fmla="*/ 229552 w 3475177"/>
              <a:gd name="connsiteY86" fmla="*/ 1747115 h 3555252"/>
              <a:gd name="connsiteX87" fmla="*/ 232943 w 3475177"/>
              <a:gd name="connsiteY87" fmla="*/ 1679963 h 3555252"/>
              <a:gd name="connsiteX88" fmla="*/ 234096 w 3475177"/>
              <a:gd name="connsiteY88" fmla="*/ 1638948 h 3555252"/>
              <a:gd name="connsiteX89" fmla="*/ 235621 w 3475177"/>
              <a:gd name="connsiteY89" fmla="*/ 1626932 h 3555252"/>
              <a:gd name="connsiteX90" fmla="*/ 237562 w 3475177"/>
              <a:gd name="connsiteY90" fmla="*/ 1588503 h 3555252"/>
              <a:gd name="connsiteX91" fmla="*/ 1780859 w 3475177"/>
              <a:gd name="connsiteY91" fmla="*/ 195807 h 3555252"/>
              <a:gd name="connsiteX92" fmla="*/ 1047623 w 3475177"/>
              <a:gd name="connsiteY92" fmla="*/ 143693 h 3555252"/>
              <a:gd name="connsiteX93" fmla="*/ 879162 w 3475177"/>
              <a:gd name="connsiteY93" fmla="*/ 263676 h 3555252"/>
              <a:gd name="connsiteX94" fmla="*/ 549509 w 3475177"/>
              <a:gd name="connsiteY94" fmla="*/ 523036 h 3555252"/>
              <a:gd name="connsiteX95" fmla="*/ 291361 w 3475177"/>
              <a:gd name="connsiteY95" fmla="*/ 852689 h 3555252"/>
              <a:gd name="connsiteX96" fmla="*/ 119263 w 3475177"/>
              <a:gd name="connsiteY96" fmla="*/ 1235668 h 3555252"/>
              <a:gd name="connsiteX97" fmla="*/ 45334 w 3475177"/>
              <a:gd name="connsiteY97" fmla="*/ 1647734 h 3555252"/>
              <a:gd name="connsiteX98" fmla="*/ 70785 w 3475177"/>
              <a:gd name="connsiteY98" fmla="*/ 2065861 h 3555252"/>
              <a:gd name="connsiteX99" fmla="*/ 92600 w 3475177"/>
              <a:gd name="connsiteY99" fmla="*/ 2168877 h 3555252"/>
              <a:gd name="connsiteX100" fmla="*/ 105932 w 3475177"/>
              <a:gd name="connsiteY100" fmla="*/ 2219779 h 3555252"/>
              <a:gd name="connsiteX101" fmla="*/ 120476 w 3475177"/>
              <a:gd name="connsiteY101" fmla="*/ 2270682 h 3555252"/>
              <a:gd name="connsiteX102" fmla="*/ 195617 w 3475177"/>
              <a:gd name="connsiteY102" fmla="*/ 2467019 h 3555252"/>
              <a:gd name="connsiteX103" fmla="*/ 293785 w 3475177"/>
              <a:gd name="connsiteY103" fmla="*/ 2652449 h 3555252"/>
              <a:gd name="connsiteX104" fmla="*/ 413770 w 3475177"/>
              <a:gd name="connsiteY104" fmla="*/ 2824548 h 3555252"/>
              <a:gd name="connsiteX105" fmla="*/ 553144 w 3475177"/>
              <a:gd name="connsiteY105" fmla="*/ 2982102 h 3555252"/>
              <a:gd name="connsiteX106" fmla="*/ 710699 w 3475177"/>
              <a:gd name="connsiteY106" fmla="*/ 3120266 h 3555252"/>
              <a:gd name="connsiteX107" fmla="*/ 882797 w 3475177"/>
              <a:gd name="connsiteY107" fmla="*/ 3240249 h 3555252"/>
              <a:gd name="connsiteX108" fmla="*/ 928851 w 3475177"/>
              <a:gd name="connsiteY108" fmla="*/ 3266912 h 3555252"/>
              <a:gd name="connsiteX109" fmla="*/ 951879 w 3475177"/>
              <a:gd name="connsiteY109" fmla="*/ 3280245 h 3555252"/>
              <a:gd name="connsiteX110" fmla="*/ 974906 w 3475177"/>
              <a:gd name="connsiteY110" fmla="*/ 3292364 h 3555252"/>
              <a:gd name="connsiteX111" fmla="*/ 1022173 w 3475177"/>
              <a:gd name="connsiteY111" fmla="*/ 3316603 h 3555252"/>
              <a:gd name="connsiteX112" fmla="*/ 1069439 w 3475177"/>
              <a:gd name="connsiteY112" fmla="*/ 3338419 h 3555252"/>
              <a:gd name="connsiteX113" fmla="*/ 1265776 w 3475177"/>
              <a:gd name="connsiteY113" fmla="*/ 3413560 h 3555252"/>
              <a:gd name="connsiteX114" fmla="*/ 1470598 w 3475177"/>
              <a:gd name="connsiteY114" fmla="*/ 3463250 h 3555252"/>
              <a:gd name="connsiteX115" fmla="*/ 2300789 w 3475177"/>
              <a:gd name="connsiteY115" fmla="*/ 3412348 h 3555252"/>
              <a:gd name="connsiteX116" fmla="*/ 2682556 w 3475177"/>
              <a:gd name="connsiteY116" fmla="*/ 3239038 h 3555252"/>
              <a:gd name="connsiteX117" fmla="*/ 3012209 w 3475177"/>
              <a:gd name="connsiteY117" fmla="*/ 2979679 h 3555252"/>
              <a:gd name="connsiteX118" fmla="*/ 3270355 w 3475177"/>
              <a:gd name="connsiteY118" fmla="*/ 2650026 h 3555252"/>
              <a:gd name="connsiteX119" fmla="*/ 3442454 w 3475177"/>
              <a:gd name="connsiteY119" fmla="*/ 2267046 h 3555252"/>
              <a:gd name="connsiteX120" fmla="*/ 3475177 w 3475177"/>
              <a:gd name="connsiteY120" fmla="*/ 2428236 h 3555252"/>
              <a:gd name="connsiteX121" fmla="*/ 3430334 w 3475177"/>
              <a:gd name="connsiteY121" fmla="*/ 2530041 h 3555252"/>
              <a:gd name="connsiteX122" fmla="*/ 3404884 w 3475177"/>
              <a:gd name="connsiteY122" fmla="*/ 2579732 h 3555252"/>
              <a:gd name="connsiteX123" fmla="*/ 3378220 w 3475177"/>
              <a:gd name="connsiteY123" fmla="*/ 2628210 h 3555252"/>
              <a:gd name="connsiteX124" fmla="*/ 3321258 w 3475177"/>
              <a:gd name="connsiteY124" fmla="*/ 2722743 h 3555252"/>
              <a:gd name="connsiteX125" fmla="*/ 3290959 w 3475177"/>
              <a:gd name="connsiteY125" fmla="*/ 2768798 h 3555252"/>
              <a:gd name="connsiteX126" fmla="*/ 3258236 w 3475177"/>
              <a:gd name="connsiteY126" fmla="*/ 2813639 h 3555252"/>
              <a:gd name="connsiteX127" fmla="*/ 2955246 w 3475177"/>
              <a:gd name="connsiteY127" fmla="*/ 3136021 h 3555252"/>
              <a:gd name="connsiteX128" fmla="*/ 2166262 w 3475177"/>
              <a:gd name="connsiteY128" fmla="*/ 3517789 h 3555252"/>
              <a:gd name="connsiteX129" fmla="*/ 1728744 w 3475177"/>
              <a:gd name="connsiteY129" fmla="*/ 3554147 h 3555252"/>
              <a:gd name="connsiteX130" fmla="*/ 1509380 w 3475177"/>
              <a:gd name="connsiteY130" fmla="*/ 3533543 h 3555252"/>
              <a:gd name="connsiteX131" fmla="*/ 1454841 w 3475177"/>
              <a:gd name="connsiteY131" fmla="*/ 3523848 h 3555252"/>
              <a:gd name="connsiteX132" fmla="*/ 1401515 w 3475177"/>
              <a:gd name="connsiteY132" fmla="*/ 3512941 h 3555252"/>
              <a:gd name="connsiteX133" fmla="*/ 1294863 w 3475177"/>
              <a:gd name="connsiteY133" fmla="*/ 3485065 h 3555252"/>
              <a:gd name="connsiteX134" fmla="*/ 1242749 w 3475177"/>
              <a:gd name="connsiteY134" fmla="*/ 3469310 h 3555252"/>
              <a:gd name="connsiteX135" fmla="*/ 1190634 w 3475177"/>
              <a:gd name="connsiteY135" fmla="*/ 3451130 h 3555252"/>
              <a:gd name="connsiteX136" fmla="*/ 1087619 w 3475177"/>
              <a:gd name="connsiteY136" fmla="*/ 3411136 h 3555252"/>
              <a:gd name="connsiteX137" fmla="*/ 1037928 w 3475177"/>
              <a:gd name="connsiteY137" fmla="*/ 3388108 h 3555252"/>
              <a:gd name="connsiteX138" fmla="*/ 988238 w 3475177"/>
              <a:gd name="connsiteY138" fmla="*/ 3363869 h 3555252"/>
              <a:gd name="connsiteX139" fmla="*/ 891281 w 3475177"/>
              <a:gd name="connsiteY139" fmla="*/ 3311755 h 3555252"/>
              <a:gd name="connsiteX140" fmla="*/ 844014 w 3475177"/>
              <a:gd name="connsiteY140" fmla="*/ 3283880 h 3555252"/>
              <a:gd name="connsiteX141" fmla="*/ 797960 w 3475177"/>
              <a:gd name="connsiteY141" fmla="*/ 3253581 h 3555252"/>
              <a:gd name="connsiteX142" fmla="*/ 774933 w 3475177"/>
              <a:gd name="connsiteY142" fmla="*/ 3239038 h 3555252"/>
              <a:gd name="connsiteX143" fmla="*/ 753118 w 3475177"/>
              <a:gd name="connsiteY143" fmla="*/ 3223282 h 3555252"/>
              <a:gd name="connsiteX144" fmla="*/ 708275 w 3475177"/>
              <a:gd name="connsiteY144" fmla="*/ 3190560 h 3555252"/>
              <a:gd name="connsiteX145" fmla="*/ 542237 w 3475177"/>
              <a:gd name="connsiteY145" fmla="*/ 3047548 h 3555252"/>
              <a:gd name="connsiteX146" fmla="*/ 394378 w 3475177"/>
              <a:gd name="connsiteY146" fmla="*/ 2886357 h 3555252"/>
              <a:gd name="connsiteX147" fmla="*/ 268335 w 3475177"/>
              <a:gd name="connsiteY147" fmla="*/ 2708200 h 3555252"/>
              <a:gd name="connsiteX148" fmla="*/ 213796 w 3475177"/>
              <a:gd name="connsiteY148" fmla="*/ 2613667 h 3555252"/>
              <a:gd name="connsiteX149" fmla="*/ 188345 w 3475177"/>
              <a:gd name="connsiteY149" fmla="*/ 2565188 h 3555252"/>
              <a:gd name="connsiteX150" fmla="*/ 164106 w 3475177"/>
              <a:gd name="connsiteY150" fmla="*/ 2516710 h 3555252"/>
              <a:gd name="connsiteX151" fmla="*/ 142291 w 3475177"/>
              <a:gd name="connsiteY151" fmla="*/ 2467019 h 3555252"/>
              <a:gd name="connsiteX152" fmla="*/ 131383 w 3475177"/>
              <a:gd name="connsiteY152" fmla="*/ 2441568 h 3555252"/>
              <a:gd name="connsiteX153" fmla="*/ 121687 w 3475177"/>
              <a:gd name="connsiteY153" fmla="*/ 2416117 h 3555252"/>
              <a:gd name="connsiteX154" fmla="*/ 102296 w 3475177"/>
              <a:gd name="connsiteY154" fmla="*/ 2365214 h 3555252"/>
              <a:gd name="connsiteX155" fmla="*/ 85328 w 3475177"/>
              <a:gd name="connsiteY155" fmla="*/ 2313101 h 3555252"/>
              <a:gd name="connsiteX156" fmla="*/ 55030 w 3475177"/>
              <a:gd name="connsiteY156" fmla="*/ 2208872 h 3555252"/>
              <a:gd name="connsiteX157" fmla="*/ 42910 w 3475177"/>
              <a:gd name="connsiteY157" fmla="*/ 2155546 h 3555252"/>
              <a:gd name="connsiteX158" fmla="*/ 32002 w 3475177"/>
              <a:gd name="connsiteY158" fmla="*/ 2102220 h 3555252"/>
              <a:gd name="connsiteX159" fmla="*/ 4128 w 3475177"/>
              <a:gd name="connsiteY159" fmla="*/ 1886491 h 3555252"/>
              <a:gd name="connsiteX160" fmla="*/ 27154 w 3475177"/>
              <a:gd name="connsiteY160" fmla="*/ 1453821 h 3555252"/>
              <a:gd name="connsiteX161" fmla="*/ 36850 w 3475177"/>
              <a:gd name="connsiteY161" fmla="*/ 1400495 h 3555252"/>
              <a:gd name="connsiteX162" fmla="*/ 48969 w 3475177"/>
              <a:gd name="connsiteY162" fmla="*/ 1347168 h 3555252"/>
              <a:gd name="connsiteX163" fmla="*/ 62302 w 3475177"/>
              <a:gd name="connsiteY163" fmla="*/ 1295055 h 3555252"/>
              <a:gd name="connsiteX164" fmla="*/ 78056 w 3475177"/>
              <a:gd name="connsiteY164" fmla="*/ 1242940 h 3555252"/>
              <a:gd name="connsiteX165" fmla="*/ 85328 w 3475177"/>
              <a:gd name="connsiteY165" fmla="*/ 1217489 h 3555252"/>
              <a:gd name="connsiteX166" fmla="*/ 93813 w 3475177"/>
              <a:gd name="connsiteY166" fmla="*/ 1190826 h 3555252"/>
              <a:gd name="connsiteX167" fmla="*/ 111991 w 3475177"/>
              <a:gd name="connsiteY167" fmla="*/ 1139924 h 3555252"/>
              <a:gd name="connsiteX168" fmla="*/ 132595 w 3475177"/>
              <a:gd name="connsiteY168" fmla="*/ 1089022 h 3555252"/>
              <a:gd name="connsiteX169" fmla="*/ 153198 w 3475177"/>
              <a:gd name="connsiteY169" fmla="*/ 1039331 h 3555252"/>
              <a:gd name="connsiteX170" fmla="*/ 200465 w 3475177"/>
              <a:gd name="connsiteY170" fmla="*/ 942374 h 3555252"/>
              <a:gd name="connsiteX171" fmla="*/ 225915 w 3475177"/>
              <a:gd name="connsiteY171" fmla="*/ 895108 h 3555252"/>
              <a:gd name="connsiteX172" fmla="*/ 253791 w 3475177"/>
              <a:gd name="connsiteY172" fmla="*/ 847841 h 3555252"/>
              <a:gd name="connsiteX173" fmla="*/ 282878 w 3475177"/>
              <a:gd name="connsiteY173" fmla="*/ 801787 h 3555252"/>
              <a:gd name="connsiteX174" fmla="*/ 311965 w 3475177"/>
              <a:gd name="connsiteY174" fmla="*/ 756945 h 3555252"/>
              <a:gd name="connsiteX175" fmla="*/ 343476 w 3475177"/>
              <a:gd name="connsiteY175" fmla="*/ 713314 h 3555252"/>
              <a:gd name="connsiteX176" fmla="*/ 376198 w 3475177"/>
              <a:gd name="connsiteY176" fmla="*/ 669684 h 3555252"/>
              <a:gd name="connsiteX177" fmla="*/ 679188 w 3475177"/>
              <a:gd name="connsiteY177" fmla="*/ 365481 h 3555252"/>
              <a:gd name="connsiteX178" fmla="*/ 1047623 w 3475177"/>
              <a:gd name="connsiteY178" fmla="*/ 143693 h 3555252"/>
              <a:gd name="connsiteX179" fmla="*/ 2391686 w 3475177"/>
              <a:gd name="connsiteY179" fmla="*/ 138845 h 3555252"/>
              <a:gd name="connsiteX180" fmla="*/ 2458343 w 3475177"/>
              <a:gd name="connsiteY180" fmla="*/ 158237 h 3555252"/>
              <a:gd name="connsiteX181" fmla="*/ 2525002 w 3475177"/>
              <a:gd name="connsiteY181" fmla="*/ 181263 h 3555252"/>
              <a:gd name="connsiteX182" fmla="*/ 3061899 w 3475177"/>
              <a:gd name="connsiteY182" fmla="*/ 584846 h 3555252"/>
              <a:gd name="connsiteX183" fmla="*/ 3024329 w 3475177"/>
              <a:gd name="connsiteY183" fmla="*/ 550912 h 3555252"/>
              <a:gd name="connsiteX184" fmla="*/ 2985546 w 3475177"/>
              <a:gd name="connsiteY184" fmla="*/ 518188 h 3555252"/>
              <a:gd name="connsiteX185" fmla="*/ 2391686 w 3475177"/>
              <a:gd name="connsiteY185" fmla="*/ 138845 h 3555252"/>
              <a:gd name="connsiteX186" fmla="*/ 2031734 w 3475177"/>
              <a:gd name="connsiteY186" fmla="*/ 136421 h 3555252"/>
              <a:gd name="connsiteX187" fmla="*/ 2059608 w 3475177"/>
              <a:gd name="connsiteY187" fmla="*/ 136421 h 3555252"/>
              <a:gd name="connsiteX188" fmla="*/ 2110510 w 3475177"/>
              <a:gd name="connsiteY188" fmla="*/ 146117 h 3555252"/>
              <a:gd name="connsiteX189" fmla="*/ 2161413 w 3475177"/>
              <a:gd name="connsiteY189" fmla="*/ 158237 h 3555252"/>
              <a:gd name="connsiteX190" fmla="*/ 2186864 w 3475177"/>
              <a:gd name="connsiteY190" fmla="*/ 164296 h 3555252"/>
              <a:gd name="connsiteX191" fmla="*/ 2212315 w 3475177"/>
              <a:gd name="connsiteY191" fmla="*/ 171567 h 3555252"/>
              <a:gd name="connsiteX192" fmla="*/ 2262006 w 3475177"/>
              <a:gd name="connsiteY192" fmla="*/ 186111 h 3555252"/>
              <a:gd name="connsiteX193" fmla="*/ 2455919 w 3475177"/>
              <a:gd name="connsiteY193" fmla="*/ 262465 h 3555252"/>
              <a:gd name="connsiteX194" fmla="*/ 2807387 w 3475177"/>
              <a:gd name="connsiteY194" fmla="*/ 485466 h 3555252"/>
              <a:gd name="connsiteX195" fmla="*/ 2780724 w 3475177"/>
              <a:gd name="connsiteY195" fmla="*/ 472134 h 3555252"/>
              <a:gd name="connsiteX196" fmla="*/ 2768605 w 3475177"/>
              <a:gd name="connsiteY196" fmla="*/ 464862 h 3555252"/>
              <a:gd name="connsiteX197" fmla="*/ 1949321 w 3475177"/>
              <a:gd name="connsiteY197" fmla="*/ 137633 h 3555252"/>
              <a:gd name="connsiteX198" fmla="*/ 2003858 w 3475177"/>
              <a:gd name="connsiteY198" fmla="*/ 137633 h 3555252"/>
              <a:gd name="connsiteX199" fmla="*/ 1780858 w 3475177"/>
              <a:gd name="connsiteY199" fmla="*/ 103698 h 3555252"/>
              <a:gd name="connsiteX200" fmla="*/ 1715412 w 3475177"/>
              <a:gd name="connsiteY200" fmla="*/ 113393 h 3555252"/>
              <a:gd name="connsiteX201" fmla="*/ 1698445 w 3475177"/>
              <a:gd name="connsiteY201" fmla="*/ 115817 h 3555252"/>
              <a:gd name="connsiteX202" fmla="*/ 1681477 w 3475177"/>
              <a:gd name="connsiteY202" fmla="*/ 119453 h 3555252"/>
              <a:gd name="connsiteX203" fmla="*/ 1648755 w 3475177"/>
              <a:gd name="connsiteY203" fmla="*/ 126724 h 3555252"/>
              <a:gd name="connsiteX204" fmla="*/ 1086406 w 3475177"/>
              <a:gd name="connsiteY204" fmla="*/ 277007 h 3555252"/>
              <a:gd name="connsiteX205" fmla="*/ 613742 w 3475177"/>
              <a:gd name="connsiteY205" fmla="*/ 615145 h 3555252"/>
              <a:gd name="connsiteX206" fmla="*/ 796747 w 3475177"/>
              <a:gd name="connsiteY206" fmla="*/ 416383 h 3555252"/>
              <a:gd name="connsiteX207" fmla="*/ 1020960 w 3475177"/>
              <a:gd name="connsiteY207" fmla="*/ 279431 h 3555252"/>
              <a:gd name="connsiteX208" fmla="*/ 1140944 w 3475177"/>
              <a:gd name="connsiteY208" fmla="*/ 224894 h 3555252"/>
              <a:gd name="connsiteX209" fmla="*/ 1202754 w 3475177"/>
              <a:gd name="connsiteY209" fmla="*/ 201866 h 3555252"/>
              <a:gd name="connsiteX210" fmla="*/ 1264563 w 3475177"/>
              <a:gd name="connsiteY210" fmla="*/ 181263 h 3555252"/>
              <a:gd name="connsiteX211" fmla="*/ 1520287 w 3475177"/>
              <a:gd name="connsiteY211" fmla="*/ 121876 h 3555252"/>
              <a:gd name="connsiteX212" fmla="*/ 1780858 w 3475177"/>
              <a:gd name="connsiteY212" fmla="*/ 103698 h 3555252"/>
              <a:gd name="connsiteX213" fmla="*/ 1733611 w 3475177"/>
              <a:gd name="connsiteY213" fmla="*/ 284 h 3555252"/>
              <a:gd name="connsiteX214" fmla="*/ 2269278 w 3475177"/>
              <a:gd name="connsiteY214" fmla="*/ 73399 h 3555252"/>
              <a:gd name="connsiteX215" fmla="*/ 2224436 w 3475177"/>
              <a:gd name="connsiteY215" fmla="*/ 66128 h 3555252"/>
              <a:gd name="connsiteX216" fmla="*/ 2177169 w 3475177"/>
              <a:gd name="connsiteY216" fmla="*/ 61280 h 3555252"/>
              <a:gd name="connsiteX217" fmla="*/ 2051125 w 3475177"/>
              <a:gd name="connsiteY217" fmla="*/ 35828 h 3555252"/>
              <a:gd name="connsiteX218" fmla="*/ 1986892 w 3475177"/>
              <a:gd name="connsiteY218" fmla="*/ 27345 h 3555252"/>
              <a:gd name="connsiteX219" fmla="*/ 1922658 w 3475177"/>
              <a:gd name="connsiteY219" fmla="*/ 21285 h 3555252"/>
              <a:gd name="connsiteX220" fmla="*/ 1858424 w 3475177"/>
              <a:gd name="connsiteY220" fmla="*/ 16437 h 3555252"/>
              <a:gd name="connsiteX221" fmla="*/ 1794190 w 3475177"/>
              <a:gd name="connsiteY221" fmla="*/ 14013 h 3555252"/>
              <a:gd name="connsiteX222" fmla="*/ 1729957 w 3475177"/>
              <a:gd name="connsiteY222" fmla="*/ 15225 h 3555252"/>
              <a:gd name="connsiteX223" fmla="*/ 1697233 w 3475177"/>
              <a:gd name="connsiteY223" fmla="*/ 16437 h 3555252"/>
              <a:gd name="connsiteX224" fmla="*/ 1665722 w 3475177"/>
              <a:gd name="connsiteY224" fmla="*/ 18861 h 3555252"/>
              <a:gd name="connsiteX225" fmla="*/ 1162760 w 3475177"/>
              <a:gd name="connsiteY225" fmla="*/ 125513 h 3555252"/>
              <a:gd name="connsiteX226" fmla="*/ 1185787 w 3475177"/>
              <a:gd name="connsiteY226" fmla="*/ 113393 h 3555252"/>
              <a:gd name="connsiteX227" fmla="*/ 1203967 w 3475177"/>
              <a:gd name="connsiteY227" fmla="*/ 104910 h 3555252"/>
              <a:gd name="connsiteX228" fmla="*/ 1250021 w 3475177"/>
              <a:gd name="connsiteY228" fmla="*/ 84306 h 3555252"/>
              <a:gd name="connsiteX229" fmla="*/ 1290015 w 3475177"/>
              <a:gd name="connsiteY229" fmla="*/ 69763 h 3555252"/>
              <a:gd name="connsiteX230" fmla="*/ 1349402 w 3475177"/>
              <a:gd name="connsiteY230" fmla="*/ 51584 h 3555252"/>
              <a:gd name="connsiteX231" fmla="*/ 1435450 w 3475177"/>
              <a:gd name="connsiteY231" fmla="*/ 30980 h 3555252"/>
              <a:gd name="connsiteX232" fmla="*/ 1489989 w 3475177"/>
              <a:gd name="connsiteY232" fmla="*/ 21285 h 3555252"/>
              <a:gd name="connsiteX233" fmla="*/ 1520287 w 3475177"/>
              <a:gd name="connsiteY233" fmla="*/ 16437 h 3555252"/>
              <a:gd name="connsiteX234" fmla="*/ 1553011 w 3475177"/>
              <a:gd name="connsiteY234" fmla="*/ 12801 h 3555252"/>
              <a:gd name="connsiteX235" fmla="*/ 1733611 w 3475177"/>
              <a:gd name="connsiteY235" fmla="*/ 284 h 3555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Lst>
            <a:rect l="l" t="t" r="r" b="b"/>
            <a:pathLst>
              <a:path w="3475177" h="3555252">
                <a:moveTo>
                  <a:pt x="3249753" y="1073266"/>
                </a:moveTo>
                <a:cubicBezTo>
                  <a:pt x="3249753" y="1073266"/>
                  <a:pt x="3250964" y="1073266"/>
                  <a:pt x="3250964" y="1073266"/>
                </a:cubicBezTo>
                <a:cubicBezTo>
                  <a:pt x="3259448" y="1092657"/>
                  <a:pt x="3267932" y="1110836"/>
                  <a:pt x="3275203" y="1131440"/>
                </a:cubicBezTo>
                <a:cubicBezTo>
                  <a:pt x="3267932" y="1110836"/>
                  <a:pt x="3258236" y="1092657"/>
                  <a:pt x="3249753" y="1073266"/>
                </a:cubicBezTo>
                <a:close/>
                <a:moveTo>
                  <a:pt x="3346710" y="1030848"/>
                </a:moveTo>
                <a:cubicBezTo>
                  <a:pt x="3346710" y="1030848"/>
                  <a:pt x="3347921" y="1030848"/>
                  <a:pt x="3347921" y="1030848"/>
                </a:cubicBezTo>
                <a:cubicBezTo>
                  <a:pt x="3356405" y="1051450"/>
                  <a:pt x="3366101" y="1070842"/>
                  <a:pt x="3373373" y="1092657"/>
                </a:cubicBezTo>
                <a:cubicBezTo>
                  <a:pt x="3366101" y="1070842"/>
                  <a:pt x="3355193" y="1051450"/>
                  <a:pt x="3346710" y="1030848"/>
                </a:cubicBezTo>
                <a:close/>
                <a:moveTo>
                  <a:pt x="3150151" y="887586"/>
                </a:moveTo>
                <a:lnTo>
                  <a:pt x="3167338" y="913287"/>
                </a:lnTo>
                <a:cubicBezTo>
                  <a:pt x="3167338" y="913287"/>
                  <a:pt x="3166127" y="913287"/>
                  <a:pt x="3166127" y="913287"/>
                </a:cubicBezTo>
                <a:close/>
                <a:moveTo>
                  <a:pt x="3110897" y="828890"/>
                </a:moveTo>
                <a:lnTo>
                  <a:pt x="3123708" y="846628"/>
                </a:lnTo>
                <a:lnTo>
                  <a:pt x="3138251" y="868444"/>
                </a:lnTo>
                <a:lnTo>
                  <a:pt x="3150151" y="887586"/>
                </a:lnTo>
                <a:close/>
                <a:moveTo>
                  <a:pt x="486486" y="719373"/>
                </a:moveTo>
                <a:cubicBezTo>
                  <a:pt x="478003" y="735128"/>
                  <a:pt x="469518" y="749672"/>
                  <a:pt x="462247" y="763004"/>
                </a:cubicBezTo>
                <a:cubicBezTo>
                  <a:pt x="454975" y="778759"/>
                  <a:pt x="446492" y="793302"/>
                  <a:pt x="439220" y="809058"/>
                </a:cubicBezTo>
                <a:lnTo>
                  <a:pt x="428312" y="832085"/>
                </a:lnTo>
                <a:lnTo>
                  <a:pt x="417405" y="855113"/>
                </a:lnTo>
                <a:cubicBezTo>
                  <a:pt x="410133" y="870868"/>
                  <a:pt x="404073" y="886624"/>
                  <a:pt x="396801" y="902378"/>
                </a:cubicBezTo>
                <a:cubicBezTo>
                  <a:pt x="275605" y="1102353"/>
                  <a:pt x="198040" y="1328988"/>
                  <a:pt x="171377" y="1561685"/>
                </a:cubicBezTo>
                <a:cubicBezTo>
                  <a:pt x="158046" y="1678033"/>
                  <a:pt x="156833" y="1795593"/>
                  <a:pt x="168953" y="1911942"/>
                </a:cubicBezTo>
                <a:cubicBezTo>
                  <a:pt x="179861" y="2028290"/>
                  <a:pt x="205311" y="2143425"/>
                  <a:pt x="241670" y="2254925"/>
                </a:cubicBezTo>
                <a:cubicBezTo>
                  <a:pt x="314388" y="2476715"/>
                  <a:pt x="436796" y="2682748"/>
                  <a:pt x="596775" y="2853633"/>
                </a:cubicBezTo>
                <a:cubicBezTo>
                  <a:pt x="756753" y="3024520"/>
                  <a:pt x="953091" y="3161471"/>
                  <a:pt x="1170031" y="3248732"/>
                </a:cubicBezTo>
                <a:cubicBezTo>
                  <a:pt x="1385759" y="3337206"/>
                  <a:pt x="1622092" y="3377200"/>
                  <a:pt x="1856000" y="3366293"/>
                </a:cubicBezTo>
                <a:cubicBezTo>
                  <a:pt x="2089908" y="3356597"/>
                  <a:pt x="2321391" y="3293575"/>
                  <a:pt x="2528637" y="3185710"/>
                </a:cubicBezTo>
                <a:cubicBezTo>
                  <a:pt x="2735881" y="3079058"/>
                  <a:pt x="2920100" y="2925140"/>
                  <a:pt x="3063111" y="2739709"/>
                </a:cubicBezTo>
                <a:cubicBezTo>
                  <a:pt x="3207334" y="2555491"/>
                  <a:pt x="3310351" y="2338551"/>
                  <a:pt x="3362464" y="2110703"/>
                </a:cubicBezTo>
                <a:cubicBezTo>
                  <a:pt x="3380644" y="2159181"/>
                  <a:pt x="3395188" y="2208871"/>
                  <a:pt x="3409730" y="2260986"/>
                </a:cubicBezTo>
                <a:cubicBezTo>
                  <a:pt x="3332166" y="2497317"/>
                  <a:pt x="3202486" y="2717894"/>
                  <a:pt x="3031600" y="2898477"/>
                </a:cubicBezTo>
                <a:cubicBezTo>
                  <a:pt x="2861926" y="3079058"/>
                  <a:pt x="2652257" y="3223282"/>
                  <a:pt x="2421984" y="3314178"/>
                </a:cubicBezTo>
                <a:cubicBezTo>
                  <a:pt x="2191712" y="3406287"/>
                  <a:pt x="1942049" y="3446282"/>
                  <a:pt x="1696021" y="3431739"/>
                </a:cubicBezTo>
                <a:cubicBezTo>
                  <a:pt x="1449994" y="3417195"/>
                  <a:pt x="1207602" y="3348113"/>
                  <a:pt x="991873" y="3230554"/>
                </a:cubicBezTo>
                <a:cubicBezTo>
                  <a:pt x="774932" y="3114205"/>
                  <a:pt x="587079" y="2948166"/>
                  <a:pt x="441644" y="2751829"/>
                </a:cubicBezTo>
                <a:cubicBezTo>
                  <a:pt x="297420" y="2555491"/>
                  <a:pt x="195616" y="2326432"/>
                  <a:pt x="148350" y="2087675"/>
                </a:cubicBezTo>
                <a:cubicBezTo>
                  <a:pt x="101083" y="1847707"/>
                  <a:pt x="107143" y="1600467"/>
                  <a:pt x="165317" y="1364136"/>
                </a:cubicBezTo>
                <a:cubicBezTo>
                  <a:pt x="194405" y="1246575"/>
                  <a:pt x="235611" y="1131440"/>
                  <a:pt x="290149" y="1023575"/>
                </a:cubicBezTo>
                <a:cubicBezTo>
                  <a:pt x="344687" y="915711"/>
                  <a:pt x="410133" y="812694"/>
                  <a:pt x="486486" y="719373"/>
                </a:cubicBezTo>
                <a:close/>
                <a:moveTo>
                  <a:pt x="3090986" y="629688"/>
                </a:moveTo>
                <a:cubicBezTo>
                  <a:pt x="3093410" y="630900"/>
                  <a:pt x="3095833" y="632112"/>
                  <a:pt x="3098257" y="633323"/>
                </a:cubicBezTo>
                <a:cubicBezTo>
                  <a:pt x="3100681" y="635747"/>
                  <a:pt x="3104317" y="636960"/>
                  <a:pt x="3106740" y="638171"/>
                </a:cubicBezTo>
                <a:cubicBezTo>
                  <a:pt x="3118860" y="651503"/>
                  <a:pt x="3129768" y="666047"/>
                  <a:pt x="3140675" y="680591"/>
                </a:cubicBezTo>
                <a:cubicBezTo>
                  <a:pt x="3151584" y="695134"/>
                  <a:pt x="3163703" y="709678"/>
                  <a:pt x="3173399" y="724221"/>
                </a:cubicBezTo>
                <a:cubicBezTo>
                  <a:pt x="3186730" y="743612"/>
                  <a:pt x="3201273" y="764215"/>
                  <a:pt x="3214605" y="784819"/>
                </a:cubicBezTo>
                <a:cubicBezTo>
                  <a:pt x="3231573" y="811482"/>
                  <a:pt x="3248540" y="836933"/>
                  <a:pt x="3263084" y="863596"/>
                </a:cubicBezTo>
                <a:lnTo>
                  <a:pt x="3286110" y="904802"/>
                </a:lnTo>
                <a:lnTo>
                  <a:pt x="3297019" y="925406"/>
                </a:lnTo>
                <a:lnTo>
                  <a:pt x="3306714" y="946009"/>
                </a:lnTo>
                <a:cubicBezTo>
                  <a:pt x="3305502" y="946009"/>
                  <a:pt x="3305502" y="944798"/>
                  <a:pt x="3304290" y="944798"/>
                </a:cubicBezTo>
                <a:cubicBezTo>
                  <a:pt x="3297019" y="930254"/>
                  <a:pt x="3289747" y="916922"/>
                  <a:pt x="3281262" y="902378"/>
                </a:cubicBezTo>
                <a:lnTo>
                  <a:pt x="3257023" y="859961"/>
                </a:lnTo>
                <a:cubicBezTo>
                  <a:pt x="3240056" y="832085"/>
                  <a:pt x="3223088" y="804210"/>
                  <a:pt x="3204910" y="777547"/>
                </a:cubicBezTo>
                <a:lnTo>
                  <a:pt x="3163703" y="720585"/>
                </a:lnTo>
                <a:cubicBezTo>
                  <a:pt x="3152795" y="704830"/>
                  <a:pt x="3140675" y="690286"/>
                  <a:pt x="3128556" y="674530"/>
                </a:cubicBezTo>
                <a:lnTo>
                  <a:pt x="3110377" y="651503"/>
                </a:lnTo>
                <a:close/>
                <a:moveTo>
                  <a:pt x="2901920" y="583634"/>
                </a:moveTo>
                <a:cubicBezTo>
                  <a:pt x="2907979" y="586058"/>
                  <a:pt x="2915251" y="588482"/>
                  <a:pt x="2922523" y="592117"/>
                </a:cubicBezTo>
                <a:cubicBezTo>
                  <a:pt x="2969790" y="639990"/>
                  <a:pt x="3013723" y="690892"/>
                  <a:pt x="3054475" y="744521"/>
                </a:cubicBezTo>
                <a:lnTo>
                  <a:pt x="3110897" y="828890"/>
                </a:lnTo>
                <a:lnTo>
                  <a:pt x="3107953" y="824813"/>
                </a:lnTo>
                <a:lnTo>
                  <a:pt x="3077653" y="781183"/>
                </a:lnTo>
                <a:lnTo>
                  <a:pt x="3044931" y="739976"/>
                </a:lnTo>
                <a:lnTo>
                  <a:pt x="3027964" y="719373"/>
                </a:lnTo>
                <a:lnTo>
                  <a:pt x="3010996" y="698769"/>
                </a:lnTo>
                <a:cubicBezTo>
                  <a:pt x="2998877" y="685438"/>
                  <a:pt x="2987968" y="672106"/>
                  <a:pt x="2975849" y="658775"/>
                </a:cubicBezTo>
                <a:cubicBezTo>
                  <a:pt x="2951610" y="633323"/>
                  <a:pt x="2927371" y="607873"/>
                  <a:pt x="2901920" y="583634"/>
                </a:cubicBezTo>
                <a:close/>
                <a:moveTo>
                  <a:pt x="1780859" y="195807"/>
                </a:moveTo>
                <a:cubicBezTo>
                  <a:pt x="2637621" y="195807"/>
                  <a:pt x="3332166" y="890351"/>
                  <a:pt x="3332166" y="1747115"/>
                </a:cubicBezTo>
                <a:cubicBezTo>
                  <a:pt x="3332166" y="1800663"/>
                  <a:pt x="3329453" y="1853577"/>
                  <a:pt x="3324156" y="1905727"/>
                </a:cubicBezTo>
                <a:lnTo>
                  <a:pt x="3303087" y="2043782"/>
                </a:lnTo>
                <a:lnTo>
                  <a:pt x="3306714" y="2051316"/>
                </a:lnTo>
                <a:cubicBezTo>
                  <a:pt x="3316410" y="2074344"/>
                  <a:pt x="3324893" y="2097371"/>
                  <a:pt x="3334590" y="2121610"/>
                </a:cubicBezTo>
                <a:cubicBezTo>
                  <a:pt x="3283686" y="2326432"/>
                  <a:pt x="3190366" y="2519133"/>
                  <a:pt x="3064323" y="2687596"/>
                </a:cubicBezTo>
                <a:cubicBezTo>
                  <a:pt x="2938279" y="2856058"/>
                  <a:pt x="2778300" y="2999069"/>
                  <a:pt x="2597718" y="3104510"/>
                </a:cubicBezTo>
                <a:cubicBezTo>
                  <a:pt x="2417137" y="3211162"/>
                  <a:pt x="2215951" y="3280243"/>
                  <a:pt x="2008706" y="3308119"/>
                </a:cubicBezTo>
                <a:cubicBezTo>
                  <a:pt x="1801462" y="3335993"/>
                  <a:pt x="1590581" y="3322662"/>
                  <a:pt x="1389396" y="3269336"/>
                </a:cubicBezTo>
                <a:cubicBezTo>
                  <a:pt x="1188211" y="3216010"/>
                  <a:pt x="999145" y="3121477"/>
                  <a:pt x="835530" y="2994221"/>
                </a:cubicBezTo>
                <a:cubicBezTo>
                  <a:pt x="671916" y="2866966"/>
                  <a:pt x="533753" y="2708199"/>
                  <a:pt x="431948" y="2528828"/>
                </a:cubicBezTo>
                <a:cubicBezTo>
                  <a:pt x="330144" y="2349458"/>
                  <a:pt x="264698" y="2149486"/>
                  <a:pt x="240459" y="1945876"/>
                </a:cubicBezTo>
                <a:lnTo>
                  <a:pt x="237747" y="1906951"/>
                </a:lnTo>
                <a:lnTo>
                  <a:pt x="237562" y="1905727"/>
                </a:lnTo>
                <a:lnTo>
                  <a:pt x="237293" y="1900425"/>
                </a:lnTo>
                <a:lnTo>
                  <a:pt x="229778" y="1792526"/>
                </a:lnTo>
                <a:lnTo>
                  <a:pt x="230518" y="1766237"/>
                </a:lnTo>
                <a:lnTo>
                  <a:pt x="229552" y="1747115"/>
                </a:lnTo>
                <a:lnTo>
                  <a:pt x="232943" y="1679963"/>
                </a:lnTo>
                <a:lnTo>
                  <a:pt x="234096" y="1638948"/>
                </a:lnTo>
                <a:lnTo>
                  <a:pt x="235621" y="1626932"/>
                </a:lnTo>
                <a:lnTo>
                  <a:pt x="237562" y="1588503"/>
                </a:lnTo>
                <a:cubicBezTo>
                  <a:pt x="317004" y="806246"/>
                  <a:pt x="977643" y="195807"/>
                  <a:pt x="1780859" y="195807"/>
                </a:cubicBezTo>
                <a:close/>
                <a:moveTo>
                  <a:pt x="1047623" y="143693"/>
                </a:moveTo>
                <a:cubicBezTo>
                  <a:pt x="988238" y="180052"/>
                  <a:pt x="933699" y="220046"/>
                  <a:pt x="879162" y="263676"/>
                </a:cubicBezTo>
                <a:cubicBezTo>
                  <a:pt x="759177" y="337607"/>
                  <a:pt x="648890" y="424868"/>
                  <a:pt x="549509" y="523036"/>
                </a:cubicBezTo>
                <a:cubicBezTo>
                  <a:pt x="451340" y="622417"/>
                  <a:pt x="364079" y="732705"/>
                  <a:pt x="291361" y="852689"/>
                </a:cubicBezTo>
                <a:cubicBezTo>
                  <a:pt x="218644" y="973885"/>
                  <a:pt x="161682" y="1102353"/>
                  <a:pt x="119263" y="1235668"/>
                </a:cubicBezTo>
                <a:cubicBezTo>
                  <a:pt x="79269" y="1368984"/>
                  <a:pt x="53817" y="1508360"/>
                  <a:pt x="45334" y="1647734"/>
                </a:cubicBezTo>
                <a:cubicBezTo>
                  <a:pt x="36850" y="1787110"/>
                  <a:pt x="45334" y="1927698"/>
                  <a:pt x="70785" y="2065861"/>
                </a:cubicBezTo>
                <a:cubicBezTo>
                  <a:pt x="75633" y="2101007"/>
                  <a:pt x="85328" y="2134942"/>
                  <a:pt x="92600" y="2168877"/>
                </a:cubicBezTo>
                <a:cubicBezTo>
                  <a:pt x="96236" y="2185844"/>
                  <a:pt x="101084" y="2202812"/>
                  <a:pt x="105932" y="2219779"/>
                </a:cubicBezTo>
                <a:cubicBezTo>
                  <a:pt x="110780" y="2236747"/>
                  <a:pt x="115628" y="2253714"/>
                  <a:pt x="120476" y="2270682"/>
                </a:cubicBezTo>
                <a:cubicBezTo>
                  <a:pt x="142291" y="2337340"/>
                  <a:pt x="166530" y="2403997"/>
                  <a:pt x="195617" y="2467019"/>
                </a:cubicBezTo>
                <a:cubicBezTo>
                  <a:pt x="224704" y="2531254"/>
                  <a:pt x="258639" y="2591851"/>
                  <a:pt x="293785" y="2652449"/>
                </a:cubicBezTo>
                <a:cubicBezTo>
                  <a:pt x="331356" y="2711835"/>
                  <a:pt x="370139" y="2770009"/>
                  <a:pt x="413770" y="2824548"/>
                </a:cubicBezTo>
                <a:cubicBezTo>
                  <a:pt x="456188" y="2880298"/>
                  <a:pt x="504666" y="2932411"/>
                  <a:pt x="553144" y="2982102"/>
                </a:cubicBezTo>
                <a:cubicBezTo>
                  <a:pt x="604047" y="3030581"/>
                  <a:pt x="654949" y="3077847"/>
                  <a:pt x="710699" y="3120266"/>
                </a:cubicBezTo>
                <a:cubicBezTo>
                  <a:pt x="765238" y="3163896"/>
                  <a:pt x="823412" y="3203890"/>
                  <a:pt x="882797" y="3240249"/>
                </a:cubicBezTo>
                <a:lnTo>
                  <a:pt x="928851" y="3266912"/>
                </a:lnTo>
                <a:lnTo>
                  <a:pt x="951879" y="3280245"/>
                </a:lnTo>
                <a:lnTo>
                  <a:pt x="974906" y="3292364"/>
                </a:lnTo>
                <a:lnTo>
                  <a:pt x="1022173" y="3316603"/>
                </a:lnTo>
                <a:cubicBezTo>
                  <a:pt x="1037928" y="3323875"/>
                  <a:pt x="1053684" y="3331147"/>
                  <a:pt x="1069439" y="3338419"/>
                </a:cubicBezTo>
                <a:cubicBezTo>
                  <a:pt x="1132460" y="3368717"/>
                  <a:pt x="1199119" y="3391745"/>
                  <a:pt x="1265776" y="3413560"/>
                </a:cubicBezTo>
                <a:cubicBezTo>
                  <a:pt x="1333646" y="3434163"/>
                  <a:pt x="1401515" y="3451130"/>
                  <a:pt x="1470598" y="3463250"/>
                </a:cubicBezTo>
                <a:cubicBezTo>
                  <a:pt x="1745712" y="3514152"/>
                  <a:pt x="2032946" y="3494761"/>
                  <a:pt x="2300789" y="3412348"/>
                </a:cubicBezTo>
                <a:cubicBezTo>
                  <a:pt x="2434104" y="3369930"/>
                  <a:pt x="2562572" y="3311755"/>
                  <a:pt x="2682556" y="3239038"/>
                </a:cubicBezTo>
                <a:cubicBezTo>
                  <a:pt x="2802539" y="3165108"/>
                  <a:pt x="2912828" y="3079059"/>
                  <a:pt x="3012209" y="2979679"/>
                </a:cubicBezTo>
                <a:cubicBezTo>
                  <a:pt x="3110377" y="2880298"/>
                  <a:pt x="3197638" y="2770009"/>
                  <a:pt x="3270355" y="2650026"/>
                </a:cubicBezTo>
                <a:cubicBezTo>
                  <a:pt x="3343073" y="2530041"/>
                  <a:pt x="3400036" y="2400362"/>
                  <a:pt x="3442454" y="2267046"/>
                </a:cubicBezTo>
                <a:cubicBezTo>
                  <a:pt x="3455786" y="2319160"/>
                  <a:pt x="3467905" y="2373699"/>
                  <a:pt x="3475177" y="2428236"/>
                </a:cubicBezTo>
                <a:cubicBezTo>
                  <a:pt x="3461845" y="2463384"/>
                  <a:pt x="3446090" y="2496106"/>
                  <a:pt x="3430334" y="2530041"/>
                </a:cubicBezTo>
                <a:cubicBezTo>
                  <a:pt x="3423062" y="2547008"/>
                  <a:pt x="3413367" y="2562764"/>
                  <a:pt x="3404884" y="2579732"/>
                </a:cubicBezTo>
                <a:cubicBezTo>
                  <a:pt x="3395188" y="2595487"/>
                  <a:pt x="3387916" y="2612454"/>
                  <a:pt x="3378220" y="2628210"/>
                </a:cubicBezTo>
                <a:cubicBezTo>
                  <a:pt x="3360040" y="2659721"/>
                  <a:pt x="3341862" y="2692444"/>
                  <a:pt x="3321258" y="2722743"/>
                </a:cubicBezTo>
                <a:lnTo>
                  <a:pt x="3290959" y="2768798"/>
                </a:lnTo>
                <a:lnTo>
                  <a:pt x="3258236" y="2813639"/>
                </a:lnTo>
                <a:cubicBezTo>
                  <a:pt x="3170975" y="2933624"/>
                  <a:pt x="3067959" y="3041488"/>
                  <a:pt x="2955246" y="3136021"/>
                </a:cubicBezTo>
                <a:cubicBezTo>
                  <a:pt x="2728611" y="3325086"/>
                  <a:pt x="2454708" y="3458402"/>
                  <a:pt x="2166262" y="3517789"/>
                </a:cubicBezTo>
                <a:cubicBezTo>
                  <a:pt x="2022038" y="3548087"/>
                  <a:pt x="1875392" y="3558995"/>
                  <a:pt x="1728744" y="3554147"/>
                </a:cubicBezTo>
                <a:cubicBezTo>
                  <a:pt x="1654815" y="3552935"/>
                  <a:pt x="1582098" y="3544452"/>
                  <a:pt x="1509380" y="3533543"/>
                </a:cubicBezTo>
                <a:cubicBezTo>
                  <a:pt x="1491200" y="3531120"/>
                  <a:pt x="1473021" y="3527484"/>
                  <a:pt x="1454841" y="3523848"/>
                </a:cubicBezTo>
                <a:cubicBezTo>
                  <a:pt x="1437874" y="3520213"/>
                  <a:pt x="1419695" y="3517789"/>
                  <a:pt x="1401515" y="3512941"/>
                </a:cubicBezTo>
                <a:cubicBezTo>
                  <a:pt x="1365157" y="3503245"/>
                  <a:pt x="1330010" y="3495973"/>
                  <a:pt x="1294863" y="3485065"/>
                </a:cubicBezTo>
                <a:lnTo>
                  <a:pt x="1242749" y="3469310"/>
                </a:lnTo>
                <a:lnTo>
                  <a:pt x="1190634" y="3451130"/>
                </a:lnTo>
                <a:cubicBezTo>
                  <a:pt x="1155488" y="3439011"/>
                  <a:pt x="1121553" y="3424467"/>
                  <a:pt x="1087619" y="3411136"/>
                </a:cubicBezTo>
                <a:cubicBezTo>
                  <a:pt x="1070651" y="3403864"/>
                  <a:pt x="1054895" y="3395380"/>
                  <a:pt x="1037928" y="3388108"/>
                </a:cubicBezTo>
                <a:cubicBezTo>
                  <a:pt x="1020960" y="3379625"/>
                  <a:pt x="1003993" y="3372353"/>
                  <a:pt x="988238" y="3363869"/>
                </a:cubicBezTo>
                <a:cubicBezTo>
                  <a:pt x="955515" y="3346902"/>
                  <a:pt x="922792" y="3331147"/>
                  <a:pt x="891281" y="3311755"/>
                </a:cubicBezTo>
                <a:cubicBezTo>
                  <a:pt x="875525" y="3302060"/>
                  <a:pt x="859770" y="3293575"/>
                  <a:pt x="844014" y="3283880"/>
                </a:cubicBezTo>
                <a:lnTo>
                  <a:pt x="797960" y="3253581"/>
                </a:lnTo>
                <a:lnTo>
                  <a:pt x="774933" y="3239038"/>
                </a:lnTo>
                <a:lnTo>
                  <a:pt x="753118" y="3223282"/>
                </a:lnTo>
                <a:lnTo>
                  <a:pt x="708275" y="3190560"/>
                </a:lnTo>
                <a:cubicBezTo>
                  <a:pt x="650101" y="3145716"/>
                  <a:pt x="594351" y="3098451"/>
                  <a:pt x="542237" y="3047548"/>
                </a:cubicBezTo>
                <a:cubicBezTo>
                  <a:pt x="488911" y="2996646"/>
                  <a:pt x="440433" y="2942107"/>
                  <a:pt x="394378" y="2886357"/>
                </a:cubicBezTo>
                <a:cubicBezTo>
                  <a:pt x="349535" y="2829396"/>
                  <a:pt x="305905" y="2770009"/>
                  <a:pt x="268335" y="2708200"/>
                </a:cubicBezTo>
                <a:cubicBezTo>
                  <a:pt x="248943" y="2677900"/>
                  <a:pt x="231976" y="2645178"/>
                  <a:pt x="213796" y="2613667"/>
                </a:cubicBezTo>
                <a:cubicBezTo>
                  <a:pt x="204100" y="2597911"/>
                  <a:pt x="196828" y="2580943"/>
                  <a:pt x="188345" y="2565188"/>
                </a:cubicBezTo>
                <a:cubicBezTo>
                  <a:pt x="179861" y="2549433"/>
                  <a:pt x="171378" y="2533678"/>
                  <a:pt x="164106" y="2516710"/>
                </a:cubicBezTo>
                <a:lnTo>
                  <a:pt x="142291" y="2467019"/>
                </a:lnTo>
                <a:cubicBezTo>
                  <a:pt x="138654" y="2458536"/>
                  <a:pt x="135019" y="2450052"/>
                  <a:pt x="131383" y="2441568"/>
                </a:cubicBezTo>
                <a:lnTo>
                  <a:pt x="121687" y="2416117"/>
                </a:lnTo>
                <a:lnTo>
                  <a:pt x="102296" y="2365214"/>
                </a:lnTo>
                <a:cubicBezTo>
                  <a:pt x="96236" y="2348247"/>
                  <a:pt x="91389" y="2330068"/>
                  <a:pt x="85328" y="2313101"/>
                </a:cubicBezTo>
                <a:cubicBezTo>
                  <a:pt x="73209" y="2279166"/>
                  <a:pt x="64726" y="2244018"/>
                  <a:pt x="55030" y="2208872"/>
                </a:cubicBezTo>
                <a:cubicBezTo>
                  <a:pt x="50182" y="2190692"/>
                  <a:pt x="46546" y="2173725"/>
                  <a:pt x="42910" y="2155546"/>
                </a:cubicBezTo>
                <a:cubicBezTo>
                  <a:pt x="39274" y="2137366"/>
                  <a:pt x="35639" y="2120399"/>
                  <a:pt x="32002" y="2102220"/>
                </a:cubicBezTo>
                <a:cubicBezTo>
                  <a:pt x="18671" y="2030713"/>
                  <a:pt x="7763" y="1959209"/>
                  <a:pt x="4128" y="1886491"/>
                </a:cubicBezTo>
                <a:cubicBezTo>
                  <a:pt x="-5568" y="1742267"/>
                  <a:pt x="1704" y="1596832"/>
                  <a:pt x="27154" y="1453821"/>
                </a:cubicBezTo>
                <a:lnTo>
                  <a:pt x="36850" y="1400495"/>
                </a:lnTo>
                <a:cubicBezTo>
                  <a:pt x="40486" y="1382316"/>
                  <a:pt x="45334" y="1365348"/>
                  <a:pt x="48969" y="1347168"/>
                </a:cubicBezTo>
                <a:cubicBezTo>
                  <a:pt x="53817" y="1330201"/>
                  <a:pt x="57454" y="1312022"/>
                  <a:pt x="62302" y="1295055"/>
                </a:cubicBezTo>
                <a:lnTo>
                  <a:pt x="78056" y="1242940"/>
                </a:lnTo>
                <a:cubicBezTo>
                  <a:pt x="80480" y="1234457"/>
                  <a:pt x="82904" y="1225972"/>
                  <a:pt x="85328" y="1217489"/>
                </a:cubicBezTo>
                <a:lnTo>
                  <a:pt x="93813" y="1190826"/>
                </a:lnTo>
                <a:lnTo>
                  <a:pt x="111991" y="1139924"/>
                </a:lnTo>
                <a:cubicBezTo>
                  <a:pt x="119263" y="1122957"/>
                  <a:pt x="125323" y="1105989"/>
                  <a:pt x="132595" y="1089022"/>
                </a:cubicBezTo>
                <a:cubicBezTo>
                  <a:pt x="138654" y="1072054"/>
                  <a:pt x="145926" y="1055087"/>
                  <a:pt x="153198" y="1039331"/>
                </a:cubicBezTo>
                <a:cubicBezTo>
                  <a:pt x="168954" y="1006608"/>
                  <a:pt x="183498" y="973885"/>
                  <a:pt x="200465" y="942374"/>
                </a:cubicBezTo>
                <a:cubicBezTo>
                  <a:pt x="208948" y="926619"/>
                  <a:pt x="217432" y="910863"/>
                  <a:pt x="225915" y="895108"/>
                </a:cubicBezTo>
                <a:lnTo>
                  <a:pt x="253791" y="847841"/>
                </a:lnTo>
                <a:cubicBezTo>
                  <a:pt x="263487" y="832086"/>
                  <a:pt x="273182" y="816330"/>
                  <a:pt x="282878" y="801787"/>
                </a:cubicBezTo>
                <a:lnTo>
                  <a:pt x="311965" y="756945"/>
                </a:lnTo>
                <a:lnTo>
                  <a:pt x="343476" y="713314"/>
                </a:lnTo>
                <a:cubicBezTo>
                  <a:pt x="354383" y="697558"/>
                  <a:pt x="365291" y="683015"/>
                  <a:pt x="376198" y="669684"/>
                </a:cubicBezTo>
                <a:cubicBezTo>
                  <a:pt x="464672" y="556971"/>
                  <a:pt x="566476" y="453955"/>
                  <a:pt x="679188" y="365481"/>
                </a:cubicBezTo>
                <a:cubicBezTo>
                  <a:pt x="793112" y="277009"/>
                  <a:pt x="916732" y="201867"/>
                  <a:pt x="1047623" y="143693"/>
                </a:cubicBezTo>
                <a:close/>
                <a:moveTo>
                  <a:pt x="2391686" y="138845"/>
                </a:moveTo>
                <a:cubicBezTo>
                  <a:pt x="2413501" y="144904"/>
                  <a:pt x="2436528" y="150965"/>
                  <a:pt x="2458343" y="158237"/>
                </a:cubicBezTo>
                <a:lnTo>
                  <a:pt x="2525002" y="181263"/>
                </a:lnTo>
                <a:cubicBezTo>
                  <a:pt x="2728611" y="279433"/>
                  <a:pt x="2911616" y="417596"/>
                  <a:pt x="3061899" y="584846"/>
                </a:cubicBezTo>
                <a:lnTo>
                  <a:pt x="3024329" y="550912"/>
                </a:lnTo>
                <a:cubicBezTo>
                  <a:pt x="3010996" y="540003"/>
                  <a:pt x="2998877" y="529096"/>
                  <a:pt x="2985546" y="518188"/>
                </a:cubicBezTo>
                <a:cubicBezTo>
                  <a:pt x="2815872" y="353361"/>
                  <a:pt x="2613474" y="222470"/>
                  <a:pt x="2391686" y="138845"/>
                </a:cubicBezTo>
                <a:close/>
                <a:moveTo>
                  <a:pt x="2031734" y="136421"/>
                </a:moveTo>
                <a:lnTo>
                  <a:pt x="2059608" y="136421"/>
                </a:lnTo>
                <a:lnTo>
                  <a:pt x="2110510" y="146117"/>
                </a:lnTo>
                <a:lnTo>
                  <a:pt x="2161413" y="158237"/>
                </a:lnTo>
                <a:lnTo>
                  <a:pt x="2186864" y="164296"/>
                </a:lnTo>
                <a:cubicBezTo>
                  <a:pt x="2195348" y="166720"/>
                  <a:pt x="2203832" y="169144"/>
                  <a:pt x="2212315" y="171567"/>
                </a:cubicBezTo>
                <a:lnTo>
                  <a:pt x="2262006" y="186111"/>
                </a:lnTo>
                <a:cubicBezTo>
                  <a:pt x="2327452" y="207926"/>
                  <a:pt x="2392897" y="232166"/>
                  <a:pt x="2455919" y="262465"/>
                </a:cubicBezTo>
                <a:cubicBezTo>
                  <a:pt x="2583174" y="320639"/>
                  <a:pt x="2700735" y="396992"/>
                  <a:pt x="2807387" y="485466"/>
                </a:cubicBezTo>
                <a:cubicBezTo>
                  <a:pt x="2798903" y="480618"/>
                  <a:pt x="2789207" y="476981"/>
                  <a:pt x="2780724" y="472134"/>
                </a:cubicBezTo>
                <a:cubicBezTo>
                  <a:pt x="2777088" y="469710"/>
                  <a:pt x="2772240" y="467286"/>
                  <a:pt x="2768605" y="464862"/>
                </a:cubicBezTo>
                <a:cubicBezTo>
                  <a:pt x="2532272" y="283068"/>
                  <a:pt x="2245038" y="167932"/>
                  <a:pt x="1949321" y="137633"/>
                </a:cubicBezTo>
                <a:lnTo>
                  <a:pt x="2003858" y="137633"/>
                </a:lnTo>
                <a:close/>
                <a:moveTo>
                  <a:pt x="1780858" y="103698"/>
                </a:moveTo>
                <a:lnTo>
                  <a:pt x="1715412" y="113393"/>
                </a:lnTo>
                <a:lnTo>
                  <a:pt x="1698445" y="115817"/>
                </a:lnTo>
                <a:lnTo>
                  <a:pt x="1681477" y="119453"/>
                </a:lnTo>
                <a:lnTo>
                  <a:pt x="1648755" y="126724"/>
                </a:lnTo>
                <a:cubicBezTo>
                  <a:pt x="1453629" y="142480"/>
                  <a:pt x="1262139" y="193383"/>
                  <a:pt x="1086406" y="277007"/>
                </a:cubicBezTo>
                <a:cubicBezTo>
                  <a:pt x="910671" y="359421"/>
                  <a:pt x="749482" y="475769"/>
                  <a:pt x="613742" y="615145"/>
                </a:cubicBezTo>
                <a:cubicBezTo>
                  <a:pt x="668280" y="544851"/>
                  <a:pt x="728878" y="478193"/>
                  <a:pt x="796747" y="416383"/>
                </a:cubicBezTo>
                <a:cubicBezTo>
                  <a:pt x="867041" y="364268"/>
                  <a:pt x="943395" y="319427"/>
                  <a:pt x="1020960" y="279431"/>
                </a:cubicBezTo>
                <a:cubicBezTo>
                  <a:pt x="1060954" y="260040"/>
                  <a:pt x="1100950" y="241861"/>
                  <a:pt x="1140944" y="224894"/>
                </a:cubicBezTo>
                <a:lnTo>
                  <a:pt x="1202754" y="201866"/>
                </a:lnTo>
                <a:cubicBezTo>
                  <a:pt x="1222145" y="194594"/>
                  <a:pt x="1243961" y="188535"/>
                  <a:pt x="1264563" y="181263"/>
                </a:cubicBezTo>
                <a:cubicBezTo>
                  <a:pt x="1348189" y="155811"/>
                  <a:pt x="1434238" y="133996"/>
                  <a:pt x="1520287" y="121876"/>
                </a:cubicBezTo>
                <a:cubicBezTo>
                  <a:pt x="1606336" y="109757"/>
                  <a:pt x="1693597" y="103698"/>
                  <a:pt x="1780858" y="103698"/>
                </a:cubicBezTo>
                <a:close/>
                <a:moveTo>
                  <a:pt x="1733611" y="284"/>
                </a:moveTo>
                <a:cubicBezTo>
                  <a:pt x="1914554" y="-2955"/>
                  <a:pt x="2095665" y="21587"/>
                  <a:pt x="2269278" y="73399"/>
                </a:cubicBezTo>
                <a:cubicBezTo>
                  <a:pt x="2253523" y="70975"/>
                  <a:pt x="2237767" y="68552"/>
                  <a:pt x="2224436" y="66128"/>
                </a:cubicBezTo>
                <a:cubicBezTo>
                  <a:pt x="2208680" y="63704"/>
                  <a:pt x="2192925" y="62491"/>
                  <a:pt x="2177169" y="61280"/>
                </a:cubicBezTo>
                <a:cubicBezTo>
                  <a:pt x="2135962" y="50371"/>
                  <a:pt x="2093544" y="43100"/>
                  <a:pt x="2051125" y="35828"/>
                </a:cubicBezTo>
                <a:cubicBezTo>
                  <a:pt x="2029310" y="33404"/>
                  <a:pt x="2008707" y="29769"/>
                  <a:pt x="1986892" y="27345"/>
                </a:cubicBezTo>
                <a:cubicBezTo>
                  <a:pt x="1965077" y="24921"/>
                  <a:pt x="1944473" y="22497"/>
                  <a:pt x="1922658" y="21285"/>
                </a:cubicBezTo>
                <a:cubicBezTo>
                  <a:pt x="1900842" y="20073"/>
                  <a:pt x="1880240" y="16437"/>
                  <a:pt x="1858424" y="16437"/>
                </a:cubicBezTo>
                <a:lnTo>
                  <a:pt x="1794190" y="14013"/>
                </a:lnTo>
                <a:cubicBezTo>
                  <a:pt x="1772375" y="14013"/>
                  <a:pt x="1751772" y="15225"/>
                  <a:pt x="1729957" y="15225"/>
                </a:cubicBezTo>
                <a:lnTo>
                  <a:pt x="1697233" y="16437"/>
                </a:lnTo>
                <a:cubicBezTo>
                  <a:pt x="1687538" y="17649"/>
                  <a:pt x="1676631" y="17649"/>
                  <a:pt x="1665722" y="18861"/>
                </a:cubicBezTo>
                <a:cubicBezTo>
                  <a:pt x="1493624" y="28556"/>
                  <a:pt x="1323950" y="64915"/>
                  <a:pt x="1162760" y="125513"/>
                </a:cubicBezTo>
                <a:cubicBezTo>
                  <a:pt x="1172456" y="120665"/>
                  <a:pt x="1179727" y="117030"/>
                  <a:pt x="1185787" y="113393"/>
                </a:cubicBezTo>
                <a:cubicBezTo>
                  <a:pt x="1191847" y="110969"/>
                  <a:pt x="1197906" y="107334"/>
                  <a:pt x="1203967" y="104910"/>
                </a:cubicBezTo>
                <a:cubicBezTo>
                  <a:pt x="1216086" y="98850"/>
                  <a:pt x="1228206" y="92791"/>
                  <a:pt x="1250021" y="84306"/>
                </a:cubicBezTo>
                <a:cubicBezTo>
                  <a:pt x="1260928" y="79459"/>
                  <a:pt x="1274260" y="74611"/>
                  <a:pt x="1290015" y="69763"/>
                </a:cubicBezTo>
                <a:cubicBezTo>
                  <a:pt x="1305771" y="64915"/>
                  <a:pt x="1325163" y="57643"/>
                  <a:pt x="1349402" y="51584"/>
                </a:cubicBezTo>
                <a:cubicBezTo>
                  <a:pt x="1373641" y="45524"/>
                  <a:pt x="1401515" y="38252"/>
                  <a:pt x="1435450" y="30980"/>
                </a:cubicBezTo>
                <a:cubicBezTo>
                  <a:pt x="1452418" y="28556"/>
                  <a:pt x="1470598" y="24921"/>
                  <a:pt x="1489989" y="21285"/>
                </a:cubicBezTo>
                <a:cubicBezTo>
                  <a:pt x="1499685" y="20073"/>
                  <a:pt x="1509380" y="17649"/>
                  <a:pt x="1520287" y="16437"/>
                </a:cubicBezTo>
                <a:cubicBezTo>
                  <a:pt x="1529983" y="15225"/>
                  <a:pt x="1542102" y="14013"/>
                  <a:pt x="1553011" y="12801"/>
                </a:cubicBezTo>
                <a:cubicBezTo>
                  <a:pt x="1613003" y="5530"/>
                  <a:pt x="1673298" y="1364"/>
                  <a:pt x="1733611" y="284"/>
                </a:cubicBezTo>
                <a:close/>
              </a:path>
            </a:pathLst>
          </a:custGeom>
          <a:solidFill>
            <a:sysClr val="window" lastClr="FFFFFF">
              <a:lumMod val="85000"/>
            </a:sysClr>
          </a:solidFill>
        </p:spPr>
      </p:pic>
      <p:grpSp>
        <p:nvGrpSpPr>
          <p:cNvPr id="11" name="Group 10"/>
          <p:cNvGrpSpPr/>
          <p:nvPr/>
        </p:nvGrpSpPr>
        <p:grpSpPr>
          <a:xfrm>
            <a:off x="1303022" y="1409494"/>
            <a:ext cx="8485130" cy="894722"/>
            <a:chOff x="-2367567" y="345595"/>
            <a:chExt cx="8485130" cy="894722"/>
          </a:xfrm>
        </p:grpSpPr>
        <p:sp>
          <p:nvSpPr>
            <p:cNvPr id="12" name="Rectangle 11"/>
            <p:cNvSpPr/>
            <p:nvPr/>
          </p:nvSpPr>
          <p:spPr>
            <a:xfrm>
              <a:off x="-2367567" y="611434"/>
              <a:ext cx="7608542" cy="50292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nSpc>
                  <a:spcPct val="107000"/>
                </a:lnSpc>
                <a:spcAft>
                  <a:spcPts val="800"/>
                </a:spcAft>
              </a:pPr>
              <a:r>
                <a:rPr lang="ar-EG"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المعالجة التحليلية عبر الإنترنت </a:t>
              </a:r>
              <a:r>
                <a:rPr lang="en-US"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Online analytical processing (OLAP):</a:t>
              </a:r>
            </a:p>
          </p:txBody>
        </p:sp>
        <p:pic>
          <p:nvPicPr>
            <p:cNvPr id="13" name="Picture 12"/>
            <p:cNvPicPr>
              <a:picLocks noChangeAspect="1"/>
            </p:cNvPicPr>
            <p:nvPr/>
          </p:nvPicPr>
          <p:blipFill rotWithShape="1">
            <a:blip r:embed="rId4">
              <a:clrChange>
                <a:clrFrom>
                  <a:srgbClr val="FFFFFF"/>
                </a:clrFrom>
                <a:clrTo>
                  <a:srgbClr val="FFFFFF">
                    <a:alpha val="0"/>
                  </a:srgbClr>
                </a:clrTo>
              </a:clrChange>
            </a:blip>
            <a:srcRect l="3243" t="11729" r="4649" b="11405"/>
            <a:stretch/>
          </p:blipFill>
          <p:spPr>
            <a:xfrm>
              <a:off x="5240974" y="345595"/>
              <a:ext cx="876589" cy="731520"/>
            </a:xfrm>
            <a:prstGeom prst="rect">
              <a:avLst/>
            </a:prstGeom>
          </p:spPr>
        </p:pic>
        <p:sp>
          <p:nvSpPr>
            <p:cNvPr id="14" name="Rectangle 13"/>
            <p:cNvSpPr/>
            <p:nvPr/>
          </p:nvSpPr>
          <p:spPr>
            <a:xfrm>
              <a:off x="5648645" y="737397"/>
              <a:ext cx="295832" cy="50292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nSpc>
                  <a:spcPct val="107000"/>
                </a:lnSpc>
                <a:spcAft>
                  <a:spcPts val="800"/>
                </a:spcAft>
              </a:pPr>
              <a:r>
                <a:rPr lang="ar-EG"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2</a:t>
              </a:r>
              <a:endParaRPr lang="en-US" sz="1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686632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80">
                                          <p:stCondLst>
                                            <p:cond delay="0"/>
                                          </p:stCondLst>
                                        </p:cTn>
                                        <p:tgtEl>
                                          <p:spTgt spid="11"/>
                                        </p:tgtEl>
                                      </p:cBhvr>
                                    </p:animEffect>
                                    <p:anim calcmode="lin" valueType="num">
                                      <p:cBhvr>
                                        <p:cTn id="8"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3" dur="26">
                                          <p:stCondLst>
                                            <p:cond delay="650"/>
                                          </p:stCondLst>
                                        </p:cTn>
                                        <p:tgtEl>
                                          <p:spTgt spid="11"/>
                                        </p:tgtEl>
                                      </p:cBhvr>
                                      <p:to x="100000" y="60000"/>
                                    </p:animScale>
                                    <p:animScale>
                                      <p:cBhvr>
                                        <p:cTn id="14" dur="166" decel="50000">
                                          <p:stCondLst>
                                            <p:cond delay="676"/>
                                          </p:stCondLst>
                                        </p:cTn>
                                        <p:tgtEl>
                                          <p:spTgt spid="11"/>
                                        </p:tgtEl>
                                      </p:cBhvr>
                                      <p:to x="100000" y="100000"/>
                                    </p:animScale>
                                    <p:animScale>
                                      <p:cBhvr>
                                        <p:cTn id="15" dur="26">
                                          <p:stCondLst>
                                            <p:cond delay="1312"/>
                                          </p:stCondLst>
                                        </p:cTn>
                                        <p:tgtEl>
                                          <p:spTgt spid="11"/>
                                        </p:tgtEl>
                                      </p:cBhvr>
                                      <p:to x="100000" y="80000"/>
                                    </p:animScale>
                                    <p:animScale>
                                      <p:cBhvr>
                                        <p:cTn id="16" dur="166" decel="50000">
                                          <p:stCondLst>
                                            <p:cond delay="1338"/>
                                          </p:stCondLst>
                                        </p:cTn>
                                        <p:tgtEl>
                                          <p:spTgt spid="11"/>
                                        </p:tgtEl>
                                      </p:cBhvr>
                                      <p:to x="100000" y="100000"/>
                                    </p:animScale>
                                    <p:animScale>
                                      <p:cBhvr>
                                        <p:cTn id="17" dur="26">
                                          <p:stCondLst>
                                            <p:cond delay="1642"/>
                                          </p:stCondLst>
                                        </p:cTn>
                                        <p:tgtEl>
                                          <p:spTgt spid="11"/>
                                        </p:tgtEl>
                                      </p:cBhvr>
                                      <p:to x="100000" y="90000"/>
                                    </p:animScale>
                                    <p:animScale>
                                      <p:cBhvr>
                                        <p:cTn id="18" dur="166" decel="50000">
                                          <p:stCondLst>
                                            <p:cond delay="1668"/>
                                          </p:stCondLst>
                                        </p:cTn>
                                        <p:tgtEl>
                                          <p:spTgt spid="11"/>
                                        </p:tgtEl>
                                      </p:cBhvr>
                                      <p:to x="100000" y="100000"/>
                                    </p:animScale>
                                    <p:animScale>
                                      <p:cBhvr>
                                        <p:cTn id="19" dur="26">
                                          <p:stCondLst>
                                            <p:cond delay="1808"/>
                                          </p:stCondLst>
                                        </p:cTn>
                                        <p:tgtEl>
                                          <p:spTgt spid="11"/>
                                        </p:tgtEl>
                                      </p:cBhvr>
                                      <p:to x="100000" y="95000"/>
                                    </p:animScale>
                                    <p:animScale>
                                      <p:cBhvr>
                                        <p:cTn id="20" dur="166" decel="50000">
                                          <p:stCondLst>
                                            <p:cond delay="1834"/>
                                          </p:stCondLst>
                                        </p:cTn>
                                        <p:tgtEl>
                                          <p:spTgt spid="11"/>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arn(inVertical)">
                                      <p:cBhvr>
                                        <p:cTn id="25" dur="500"/>
                                        <p:tgtEl>
                                          <p:spTgt spid="9"/>
                                        </p:tgtEl>
                                      </p:cBhvr>
                                    </p:animEffect>
                                  </p:childTnLst>
                                </p:cTn>
                              </p:par>
                              <p:par>
                                <p:cTn id="26" presetID="16" presetClass="entr" presetSubtype="21"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barn(inVertical)">
                                      <p:cBhvr>
                                        <p:cTn id="2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6113931" y="2764076"/>
            <a:ext cx="5593976" cy="1252113"/>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800" b="0"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anose="02000000000000000000" pitchFamily="2" charset="-78"/>
              </a:rPr>
              <a:t>الإشارة إلى أرقام الخلايا داخل الصيغة (المعادلة)</a:t>
            </a: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200</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6" name="Picture 2" descr="Free vector visionary technology concept illustration"/>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76275" y="1383030"/>
            <a:ext cx="4339590" cy="43395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4235677"/>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364943" y="251013"/>
            <a:ext cx="5880847"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الإشارة إلى أرقام الخلايا داخل الصيغة (المعادلة)</a:t>
            </a:r>
            <a:endParaRPr kumimoji="0" lang="en-US" sz="28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2" name="Slide Number Placeholder 1"/>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201</a:t>
            </a:fld>
            <a:endParaRPr kumimoji="0" lang="ar-EG" sz="32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14" name="Group 13"/>
          <p:cNvGrpSpPr/>
          <p:nvPr/>
        </p:nvGrpSpPr>
        <p:grpSpPr>
          <a:xfrm>
            <a:off x="8454683" y="1710969"/>
            <a:ext cx="3281597" cy="4379113"/>
            <a:chOff x="8337134" y="1443734"/>
            <a:chExt cx="3619500" cy="4822936"/>
          </a:xfrm>
        </p:grpSpPr>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37134" y="1443734"/>
              <a:ext cx="3619500" cy="4822936"/>
            </a:xfrm>
            <a:prstGeom prst="rect">
              <a:avLst/>
            </a:prstGeom>
          </p:spPr>
        </p:pic>
        <p:sp>
          <p:nvSpPr>
            <p:cNvPr id="16" name="Rectangle 15"/>
            <p:cNvSpPr/>
            <p:nvPr/>
          </p:nvSpPr>
          <p:spPr>
            <a:xfrm>
              <a:off x="8555660" y="2216078"/>
              <a:ext cx="3182446" cy="3152418"/>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يمكن الإشارة إلى الخلية /الخلايا بذكر عنوان الخلية </a:t>
              </a:r>
              <a:b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b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أو الخلايا المطلوبة، ويمكن الإشارة إلى مدى أو نطاق معين من الخلايا إذا كان" الخلايا متجاورة</a:t>
              </a:r>
            </a:p>
          </p:txBody>
        </p:sp>
      </p:grpSp>
      <p:grpSp>
        <p:nvGrpSpPr>
          <p:cNvPr id="17" name="Group 16"/>
          <p:cNvGrpSpPr/>
          <p:nvPr/>
        </p:nvGrpSpPr>
        <p:grpSpPr>
          <a:xfrm>
            <a:off x="4690830" y="1757669"/>
            <a:ext cx="3281597" cy="4379113"/>
            <a:chOff x="8337134" y="1443734"/>
            <a:chExt cx="3619500" cy="4822936"/>
          </a:xfrm>
        </p:grpSpPr>
        <p:pic>
          <p:nvPicPr>
            <p:cNvPr id="18" name="Picture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37134" y="1443734"/>
              <a:ext cx="3619500" cy="4822936"/>
            </a:xfrm>
            <a:prstGeom prst="rect">
              <a:avLst/>
            </a:prstGeom>
          </p:spPr>
        </p:pic>
        <p:sp>
          <p:nvSpPr>
            <p:cNvPr id="19" name="Rectangle 18"/>
            <p:cNvSpPr/>
            <p:nvPr/>
          </p:nvSpPr>
          <p:spPr>
            <a:xfrm>
              <a:off x="8511653" y="2046864"/>
              <a:ext cx="3270460" cy="3660873"/>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لكي توضح أن المطلوب هو مدى (نطاق) معينا من الخلايا، استخدم علامة النقطتين (:) بين أول وآخر خلية، فمثلا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C8:C13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تشير إلى الخلايا </a:t>
              </a:r>
              <a:b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b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التي تقع في المدى أو النطاق </a:t>
              </a:r>
              <a:b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b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من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C13: C8</a:t>
              </a:r>
              <a:endPar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20" name="Group 19"/>
          <p:cNvGrpSpPr/>
          <p:nvPr/>
        </p:nvGrpSpPr>
        <p:grpSpPr>
          <a:xfrm>
            <a:off x="926977" y="1804369"/>
            <a:ext cx="3281597" cy="4379113"/>
            <a:chOff x="8337134" y="1443734"/>
            <a:chExt cx="3619500" cy="4822936"/>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37134" y="1443734"/>
              <a:ext cx="3619500" cy="4822936"/>
            </a:xfrm>
            <a:prstGeom prst="rect">
              <a:avLst/>
            </a:prstGeom>
          </p:spPr>
        </p:pic>
        <p:sp>
          <p:nvSpPr>
            <p:cNvPr id="22" name="Rectangle 21"/>
            <p:cNvSpPr/>
            <p:nvPr/>
          </p:nvSpPr>
          <p:spPr>
            <a:xfrm>
              <a:off x="8611562" y="2346782"/>
              <a:ext cx="3074974" cy="3152418"/>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ولكي توضح أن المطلوب هو خلايا متفرقة استخدم علامة الفاصلة (،)، فمثلا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C8,C10,H13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تشير إلى الخلايا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C8</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و</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C10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و</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H13</a:t>
              </a:r>
              <a:endPar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3437846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randombar(horizontal)">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randombar(horizontal)">
                                      <p:cBhvr>
                                        <p:cTn id="1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6113931" y="2764076"/>
            <a:ext cx="5593976" cy="1252113"/>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800" b="0"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anose="02000000000000000000" pitchFamily="2" charset="-78"/>
              </a:rPr>
              <a:t>كتابة الصيغ (المعادلات) </a:t>
            </a:r>
            <a:r>
              <a:rPr kumimoji="0" lang="en-US" sz="4800" b="0"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anose="02000000000000000000" pitchFamily="2" charset="-78"/>
              </a:rPr>
              <a:t>Creating Formulas</a:t>
            </a:r>
            <a:endParaRPr kumimoji="0" lang="ar-EG" sz="4800" b="0"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anose="02000000000000000000" pitchFamily="2" charset="-78"/>
            </a:endParaRP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202</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6" name="Picture 2" descr="Free vector visionary technology concept illustration"/>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76275" y="1383030"/>
            <a:ext cx="4339590" cy="43395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6386699"/>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311153" y="251013"/>
            <a:ext cx="5880847"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كتابة الصيغ (المعادلات) </a:t>
            </a:r>
            <a:r>
              <a:rPr kumimoji="0" lang="en-US" sz="28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Creating Formulas</a:t>
            </a:r>
          </a:p>
        </p:txBody>
      </p:sp>
      <p:sp>
        <p:nvSpPr>
          <p:cNvPr id="2" name="Slide Number Placeholder 1"/>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203</a:t>
            </a:fld>
            <a:endParaRPr kumimoji="0" lang="ar-EG" sz="32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pic>
        <p:nvPicPr>
          <p:cNvPr id="4" name="Picture 3"/>
          <p:cNvPicPr>
            <a:picLocks noChangeAspect="1"/>
          </p:cNvPicPr>
          <p:nvPr/>
        </p:nvPicPr>
        <p:blipFill rotWithShape="1">
          <a:blip r:embed="rId3"/>
          <a:srcRect l="8733" t="9496" r="23937" b="12521"/>
          <a:stretch/>
        </p:blipFill>
        <p:spPr>
          <a:xfrm>
            <a:off x="1004047" y="881955"/>
            <a:ext cx="4142929" cy="5167526"/>
          </a:xfrm>
          <a:prstGeom prst="rect">
            <a:avLst/>
          </a:prstGeom>
        </p:spPr>
      </p:pic>
      <p:sp>
        <p:nvSpPr>
          <p:cNvPr id="5" name="Rectangle 4"/>
          <p:cNvSpPr/>
          <p:nvPr/>
        </p:nvSpPr>
        <p:spPr>
          <a:xfrm>
            <a:off x="3173506" y="3635659"/>
            <a:ext cx="8356340" cy="147732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لكتابة صيغة أو معادلة في</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Excel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ابدأ محتويات الخلية بعلامة =، وعندما يراها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Excel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سيعرف أن عليه تفسير التعبير الذي يليها كعملية حسابية وليس كنص بعد علامة = اكتب المعادلة </a:t>
            </a:r>
            <a:b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b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أو الصيغة. يوفر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Excel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أكثر من طريقة لكتابة المعادلة </a:t>
            </a: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نوضحها فيما يلي: </a:t>
            </a:r>
            <a:endParaRPr kumimoji="0" lang="en-US" sz="24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13952201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randombar(horizont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311153" y="251013"/>
            <a:ext cx="5880847"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كتابة الصيغ (المعادلات) </a:t>
            </a:r>
            <a:r>
              <a:rPr kumimoji="0" lang="en-US" sz="28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Creating Formulas</a:t>
            </a:r>
          </a:p>
        </p:txBody>
      </p:sp>
      <p:sp>
        <p:nvSpPr>
          <p:cNvPr id="2" name="Slide Number Placeholder 1"/>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204</a:t>
            </a:fld>
            <a:endParaRPr kumimoji="0" lang="ar-EG" sz="32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419099" y="268942"/>
            <a:ext cx="5540925" cy="666417"/>
            <a:chOff x="-726815" y="-146617"/>
            <a:chExt cx="5541106" cy="666417"/>
          </a:xfrm>
        </p:grpSpPr>
        <p:sp>
          <p:nvSpPr>
            <p:cNvPr id="5" name="Rectangle 4"/>
            <p:cNvSpPr/>
            <p:nvPr/>
          </p:nvSpPr>
          <p:spPr>
            <a:xfrm>
              <a:off x="-726815" y="7205"/>
              <a:ext cx="5270535" cy="409523"/>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SA" sz="2400" b="1" i="0" u="none" strike="noStrike" kern="1200" cap="none" spc="0" normalizeH="0" baseline="0" noProof="0" dirty="0">
                  <a:ln>
                    <a:noFill/>
                  </a:ln>
                  <a:solidFill>
                    <a:srgbClr val="008000"/>
                  </a:solidFill>
                  <a:effectLst/>
                  <a:uLnTx/>
                  <a:uFillTx/>
                  <a:latin typeface="Sakkal Majalla" panose="02000000000000000000" pitchFamily="2" charset="-78"/>
                  <a:ea typeface="Calibri" panose="020F0502020204030204" pitchFamily="34" charset="0"/>
                  <a:cs typeface="Sakkal Majalla" panose="02000000000000000000" pitchFamily="2" charset="-78"/>
                </a:rPr>
                <a:t>كتابة الصيغ (المعادلات) باستخدام لوحة المفاتيح</a:t>
              </a:r>
              <a:endParaRPr kumimoji="0" lang="en-US" sz="1400" b="1"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pic>
          <p:nvPicPr>
            <p:cNvPr id="6" name="Picture 5" descr="D:\ايمان\شغل هبة قديم\صور\جديد\صور\صور\مككن_0002_Vector-Smart-Objec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6447091">
              <a:off x="4210511" y="-83980"/>
              <a:ext cx="666417" cy="541143"/>
            </a:xfrm>
            <a:prstGeom prst="rect">
              <a:avLst/>
            </a:prstGeom>
            <a:noFill/>
            <a:ln>
              <a:noFill/>
            </a:ln>
          </p:spPr>
        </p:pic>
      </p:grpSp>
      <p:sp>
        <p:nvSpPr>
          <p:cNvPr id="7" name="Rectangle 6"/>
          <p:cNvSpPr/>
          <p:nvPr/>
        </p:nvSpPr>
        <p:spPr>
          <a:xfrm>
            <a:off x="3478306" y="1412412"/>
            <a:ext cx="8356340"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أدخل بيانات ورقة عمل جديد كما هو مبين بشكل: </a:t>
            </a:r>
            <a:endParaRPr kumimoji="0" lang="en-US" sz="24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nvGrpSpPr>
          <p:cNvPr id="8" name="Group 7"/>
          <p:cNvGrpSpPr/>
          <p:nvPr/>
        </p:nvGrpSpPr>
        <p:grpSpPr>
          <a:xfrm>
            <a:off x="3267795" y="2240766"/>
            <a:ext cx="5586447" cy="4269583"/>
            <a:chOff x="-684205" y="-797833"/>
            <a:chExt cx="5586447" cy="4270242"/>
          </a:xfrm>
        </p:grpSpPr>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4205" y="-797833"/>
              <a:ext cx="5586447" cy="3732762"/>
            </a:xfrm>
            <a:prstGeom prst="rect">
              <a:avLst/>
            </a:prstGeom>
          </p:spPr>
        </p:pic>
        <p:sp>
          <p:nvSpPr>
            <p:cNvPr id="11" name="Rectangle 10"/>
            <p:cNvSpPr/>
            <p:nvPr/>
          </p:nvSpPr>
          <p:spPr>
            <a:xfrm>
              <a:off x="874205" y="2946243"/>
              <a:ext cx="2969895" cy="526166"/>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ar-SA" sz="24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ورقة العمل في البداية</a:t>
              </a:r>
              <a:endParaRPr kumimoji="0" lang="en-US" sz="1400" b="1"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435849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311153" y="251013"/>
            <a:ext cx="5880847"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كتابة الصيغ (المعادلات) </a:t>
            </a:r>
            <a:r>
              <a:rPr kumimoji="0" lang="en-US" sz="28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Creating Formulas</a:t>
            </a:r>
          </a:p>
        </p:txBody>
      </p:sp>
      <p:sp>
        <p:nvSpPr>
          <p:cNvPr id="2" name="Slide Number Placeholder 1"/>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205</a:t>
            </a:fld>
            <a:endParaRPr kumimoji="0" lang="ar-EG" sz="32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4" name="Rectangle 3"/>
          <p:cNvSpPr/>
          <p:nvPr/>
        </p:nvSpPr>
        <p:spPr>
          <a:xfrm>
            <a:off x="3657600" y="1376553"/>
            <a:ext cx="8356340"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لإدخال معادلة عن طريق كتابتها من لوحة المفاتيح اتبع الآتي:</a:t>
            </a:r>
            <a:endParaRPr kumimoji="0" lang="en-US" sz="24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nvGrpSpPr>
          <p:cNvPr id="5" name="Group 4"/>
          <p:cNvGrpSpPr/>
          <p:nvPr/>
        </p:nvGrpSpPr>
        <p:grpSpPr>
          <a:xfrm>
            <a:off x="484094" y="2059746"/>
            <a:ext cx="11350552" cy="783354"/>
            <a:chOff x="484094" y="2059746"/>
            <a:chExt cx="11350552" cy="783354"/>
          </a:xfrm>
        </p:grpSpPr>
        <p:pic>
          <p:nvPicPr>
            <p:cNvPr id="3" name="Picture 2"/>
            <p:cNvPicPr>
              <a:picLocks noChangeAspect="1"/>
            </p:cNvPicPr>
            <p:nvPr/>
          </p:nvPicPr>
          <p:blipFill>
            <a:blip r:embed="rId3"/>
            <a:stretch>
              <a:fillRect/>
            </a:stretch>
          </p:blipFill>
          <p:spPr>
            <a:xfrm>
              <a:off x="11205882" y="2059746"/>
              <a:ext cx="628764" cy="783354"/>
            </a:xfrm>
            <a:prstGeom prst="rect">
              <a:avLst/>
            </a:prstGeom>
          </p:spPr>
        </p:pic>
        <p:sp>
          <p:nvSpPr>
            <p:cNvPr id="6" name="Rectangle 5"/>
            <p:cNvSpPr/>
            <p:nvPr/>
          </p:nvSpPr>
          <p:spPr>
            <a:xfrm>
              <a:off x="484094" y="2076952"/>
              <a:ext cx="10721788"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انقر الخلية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B10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أو من لوحة المفاتيح استخدم مفاتيح الأسهم للانتقال إلى الخلية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B10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تصبح الخلية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B10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هي المختارة</a:t>
              </a:r>
            </a:p>
          </p:txBody>
        </p:sp>
      </p:grpSp>
      <p:grpSp>
        <p:nvGrpSpPr>
          <p:cNvPr id="8" name="Group 7"/>
          <p:cNvGrpSpPr/>
          <p:nvPr/>
        </p:nvGrpSpPr>
        <p:grpSpPr>
          <a:xfrm>
            <a:off x="419099" y="3175309"/>
            <a:ext cx="11350551" cy="783354"/>
            <a:chOff x="484095" y="2059746"/>
            <a:chExt cx="11350551" cy="783354"/>
          </a:xfrm>
        </p:grpSpPr>
        <p:pic>
          <p:nvPicPr>
            <p:cNvPr id="10" name="Picture 9"/>
            <p:cNvPicPr>
              <a:picLocks noChangeAspect="1"/>
            </p:cNvPicPr>
            <p:nvPr/>
          </p:nvPicPr>
          <p:blipFill>
            <a:blip r:embed="rId3"/>
            <a:stretch>
              <a:fillRect/>
            </a:stretch>
          </p:blipFill>
          <p:spPr>
            <a:xfrm>
              <a:off x="11205882" y="2059746"/>
              <a:ext cx="628764" cy="783354"/>
            </a:xfrm>
            <a:prstGeom prst="rect">
              <a:avLst/>
            </a:prstGeom>
          </p:spPr>
        </p:pic>
        <p:sp>
          <p:nvSpPr>
            <p:cNvPr id="11" name="Rectangle 10"/>
            <p:cNvSpPr/>
            <p:nvPr/>
          </p:nvSpPr>
          <p:spPr>
            <a:xfrm>
              <a:off x="484095" y="2174424"/>
              <a:ext cx="10721788"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اكتب علامة =</a:t>
              </a:r>
            </a:p>
          </p:txBody>
        </p:sp>
      </p:grpSp>
      <p:grpSp>
        <p:nvGrpSpPr>
          <p:cNvPr id="12" name="Group 11"/>
          <p:cNvGrpSpPr/>
          <p:nvPr/>
        </p:nvGrpSpPr>
        <p:grpSpPr>
          <a:xfrm>
            <a:off x="446610" y="4084504"/>
            <a:ext cx="11307971" cy="1143903"/>
            <a:chOff x="526675" y="1969532"/>
            <a:chExt cx="11307971" cy="1143903"/>
          </a:xfrm>
        </p:grpSpPr>
        <p:pic>
          <p:nvPicPr>
            <p:cNvPr id="13" name="Picture 12"/>
            <p:cNvPicPr>
              <a:picLocks noChangeAspect="1"/>
            </p:cNvPicPr>
            <p:nvPr/>
          </p:nvPicPr>
          <p:blipFill>
            <a:blip r:embed="rId3"/>
            <a:stretch>
              <a:fillRect/>
            </a:stretch>
          </p:blipFill>
          <p:spPr>
            <a:xfrm>
              <a:off x="11205882" y="2059746"/>
              <a:ext cx="628764" cy="783354"/>
            </a:xfrm>
            <a:prstGeom prst="rect">
              <a:avLst/>
            </a:prstGeom>
          </p:spPr>
        </p:pic>
        <p:sp>
          <p:nvSpPr>
            <p:cNvPr id="14" name="Rectangle 13"/>
            <p:cNvSpPr/>
            <p:nvPr/>
          </p:nvSpPr>
          <p:spPr>
            <a:xfrm>
              <a:off x="526675" y="1969532"/>
              <a:ext cx="10721787" cy="114390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اكتب المعادلة التي تعطينا ناتج جمع مبيعات شهر أكتوبر المسجلة في الخلايا من</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B6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ل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B9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كما يلي:</a:t>
              </a:r>
            </a:p>
            <a:p>
              <a:pPr marL="0" marR="0" lvl="0" indent="0" algn="ctr"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B050"/>
                  </a:solidFill>
                  <a:effectLst/>
                  <a:uLnTx/>
                  <a:uFillTx/>
                  <a:latin typeface="Sakkal Majalla" panose="02000000000000000000" pitchFamily="2" charset="-78"/>
                  <a:ea typeface="Calibri" panose="020F0502020204030204" pitchFamily="34" charset="0"/>
                  <a:cs typeface="Sakkal Majalla" panose="02000000000000000000" pitchFamily="2" charset="-78"/>
                </a:rPr>
                <a:t>  =2000+1320+3200+1950</a:t>
              </a:r>
            </a:p>
          </p:txBody>
        </p:sp>
      </p:grpSp>
      <p:grpSp>
        <p:nvGrpSpPr>
          <p:cNvPr id="15" name="Group 14"/>
          <p:cNvGrpSpPr/>
          <p:nvPr/>
        </p:nvGrpSpPr>
        <p:grpSpPr>
          <a:xfrm>
            <a:off x="446610" y="5291258"/>
            <a:ext cx="11307971" cy="1015663"/>
            <a:chOff x="526675" y="1969532"/>
            <a:chExt cx="11307971" cy="1015663"/>
          </a:xfrm>
        </p:grpSpPr>
        <p:pic>
          <p:nvPicPr>
            <p:cNvPr id="16" name="Picture 15"/>
            <p:cNvPicPr>
              <a:picLocks noChangeAspect="1"/>
            </p:cNvPicPr>
            <p:nvPr/>
          </p:nvPicPr>
          <p:blipFill>
            <a:blip r:embed="rId3"/>
            <a:stretch>
              <a:fillRect/>
            </a:stretch>
          </p:blipFill>
          <p:spPr>
            <a:xfrm>
              <a:off x="11205882" y="2059746"/>
              <a:ext cx="628764" cy="783354"/>
            </a:xfrm>
            <a:prstGeom prst="rect">
              <a:avLst/>
            </a:prstGeom>
          </p:spPr>
        </p:pic>
        <p:sp>
          <p:nvSpPr>
            <p:cNvPr id="17" name="Rectangle 16"/>
            <p:cNvSpPr/>
            <p:nvPr/>
          </p:nvSpPr>
          <p:spPr>
            <a:xfrm>
              <a:off x="526675" y="1969532"/>
              <a:ext cx="10721787"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اضغط مفتاح الادخال، يظهر ناتج 8470 في الخلية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B10</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وهو عبار عن ناتج جمع مبيعات شهر أكتوبر وتظهر المعادلة في شريط الصيغ كلما اخترت هذا الخلية</a:t>
              </a:r>
            </a:p>
          </p:txBody>
        </p:sp>
      </p:grpSp>
    </p:spTree>
    <p:extLst>
      <p:ext uri="{BB962C8B-B14F-4D97-AF65-F5344CB8AC3E}">
        <p14:creationId xmlns:p14="http://schemas.microsoft.com/office/powerpoint/2010/main" val="2996278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randombar(horizont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randombar(horizontal)">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311153" y="251013"/>
            <a:ext cx="5880847"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كتابة الصيغ (المعادلات) </a:t>
            </a:r>
            <a:r>
              <a:rPr kumimoji="0" lang="en-US" sz="28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Creating Formulas</a:t>
            </a:r>
          </a:p>
        </p:txBody>
      </p:sp>
      <p:sp>
        <p:nvSpPr>
          <p:cNvPr id="2" name="Slide Number Placeholder 1"/>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206</a:t>
            </a:fld>
            <a:endParaRPr kumimoji="0" lang="ar-EG" sz="32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1689846" y="1966298"/>
            <a:ext cx="8350624" cy="4390053"/>
            <a:chOff x="-1201271" y="-1060410"/>
            <a:chExt cx="8350624" cy="4121947"/>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01271" y="-1060410"/>
              <a:ext cx="8350624" cy="3390407"/>
            </a:xfrm>
            <a:prstGeom prst="rect">
              <a:avLst/>
            </a:prstGeom>
            <a:noFill/>
            <a:ln>
              <a:noFill/>
            </a:ln>
          </p:spPr>
        </p:pic>
        <p:sp>
          <p:nvSpPr>
            <p:cNvPr id="6" name="Rectangle 5"/>
            <p:cNvSpPr/>
            <p:nvPr/>
          </p:nvSpPr>
          <p:spPr>
            <a:xfrm>
              <a:off x="1519157" y="2329997"/>
              <a:ext cx="3801758" cy="731540"/>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معادلة تشتمل على قيم ثابتة</a:t>
              </a:r>
              <a:endParaRPr kumimoji="0" lang="en-US" sz="1600" b="1"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46006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6113931" y="2764076"/>
            <a:ext cx="5593976" cy="1252113"/>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800" b="0"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anose="02000000000000000000" pitchFamily="2" charset="-78"/>
              </a:rPr>
              <a:t>كتابة الصيغ ن المعادلات بالإشارة إلى أرقام الخلايا </a:t>
            </a: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207</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6" name="Picture 2" descr="Free vector visionary technology concept illustration"/>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76275" y="1383030"/>
            <a:ext cx="4339590" cy="43395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35199044"/>
      </p:ext>
    </p:ext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311153" y="0"/>
            <a:ext cx="5880847"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كتابة الصيغ ن المعادلات بالإشارة إلى أرقام الخلايا </a:t>
            </a:r>
            <a:endParaRPr kumimoji="0" lang="en-US" sz="28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2" name="Slide Number Placeholder 1"/>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208</a:t>
            </a:fld>
            <a:endParaRPr kumimoji="0" lang="ar-EG" sz="32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4" name="Rectangle 3"/>
          <p:cNvSpPr/>
          <p:nvPr/>
        </p:nvSpPr>
        <p:spPr>
          <a:xfrm>
            <a:off x="609600" y="1376552"/>
            <a:ext cx="11404340" cy="55982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لإدخال معادلة في الخلية </a:t>
            </a:r>
            <a:r>
              <a:rPr kumimoji="0" lang="en-US" sz="24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C10 </a:t>
            </a: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للحصول على ناتج جمع مبيعات شهر نوفمبر اتبع الخطوات التالية:</a:t>
            </a:r>
            <a:endParaRPr kumimoji="0" lang="en-US" sz="24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nvGrpSpPr>
          <p:cNvPr id="5" name="Group 4"/>
          <p:cNvGrpSpPr/>
          <p:nvPr/>
        </p:nvGrpSpPr>
        <p:grpSpPr>
          <a:xfrm>
            <a:off x="832903" y="2143376"/>
            <a:ext cx="11018438" cy="671542"/>
            <a:chOff x="832903" y="2143376"/>
            <a:chExt cx="11018438" cy="671542"/>
          </a:xfrm>
        </p:grpSpPr>
        <p:pic>
          <p:nvPicPr>
            <p:cNvPr id="3" name="Picture 2"/>
            <p:cNvPicPr>
              <a:picLocks noChangeAspect="1"/>
            </p:cNvPicPr>
            <p:nvPr/>
          </p:nvPicPr>
          <p:blipFill>
            <a:blip r:embed="rId3"/>
            <a:stretch>
              <a:fillRect/>
            </a:stretch>
          </p:blipFill>
          <p:spPr>
            <a:xfrm>
              <a:off x="11179799" y="2143376"/>
              <a:ext cx="671542" cy="671542"/>
            </a:xfrm>
            <a:prstGeom prst="rect">
              <a:avLst/>
            </a:prstGeom>
          </p:spPr>
        </p:pic>
        <p:sp>
          <p:nvSpPr>
            <p:cNvPr id="6" name="Rectangle 5"/>
            <p:cNvSpPr/>
            <p:nvPr/>
          </p:nvSpPr>
          <p:spPr>
            <a:xfrm>
              <a:off x="832903" y="2260920"/>
              <a:ext cx="10346896"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اختر الخلية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C10</a:t>
              </a:r>
              <a:endPar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8" name="Group 7"/>
          <p:cNvGrpSpPr/>
          <p:nvPr/>
        </p:nvGrpSpPr>
        <p:grpSpPr>
          <a:xfrm>
            <a:off x="832903" y="3139463"/>
            <a:ext cx="11018438" cy="671542"/>
            <a:chOff x="832903" y="2143376"/>
            <a:chExt cx="11018438" cy="671542"/>
          </a:xfrm>
        </p:grpSpPr>
        <p:pic>
          <p:nvPicPr>
            <p:cNvPr id="10" name="Picture 9"/>
            <p:cNvPicPr>
              <a:picLocks noChangeAspect="1"/>
            </p:cNvPicPr>
            <p:nvPr/>
          </p:nvPicPr>
          <p:blipFill>
            <a:blip r:embed="rId3"/>
            <a:stretch>
              <a:fillRect/>
            </a:stretch>
          </p:blipFill>
          <p:spPr>
            <a:xfrm>
              <a:off x="11179799" y="2143376"/>
              <a:ext cx="671542" cy="671542"/>
            </a:xfrm>
            <a:prstGeom prst="rect">
              <a:avLst/>
            </a:prstGeom>
          </p:spPr>
        </p:pic>
        <p:sp>
          <p:nvSpPr>
            <p:cNvPr id="11" name="Rectangle 10"/>
            <p:cNvSpPr/>
            <p:nvPr/>
          </p:nvSpPr>
          <p:spPr>
            <a:xfrm>
              <a:off x="832903" y="2260920"/>
              <a:ext cx="10346896"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اكتب علامة =. يفهم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Excel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أن المدخلات التالية هي معادلة</a:t>
              </a:r>
            </a:p>
          </p:txBody>
        </p:sp>
      </p:grpSp>
      <p:sp>
        <p:nvSpPr>
          <p:cNvPr id="16" name="Rectangle 15"/>
          <p:cNvSpPr/>
          <p:nvPr/>
        </p:nvSpPr>
        <p:spPr>
          <a:xfrm>
            <a:off x="5117356" y="4138934"/>
            <a:ext cx="2805575" cy="523220"/>
          </a:xfrm>
          <a:prstGeom prst="rect">
            <a:avLst/>
          </a:prstGeom>
        </p:spPr>
        <p:txBody>
          <a:bodyPr wrap="non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libri" panose="020F0502020204030204"/>
                <a:ea typeface="+mn-ea"/>
                <a:cs typeface="+mn-cs"/>
              </a:rPr>
              <a:t>C8 + C9 + C6+ C7=</a:t>
            </a:r>
          </a:p>
        </p:txBody>
      </p:sp>
      <p:grpSp>
        <p:nvGrpSpPr>
          <p:cNvPr id="19" name="Group 18"/>
          <p:cNvGrpSpPr/>
          <p:nvPr/>
        </p:nvGrpSpPr>
        <p:grpSpPr>
          <a:xfrm>
            <a:off x="1047881" y="4846392"/>
            <a:ext cx="10346896" cy="1296895"/>
            <a:chOff x="1030126" y="5059456"/>
            <a:chExt cx="10346896" cy="1296895"/>
          </a:xfrm>
        </p:grpSpPr>
        <p:pic>
          <p:nvPicPr>
            <p:cNvPr id="18" name="Picture 17"/>
            <p:cNvPicPr/>
            <p:nvPr/>
          </p:nvPicPr>
          <p:blipFill>
            <a:blip r:embed="rId4">
              <a:extLst>
                <a:ext uri="{28A0092B-C50C-407E-A947-70E740481C1C}">
                  <a14:useLocalDpi xmlns:a14="http://schemas.microsoft.com/office/drawing/2010/main" val="0"/>
                </a:ext>
              </a:extLst>
            </a:blip>
            <a:srcRect/>
            <a:stretch>
              <a:fillRect/>
            </a:stretch>
          </p:blipFill>
          <p:spPr bwMode="auto">
            <a:xfrm>
              <a:off x="10219764" y="5059456"/>
              <a:ext cx="1157258" cy="1296895"/>
            </a:xfrm>
            <a:prstGeom prst="rect">
              <a:avLst/>
            </a:prstGeom>
            <a:noFill/>
            <a:ln>
              <a:noFill/>
            </a:ln>
          </p:spPr>
        </p:pic>
        <p:sp>
          <p:nvSpPr>
            <p:cNvPr id="17" name="Rectangle 16"/>
            <p:cNvSpPr/>
            <p:nvPr/>
          </p:nvSpPr>
          <p:spPr>
            <a:xfrm>
              <a:off x="1030126" y="5200071"/>
              <a:ext cx="9375655"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ستلاحظ عند كتابتك لأسماء الخلايا ظهور قائمة مختصرة توضح الدوال التي يمكن استخدامها لا تختار أي منهم واستمر في الكتابة ستختفي هذا القائمة مباشر</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945824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Effect transition="in" filter="fade">
                                      <p:cBhvr>
                                        <p:cTn id="26" dur="500"/>
                                        <p:tgtEl>
                                          <p:spTgt spid="16"/>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down)">
                                      <p:cBhvr>
                                        <p:cTn id="3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6" grpId="0"/>
    </p:bld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311153" y="0"/>
            <a:ext cx="5880847"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كتابة الصيغ ن المعادلات بالإشارة إلى أرقام الخلايا </a:t>
            </a:r>
            <a:endParaRPr kumimoji="0" lang="en-US" sz="28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2" name="Slide Number Placeholder 1"/>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209</a:t>
            </a:fld>
            <a:endParaRPr kumimoji="0" lang="ar-EG" sz="32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286871" y="1310166"/>
            <a:ext cx="11761693" cy="833404"/>
            <a:chOff x="89648" y="1981514"/>
            <a:chExt cx="11761693" cy="833404"/>
          </a:xfrm>
        </p:grpSpPr>
        <p:pic>
          <p:nvPicPr>
            <p:cNvPr id="5" name="Picture 4"/>
            <p:cNvPicPr>
              <a:picLocks noChangeAspect="1"/>
            </p:cNvPicPr>
            <p:nvPr/>
          </p:nvPicPr>
          <p:blipFill>
            <a:blip r:embed="rId3"/>
            <a:stretch>
              <a:fillRect/>
            </a:stretch>
          </p:blipFill>
          <p:spPr>
            <a:xfrm>
              <a:off x="11179799" y="2143376"/>
              <a:ext cx="671542" cy="671542"/>
            </a:xfrm>
            <a:prstGeom prst="rect">
              <a:avLst/>
            </a:prstGeom>
          </p:spPr>
        </p:pic>
        <p:sp>
          <p:nvSpPr>
            <p:cNvPr id="6" name="Rectangle 5"/>
            <p:cNvSpPr/>
            <p:nvPr/>
          </p:nvSpPr>
          <p:spPr>
            <a:xfrm>
              <a:off x="89648" y="1981514"/>
              <a:ext cx="11090151"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اضغط مفتاح الادخال يظهر ناتج الجمع 9257 في الخلية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C10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وتظهر المعادلة في شريط الصيغ كلما اخترت هذا الخلية</a:t>
              </a:r>
            </a:p>
          </p:txBody>
        </p:sp>
      </p:grpSp>
      <p:grpSp>
        <p:nvGrpSpPr>
          <p:cNvPr id="7" name="Group 6"/>
          <p:cNvGrpSpPr/>
          <p:nvPr/>
        </p:nvGrpSpPr>
        <p:grpSpPr>
          <a:xfrm>
            <a:off x="286871" y="2536364"/>
            <a:ext cx="11425922" cy="1296895"/>
            <a:chOff x="-48900" y="5059456"/>
            <a:chExt cx="11425922" cy="1296895"/>
          </a:xfrm>
        </p:grpSpPr>
        <p:pic>
          <p:nvPicPr>
            <p:cNvPr id="8" name="Picture 7"/>
            <p:cNvPicPr/>
            <p:nvPr/>
          </p:nvPicPr>
          <p:blipFill>
            <a:blip r:embed="rId4">
              <a:extLst>
                <a:ext uri="{28A0092B-C50C-407E-A947-70E740481C1C}">
                  <a14:useLocalDpi xmlns:a14="http://schemas.microsoft.com/office/drawing/2010/main" val="0"/>
                </a:ext>
              </a:extLst>
            </a:blip>
            <a:srcRect/>
            <a:stretch>
              <a:fillRect/>
            </a:stretch>
          </p:blipFill>
          <p:spPr bwMode="auto">
            <a:xfrm>
              <a:off x="10219764" y="5059456"/>
              <a:ext cx="1157258" cy="1296895"/>
            </a:xfrm>
            <a:prstGeom prst="rect">
              <a:avLst/>
            </a:prstGeom>
            <a:noFill/>
            <a:ln>
              <a:noFill/>
            </a:ln>
          </p:spPr>
        </p:pic>
        <p:sp>
          <p:nvSpPr>
            <p:cNvPr id="10" name="Rectangle 9"/>
            <p:cNvSpPr/>
            <p:nvPr/>
          </p:nvSpPr>
          <p:spPr>
            <a:xfrm>
              <a:off x="-48900" y="5200071"/>
              <a:ext cx="10454681"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لا تترك فراغات داخل المعادلة، استخدم العلامات الحسابية مثل علامات +، -، () للفصل بين عناصر المعادلة</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1" name="Group 10"/>
          <p:cNvGrpSpPr/>
          <p:nvPr/>
        </p:nvGrpSpPr>
        <p:grpSpPr>
          <a:xfrm>
            <a:off x="3642808" y="3704300"/>
            <a:ext cx="5013960" cy="2869394"/>
            <a:chOff x="0" y="0"/>
            <a:chExt cx="5943600" cy="3238639"/>
          </a:xfrm>
        </p:grpSpPr>
        <p:pic>
          <p:nvPicPr>
            <p:cNvPr id="12" name="Picture 1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5943600" cy="2569845"/>
            </a:xfrm>
            <a:prstGeom prst="rect">
              <a:avLst/>
            </a:prstGeom>
            <a:noFill/>
            <a:ln>
              <a:noFill/>
            </a:ln>
          </p:spPr>
        </p:pic>
        <p:sp>
          <p:nvSpPr>
            <p:cNvPr id="13" name="Rectangle 12"/>
            <p:cNvSpPr/>
            <p:nvPr/>
          </p:nvSpPr>
          <p:spPr>
            <a:xfrm>
              <a:off x="647938" y="2583003"/>
              <a:ext cx="5030291" cy="655636"/>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25000"/>
                </a:lnSpc>
                <a:spcBef>
                  <a:spcPts val="0"/>
                </a:spcBef>
                <a:spcAft>
                  <a:spcPts val="1000"/>
                </a:spcAft>
                <a:buClrTx/>
                <a:buSzTx/>
                <a:buFontTx/>
                <a:buNone/>
                <a:tabLst/>
                <a:defRPr/>
              </a:pPr>
              <a:r>
                <a:rPr kumimoji="0" lang="ar-SA" sz="24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كتابة المعادلة بالإشارة الى أرقام الخلايا</a:t>
              </a:r>
              <a:endParaRPr kumimoji="0" lang="en-US" sz="24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246735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down)">
                                      <p:cBhvr>
                                        <p:cTn id="1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02A93DA-8321-490E-B7A0-7881EC602D96}" type="slidenum">
              <a:rPr lang="ar-EG" smtClean="0"/>
              <a:t>21</a:t>
            </a:fld>
            <a:endParaRPr lang="ar-EG"/>
          </a:p>
        </p:txBody>
      </p:sp>
      <p:sp>
        <p:nvSpPr>
          <p:cNvPr id="3" name="Rectangle 2"/>
          <p:cNvSpPr/>
          <p:nvPr/>
        </p:nvSpPr>
        <p:spPr>
          <a:xfrm>
            <a:off x="6736879" y="205255"/>
            <a:ext cx="5216713" cy="661720"/>
          </a:xfrm>
          <a:prstGeom prst="rect">
            <a:avLst/>
          </a:prstGeom>
        </p:spPr>
        <p:txBody>
          <a:bodyPr wrap="square">
            <a:spAutoFit/>
          </a:bodyPr>
          <a:lstStyle/>
          <a:p>
            <a:pPr lvl="0" algn="ctr">
              <a:lnSpc>
                <a:spcPct val="90000"/>
              </a:lnSpc>
              <a:defRPr/>
            </a:pPr>
            <a:r>
              <a:rPr lang="ar-EG" sz="4000" dirty="0">
                <a:solidFill>
                  <a:prstClr val="white"/>
                </a:solidFill>
                <a:latin typeface="Sakkal Majalla" panose="02000000000000000000" pitchFamily="2" charset="-78"/>
                <a:cs typeface="Sakkal Majalla" pitchFamily="2" charset="-78"/>
              </a:rPr>
              <a:t>أنواع ذكاء الأعمال</a:t>
            </a:r>
          </a:p>
        </p:txBody>
      </p:sp>
      <p:grpSp>
        <p:nvGrpSpPr>
          <p:cNvPr id="9" name="Group 8"/>
          <p:cNvGrpSpPr/>
          <p:nvPr/>
        </p:nvGrpSpPr>
        <p:grpSpPr>
          <a:xfrm>
            <a:off x="6677694" y="1381853"/>
            <a:ext cx="5275898" cy="5299710"/>
            <a:chOff x="-101714" y="983750"/>
            <a:chExt cx="6494243" cy="7266631"/>
          </a:xfrm>
        </p:grpSpPr>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714" y="983750"/>
              <a:ext cx="6494243" cy="7266631"/>
            </a:xfrm>
            <a:prstGeom prst="rect">
              <a:avLst/>
            </a:prstGeom>
          </p:spPr>
        </p:pic>
        <p:sp>
          <p:nvSpPr>
            <p:cNvPr id="11" name="Rectangle 10"/>
            <p:cNvSpPr/>
            <p:nvPr/>
          </p:nvSpPr>
          <p:spPr>
            <a:xfrm>
              <a:off x="619775" y="1486375"/>
              <a:ext cx="4893624" cy="5815551"/>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algn="ctr">
                <a:lnSpc>
                  <a:spcPct val="150000"/>
                </a:lnSpc>
                <a:spcAft>
                  <a:spcPts val="800"/>
                </a:spcAft>
              </a:pPr>
              <a:r>
                <a:rPr lang="ar-EG" sz="27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موبايل ذكاء الاعمال ويعرف أيضًا باسم ذكاء الأعمال المتنقل، وهو نوع يختص أكثر بعرض وتقديم المعلومات أكثر من تحليلها وهذا عبر تطبيقات الأجهزة المحمولة مثل الهواتف والأجهزة اللوحية ولكن ليس عبر الكمبيوتر المحمول</a:t>
              </a:r>
              <a:endParaRPr lang="en-US" sz="27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12" name="Group 11"/>
          <p:cNvGrpSpPr/>
          <p:nvPr/>
        </p:nvGrpSpPr>
        <p:grpSpPr>
          <a:xfrm>
            <a:off x="730826" y="1381853"/>
            <a:ext cx="5275898" cy="5299710"/>
            <a:chOff x="-101714" y="983750"/>
            <a:chExt cx="6494243" cy="7266631"/>
          </a:xfrm>
        </p:grpSpPr>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714" y="983750"/>
              <a:ext cx="6494243" cy="7266631"/>
            </a:xfrm>
            <a:prstGeom prst="rect">
              <a:avLst/>
            </a:prstGeom>
          </p:spPr>
        </p:pic>
        <p:sp>
          <p:nvSpPr>
            <p:cNvPr id="14" name="Rectangle 13"/>
            <p:cNvSpPr/>
            <p:nvPr/>
          </p:nvSpPr>
          <p:spPr>
            <a:xfrm>
              <a:off x="584444" y="1317327"/>
              <a:ext cx="5121927" cy="5815551"/>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algn="ctr">
                <a:lnSpc>
                  <a:spcPct val="150000"/>
                </a:lnSpc>
                <a:spcAft>
                  <a:spcPts val="800"/>
                </a:spcAft>
              </a:pPr>
              <a:r>
                <a:rPr lang="ar-EG" sz="26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إذ يعتمد أكثر على التطبيقات التي تدرس اتجاهات المستخدمين عبر طرق شديدة السهولة، ومن المفيد هنا الاعتماد على أداة ذكاء أعمال تدعم أكثر من نوع من التطبيقات سواء لهواتف الأندر ويد </a:t>
              </a:r>
              <a:br>
                <a:rPr lang="ar-EG" sz="26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br>
              <a:r>
                <a:rPr lang="ar-EG" sz="26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أو الويندوز وغيرها للوصول لقدر أكبر من المستخدمين</a:t>
              </a:r>
              <a:endParaRPr lang="en-US" sz="26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15" name="Group 14"/>
          <p:cNvGrpSpPr/>
          <p:nvPr/>
        </p:nvGrpSpPr>
        <p:grpSpPr>
          <a:xfrm>
            <a:off x="-1558315" y="161413"/>
            <a:ext cx="7791737" cy="894722"/>
            <a:chOff x="-1674174" y="345595"/>
            <a:chExt cx="7791737" cy="894722"/>
          </a:xfrm>
        </p:grpSpPr>
        <p:sp>
          <p:nvSpPr>
            <p:cNvPr id="16" name="Rectangle 15"/>
            <p:cNvSpPr/>
            <p:nvPr/>
          </p:nvSpPr>
          <p:spPr>
            <a:xfrm>
              <a:off x="-1674174" y="574195"/>
              <a:ext cx="6915148" cy="50292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nSpc>
                  <a:spcPct val="107000"/>
                </a:lnSpc>
                <a:spcAft>
                  <a:spcPts val="800"/>
                </a:spcAft>
              </a:pPr>
              <a:r>
                <a:rPr lang="ar-EG" sz="26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موبايل ذكاء الأعمال </a:t>
              </a:r>
              <a:r>
                <a:rPr lang="en-US" sz="26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Mobile Business Intelligence:</a:t>
              </a:r>
            </a:p>
          </p:txBody>
        </p:sp>
        <p:pic>
          <p:nvPicPr>
            <p:cNvPr id="17" name="Picture 16"/>
            <p:cNvPicPr>
              <a:picLocks noChangeAspect="1"/>
            </p:cNvPicPr>
            <p:nvPr/>
          </p:nvPicPr>
          <p:blipFill rotWithShape="1">
            <a:blip r:embed="rId4">
              <a:clrChange>
                <a:clrFrom>
                  <a:srgbClr val="FFFFFF"/>
                </a:clrFrom>
                <a:clrTo>
                  <a:srgbClr val="FFFFFF">
                    <a:alpha val="0"/>
                  </a:srgbClr>
                </a:clrTo>
              </a:clrChange>
            </a:blip>
            <a:srcRect l="3243" t="11729" r="4649" b="11405"/>
            <a:stretch/>
          </p:blipFill>
          <p:spPr>
            <a:xfrm>
              <a:off x="5240974" y="345595"/>
              <a:ext cx="876589" cy="731520"/>
            </a:xfrm>
            <a:prstGeom prst="rect">
              <a:avLst/>
            </a:prstGeom>
          </p:spPr>
        </p:pic>
        <p:sp>
          <p:nvSpPr>
            <p:cNvPr id="18" name="Rectangle 17"/>
            <p:cNvSpPr/>
            <p:nvPr/>
          </p:nvSpPr>
          <p:spPr>
            <a:xfrm>
              <a:off x="5648645" y="737397"/>
              <a:ext cx="295832" cy="50292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nSpc>
                  <a:spcPct val="107000"/>
                </a:lnSpc>
                <a:spcAft>
                  <a:spcPts val="800"/>
                </a:spcAft>
              </a:pPr>
              <a:r>
                <a:rPr lang="ar-EG"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3</a:t>
              </a:r>
              <a:endParaRPr lang="en-US" sz="1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148603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80">
                                          <p:stCondLst>
                                            <p:cond delay="0"/>
                                          </p:stCondLst>
                                        </p:cTn>
                                        <p:tgtEl>
                                          <p:spTgt spid="15"/>
                                        </p:tgtEl>
                                      </p:cBhvr>
                                    </p:animEffect>
                                    <p:anim calcmode="lin" valueType="num">
                                      <p:cBhvr>
                                        <p:cTn id="8"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13" dur="26">
                                          <p:stCondLst>
                                            <p:cond delay="650"/>
                                          </p:stCondLst>
                                        </p:cTn>
                                        <p:tgtEl>
                                          <p:spTgt spid="15"/>
                                        </p:tgtEl>
                                      </p:cBhvr>
                                      <p:to x="100000" y="60000"/>
                                    </p:animScale>
                                    <p:animScale>
                                      <p:cBhvr>
                                        <p:cTn id="14" dur="166" decel="50000">
                                          <p:stCondLst>
                                            <p:cond delay="676"/>
                                          </p:stCondLst>
                                        </p:cTn>
                                        <p:tgtEl>
                                          <p:spTgt spid="15"/>
                                        </p:tgtEl>
                                      </p:cBhvr>
                                      <p:to x="100000" y="100000"/>
                                    </p:animScale>
                                    <p:animScale>
                                      <p:cBhvr>
                                        <p:cTn id="15" dur="26">
                                          <p:stCondLst>
                                            <p:cond delay="1312"/>
                                          </p:stCondLst>
                                        </p:cTn>
                                        <p:tgtEl>
                                          <p:spTgt spid="15"/>
                                        </p:tgtEl>
                                      </p:cBhvr>
                                      <p:to x="100000" y="80000"/>
                                    </p:animScale>
                                    <p:animScale>
                                      <p:cBhvr>
                                        <p:cTn id="16" dur="166" decel="50000">
                                          <p:stCondLst>
                                            <p:cond delay="1338"/>
                                          </p:stCondLst>
                                        </p:cTn>
                                        <p:tgtEl>
                                          <p:spTgt spid="15"/>
                                        </p:tgtEl>
                                      </p:cBhvr>
                                      <p:to x="100000" y="100000"/>
                                    </p:animScale>
                                    <p:animScale>
                                      <p:cBhvr>
                                        <p:cTn id="17" dur="26">
                                          <p:stCondLst>
                                            <p:cond delay="1642"/>
                                          </p:stCondLst>
                                        </p:cTn>
                                        <p:tgtEl>
                                          <p:spTgt spid="15"/>
                                        </p:tgtEl>
                                      </p:cBhvr>
                                      <p:to x="100000" y="90000"/>
                                    </p:animScale>
                                    <p:animScale>
                                      <p:cBhvr>
                                        <p:cTn id="18" dur="166" decel="50000">
                                          <p:stCondLst>
                                            <p:cond delay="1668"/>
                                          </p:stCondLst>
                                        </p:cTn>
                                        <p:tgtEl>
                                          <p:spTgt spid="15"/>
                                        </p:tgtEl>
                                      </p:cBhvr>
                                      <p:to x="100000" y="100000"/>
                                    </p:animScale>
                                    <p:animScale>
                                      <p:cBhvr>
                                        <p:cTn id="19" dur="26">
                                          <p:stCondLst>
                                            <p:cond delay="1808"/>
                                          </p:stCondLst>
                                        </p:cTn>
                                        <p:tgtEl>
                                          <p:spTgt spid="15"/>
                                        </p:tgtEl>
                                      </p:cBhvr>
                                      <p:to x="100000" y="95000"/>
                                    </p:animScale>
                                    <p:animScale>
                                      <p:cBhvr>
                                        <p:cTn id="20" dur="166" decel="50000">
                                          <p:stCondLst>
                                            <p:cond delay="1834"/>
                                          </p:stCondLst>
                                        </p:cTn>
                                        <p:tgtEl>
                                          <p:spTgt spid="1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randombar(horizontal)">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randombar(horizontal)">
                                      <p:cBhvr>
                                        <p:cTn id="3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6113931" y="2764076"/>
            <a:ext cx="5593976" cy="1252113"/>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800" b="0"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anose="02000000000000000000" pitchFamily="2" charset="-78"/>
              </a:rPr>
              <a:t>كتابة الصيغ (المعادلات) بالتأشير بالفأر </a:t>
            </a: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210</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6" name="Picture 2" descr="Free vector visionary technology concept illustration"/>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76275" y="1383030"/>
            <a:ext cx="4339590" cy="43395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8994280"/>
      </p:ext>
    </p:ext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454589" y="251012"/>
            <a:ext cx="5880847"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كتابة الصيغ (المعادلات) بالتأشير بالفأر </a:t>
            </a:r>
            <a:endParaRPr kumimoji="0" lang="en-US" sz="28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2" name="Slide Number Placeholder 1"/>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211</a:t>
            </a:fld>
            <a:endParaRPr kumimoji="0" lang="ar-EG" sz="32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pic>
        <p:nvPicPr>
          <p:cNvPr id="4" name="Picture 3"/>
          <p:cNvPicPr>
            <a:picLocks noChangeAspect="1"/>
          </p:cNvPicPr>
          <p:nvPr/>
        </p:nvPicPr>
        <p:blipFill rotWithShape="1">
          <a:blip r:embed="rId3"/>
          <a:srcRect l="8733" t="9496" r="23937" b="12521"/>
          <a:stretch/>
        </p:blipFill>
        <p:spPr>
          <a:xfrm>
            <a:off x="1004047" y="881955"/>
            <a:ext cx="4142929" cy="5167526"/>
          </a:xfrm>
          <a:prstGeom prst="rect">
            <a:avLst/>
          </a:prstGeom>
        </p:spPr>
      </p:pic>
      <p:sp>
        <p:nvSpPr>
          <p:cNvPr id="5" name="Rectangle 4"/>
          <p:cNvSpPr/>
          <p:nvPr/>
        </p:nvSpPr>
        <p:spPr>
          <a:xfrm>
            <a:off x="3173505" y="3635659"/>
            <a:ext cx="8498541" cy="147732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لاحظت في التمرين السابق أن تكرار كتابة عناوين الخلايا يعرضك للوقوع في أخطاء، الطريقة الأسرع والأكثر بعدا عن الأخطاء هي التأشير إلى الخلية لكى تكتب داخل المعادلة، في التمرين التالي سنقوم بجمع مبيعات شهر ديسمبر بطريقة التأشير للخلايا بدلا من كتابتها</a:t>
            </a:r>
            <a:endParaRPr kumimoji="0" lang="en-US" sz="24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3680115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randombar(horizont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454589" y="251012"/>
            <a:ext cx="5880847"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كتابة الصيغ (المعادلات) بالتأشير بالفأر </a:t>
            </a:r>
            <a:endParaRPr kumimoji="0" lang="en-US" sz="28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2" name="Slide Number Placeholder 1"/>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212</a:t>
            </a:fld>
            <a:endParaRPr kumimoji="0" lang="ar-EG" sz="32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3" name="Rectangle 2"/>
          <p:cNvSpPr/>
          <p:nvPr/>
        </p:nvSpPr>
        <p:spPr>
          <a:xfrm>
            <a:off x="502023" y="1345803"/>
            <a:ext cx="11689977" cy="487506"/>
          </a:xfrm>
          <a:prstGeom prst="rect">
            <a:avLst/>
          </a:prstGeom>
        </p:spPr>
        <p:txBody>
          <a:bodyPr wrap="square">
            <a:spAutoFit/>
          </a:bodyPr>
          <a:lstStyle/>
          <a:p>
            <a:pPr marL="0" marR="0" lvl="0" indent="0" algn="justLow" defTabSz="914400" rtl="1" eaLnBrk="1" fontAlgn="auto" latinLnBrk="0" hangingPunct="1">
              <a:lnSpc>
                <a:spcPct val="107000"/>
              </a:lnSpc>
              <a:spcBef>
                <a:spcPts val="0"/>
              </a:spcBef>
              <a:spcAft>
                <a:spcPts val="800"/>
              </a:spcAft>
              <a:buClrTx/>
              <a:buSzTx/>
              <a:buFontTx/>
              <a:buNone/>
              <a:tabLst>
                <a:tab pos="5363845" algn="l"/>
              </a:tabLst>
              <a:defRPr/>
            </a:pPr>
            <a:r>
              <a:rPr kumimoji="0" lang="ar-SA" sz="24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سنضع ناتج الجمع في الخلية </a:t>
            </a:r>
            <a:r>
              <a:rPr kumimoji="0" lang="en-US" sz="24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D10 </a:t>
            </a: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 </a:t>
            </a:r>
            <a:r>
              <a:rPr kumimoji="0" lang="ar-SA" sz="24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لكي تجمع الخلايا داخل المعادلة بالتأشير بدلا من كتابتها اتبع الخطوات التالية:</a:t>
            </a:r>
            <a:endParaRPr kumimoji="0" lang="en-US" sz="1600" b="1"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nvGrpSpPr>
          <p:cNvPr id="5" name="Group 4"/>
          <p:cNvGrpSpPr/>
          <p:nvPr/>
        </p:nvGrpSpPr>
        <p:grpSpPr>
          <a:xfrm>
            <a:off x="681318" y="2171655"/>
            <a:ext cx="11223811" cy="612343"/>
            <a:chOff x="645459" y="1990986"/>
            <a:chExt cx="11223811" cy="612343"/>
          </a:xfrm>
        </p:grpSpPr>
        <p:pic>
          <p:nvPicPr>
            <p:cNvPr id="56324" name="Picture 4" descr="Index of /forms/img/icons/ext/All Office Icons/ICOs/Microsoft Excel 20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277599" y="1990986"/>
              <a:ext cx="591671" cy="612343"/>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645459" y="2049331"/>
              <a:ext cx="10499695"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tab pos="5363845" algn="l"/>
                </a:tabLst>
                <a:defRPr/>
              </a:pP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اختر الخلية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D10</a:t>
              </a:r>
            </a:p>
          </p:txBody>
        </p:sp>
      </p:grpSp>
      <p:grpSp>
        <p:nvGrpSpPr>
          <p:cNvPr id="10" name="Group 9"/>
          <p:cNvGrpSpPr/>
          <p:nvPr/>
        </p:nvGrpSpPr>
        <p:grpSpPr>
          <a:xfrm>
            <a:off x="681318" y="2941675"/>
            <a:ext cx="11223811" cy="612343"/>
            <a:chOff x="645459" y="1990986"/>
            <a:chExt cx="11223811" cy="612343"/>
          </a:xfrm>
        </p:grpSpPr>
        <p:pic>
          <p:nvPicPr>
            <p:cNvPr id="11" name="Picture 4" descr="Index of /forms/img/icons/ext/All Office Icons/ICOs/Microsoft Excel 20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277599" y="1990986"/>
              <a:ext cx="591671" cy="612343"/>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p:nvSpPr>
          <p:spPr>
            <a:xfrm>
              <a:off x="645459" y="2049331"/>
              <a:ext cx="10499695"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tab pos="5363845" algn="l"/>
                </a:tabLst>
                <a:defRPr/>
              </a:pP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اكتب علامة =. تظهر علامة = داخل شريط الصيغ دلالة على أن المدخلات التالية هي معادلة</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3" name="Group 12"/>
          <p:cNvGrpSpPr/>
          <p:nvPr/>
        </p:nvGrpSpPr>
        <p:grpSpPr>
          <a:xfrm>
            <a:off x="347598" y="3644846"/>
            <a:ext cx="11557531" cy="1015663"/>
            <a:chOff x="311739" y="1863172"/>
            <a:chExt cx="11557531" cy="1015663"/>
          </a:xfrm>
        </p:grpSpPr>
        <p:pic>
          <p:nvPicPr>
            <p:cNvPr id="14" name="Picture 4" descr="Index of /forms/img/icons/ext/All Office Icons/ICOs/Microsoft Excel 20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277599" y="1990986"/>
              <a:ext cx="591671" cy="612343"/>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p:nvSpPr>
          <p:spPr>
            <a:xfrm>
              <a:off x="311739" y="1863172"/>
              <a:ext cx="10965860"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tab pos="5363845" algn="l"/>
                </a:tabLst>
                <a:defRPr/>
              </a:pP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انقر أول خلية تريد جمعها وهي الخلية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D6</a:t>
              </a: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يظهر عنوان الخلية المختار داخل شريط الصيغ، ويظهر حول الخلية مستطيل منقط يومض يسمى هذا المستطيل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Marquee</a:t>
              </a: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ويعنى أن هذا الخلية مختارة كجزء من المعادلة</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6" name="Group 15"/>
          <p:cNvGrpSpPr/>
          <p:nvPr/>
        </p:nvGrpSpPr>
        <p:grpSpPr>
          <a:xfrm>
            <a:off x="347598" y="4712267"/>
            <a:ext cx="11557531" cy="612343"/>
            <a:chOff x="311739" y="1990986"/>
            <a:chExt cx="11557531" cy="612343"/>
          </a:xfrm>
        </p:grpSpPr>
        <p:pic>
          <p:nvPicPr>
            <p:cNvPr id="17" name="Picture 4" descr="Index of /forms/img/icons/ext/All Office Icons/ICOs/Microsoft Excel 20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277599" y="1990986"/>
              <a:ext cx="591671" cy="612343"/>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17"/>
            <p:cNvSpPr/>
            <p:nvPr/>
          </p:nvSpPr>
          <p:spPr>
            <a:xfrm>
              <a:off x="311739" y="2049331"/>
              <a:ext cx="10965860"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tab pos="5363845" algn="l"/>
                </a:tabLst>
                <a:defRPr/>
              </a:pP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اكتب علامة الجمع +</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9" name="Group 18"/>
          <p:cNvGrpSpPr/>
          <p:nvPr/>
        </p:nvGrpSpPr>
        <p:grpSpPr>
          <a:xfrm>
            <a:off x="347597" y="5521357"/>
            <a:ext cx="11557531" cy="612343"/>
            <a:chOff x="311739" y="1990986"/>
            <a:chExt cx="11557531" cy="612343"/>
          </a:xfrm>
        </p:grpSpPr>
        <p:pic>
          <p:nvPicPr>
            <p:cNvPr id="20" name="Picture 4" descr="Index of /forms/img/icons/ext/All Office Icons/ICOs/Microsoft Excel 20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277599" y="1990986"/>
              <a:ext cx="591671" cy="612343"/>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20"/>
            <p:cNvSpPr/>
            <p:nvPr/>
          </p:nvSpPr>
          <p:spPr>
            <a:xfrm>
              <a:off x="311739" y="2049331"/>
              <a:ext cx="10965860"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tab pos="5363845" algn="l"/>
                </a:tabLst>
                <a:defRPr/>
              </a:pP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انقر الخلية التالية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D7</a:t>
              </a:r>
            </a:p>
          </p:txBody>
        </p:sp>
      </p:grpSp>
    </p:spTree>
    <p:extLst>
      <p:ext uri="{BB962C8B-B14F-4D97-AF65-F5344CB8AC3E}">
        <p14:creationId xmlns:p14="http://schemas.microsoft.com/office/powerpoint/2010/main" val="779468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strips(downLeft)">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strips(downLeft)">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strips(downLeft)">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strips(downLeft)">
                                      <p:cBhvr>
                                        <p:cTn id="3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454589" y="251012"/>
            <a:ext cx="5880847"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كتابة الصيغ (المعادلات) بالتأشير بالفأر </a:t>
            </a:r>
            <a:endParaRPr kumimoji="0" lang="en-US" sz="28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2" name="Slide Number Placeholder 1"/>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213</a:t>
            </a:fld>
            <a:endParaRPr kumimoji="0" lang="ar-EG" sz="32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419099" y="1441836"/>
            <a:ext cx="11557531" cy="612343"/>
            <a:chOff x="311739" y="1990986"/>
            <a:chExt cx="11557531" cy="612343"/>
          </a:xfrm>
        </p:grpSpPr>
        <p:pic>
          <p:nvPicPr>
            <p:cNvPr id="5" name="Picture 4" descr="Index of /forms/img/icons/ext/All Office Icons/ICOs/Microsoft Excel 20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277599" y="1990986"/>
              <a:ext cx="591671" cy="612343"/>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311739" y="1990986"/>
              <a:ext cx="10965860"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tab pos="5363845" algn="l"/>
                </a:tabLst>
                <a:defRPr/>
              </a:pP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كرر الخطوتين رقم 4،5 لإضافة محتويات الخلية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D8</a:t>
              </a: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والخلية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D9 </a:t>
              </a: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إلى المعادلة</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7" name="Group 6"/>
          <p:cNvGrpSpPr/>
          <p:nvPr/>
        </p:nvGrpSpPr>
        <p:grpSpPr>
          <a:xfrm>
            <a:off x="419099" y="2307889"/>
            <a:ext cx="11557531" cy="612343"/>
            <a:chOff x="311739" y="1990986"/>
            <a:chExt cx="11557531" cy="612343"/>
          </a:xfrm>
        </p:grpSpPr>
        <p:pic>
          <p:nvPicPr>
            <p:cNvPr id="8" name="Picture 7" descr="Index of /forms/img/icons/ext/All Office Icons/ICOs/Microsoft Excel 20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277599" y="1990986"/>
              <a:ext cx="591671" cy="612343"/>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311739" y="1990986"/>
              <a:ext cx="10965860"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tab pos="5363845" algn="l"/>
                </a:tabLst>
                <a:defRPr/>
              </a:pP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اضغط مفتاح الادخال تحصل على ناتج جمع 9677في الخلية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D10 </a:t>
              </a: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وتظهر المعادلة في شريط الصيغ هكذا:</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3" name="Rectangle 2"/>
          <p:cNvSpPr/>
          <p:nvPr/>
        </p:nvSpPr>
        <p:spPr>
          <a:xfrm>
            <a:off x="5466319" y="3115597"/>
            <a:ext cx="2478563" cy="619272"/>
          </a:xfrm>
          <a:prstGeom prst="rect">
            <a:avLst/>
          </a:prstGeom>
        </p:spPr>
        <p:txBody>
          <a:bodyPr wrap="none">
            <a:spAutoFit/>
          </a:bodyPr>
          <a:lstStyle/>
          <a:p>
            <a:pPr marL="0" marR="0" lvl="0" indent="0" algn="ctr" defTabSz="914400" rtl="1" eaLnBrk="1" fontAlgn="auto" latinLnBrk="0" hangingPunct="1">
              <a:lnSpc>
                <a:spcPct val="107000"/>
              </a:lnSpc>
              <a:spcBef>
                <a:spcPts val="0"/>
              </a:spcBef>
              <a:spcAft>
                <a:spcPts val="800"/>
              </a:spcAft>
              <a:buClrTx/>
              <a:buSzTx/>
              <a:buFontTx/>
              <a:buNone/>
              <a:tabLst>
                <a:tab pos="5363845" algn="l"/>
              </a:tabLst>
              <a:defRPr/>
            </a:pPr>
            <a:r>
              <a:rPr kumimoji="0" lang="en-US" sz="3200" b="1" i="0" u="none" strike="noStrike" kern="1200" cap="none" spc="0" normalizeH="0" baseline="0" noProof="0" dirty="0">
                <a:ln>
                  <a:noFill/>
                </a:ln>
                <a:solidFill>
                  <a:srgbClr val="00B050"/>
                </a:solidFill>
                <a:effectLst/>
                <a:uLnTx/>
                <a:uFillTx/>
                <a:latin typeface="Sakkal Majalla" panose="02000000000000000000" pitchFamily="2" charset="-78"/>
                <a:ea typeface="Calibri" panose="020F0502020204030204" pitchFamily="34" charset="0"/>
                <a:cs typeface="Sakkal Majalla" panose="02000000000000000000" pitchFamily="2" charset="-78"/>
              </a:rPr>
              <a:t>D6+D7+D8+D9 =</a:t>
            </a:r>
            <a:endParaRPr kumimoji="0" lang="en-US" sz="2000" b="1"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nvGrpSpPr>
          <p:cNvPr id="11" name="Group 10">
            <a:extLst>
              <a:ext uri="{FF2B5EF4-FFF2-40B4-BE49-F238E27FC236}">
                <a16:creationId xmlns:a16="http://schemas.microsoft.com/office/drawing/2014/main" id="{803EAC33-5EBD-4A52-90A1-848633D7DDE9}"/>
              </a:ext>
            </a:extLst>
          </p:cNvPr>
          <p:cNvGrpSpPr/>
          <p:nvPr/>
        </p:nvGrpSpPr>
        <p:grpSpPr>
          <a:xfrm>
            <a:off x="4040097" y="3800695"/>
            <a:ext cx="5521154" cy="2555656"/>
            <a:chOff x="327800" y="962488"/>
            <a:chExt cx="6333752" cy="1533148"/>
          </a:xfrm>
        </p:grpSpPr>
        <p:pic>
          <p:nvPicPr>
            <p:cNvPr id="12" name="Picture 11">
              <a:extLst>
                <a:ext uri="{FF2B5EF4-FFF2-40B4-BE49-F238E27FC236}">
                  <a16:creationId xmlns:a16="http://schemas.microsoft.com/office/drawing/2014/main" id="{E5EFF5B0-ECDB-4B5D-984C-4B7A28667EC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7800" y="962488"/>
              <a:ext cx="6333752" cy="1533148"/>
            </a:xfrm>
            <a:prstGeom prst="rect">
              <a:avLst/>
            </a:prstGeom>
          </p:spPr>
        </p:pic>
        <p:sp>
          <p:nvSpPr>
            <p:cNvPr id="13" name="Rectangle 12">
              <a:extLst>
                <a:ext uri="{FF2B5EF4-FFF2-40B4-BE49-F238E27FC236}">
                  <a16:creationId xmlns:a16="http://schemas.microsoft.com/office/drawing/2014/main" id="{185C1FB1-559C-4757-A2C0-EF4F1BB61A27}"/>
                </a:ext>
              </a:extLst>
            </p:cNvPr>
            <p:cNvSpPr/>
            <p:nvPr/>
          </p:nvSpPr>
          <p:spPr>
            <a:xfrm>
              <a:off x="431639" y="1330497"/>
              <a:ext cx="5381874" cy="1052427"/>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24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إذا أردت تغيير الخلايا المشار إليها في المعادلة، لتحسب المعادلة خلايا أخرى، اكتب عناوين خلايا غيرها لتصبح هي الخلايا التي تشير إليها المعادلة</a:t>
              </a:r>
            </a:p>
          </p:txBody>
        </p:sp>
      </p:grpSp>
    </p:spTree>
    <p:extLst>
      <p:ext uri="{BB962C8B-B14F-4D97-AF65-F5344CB8AC3E}">
        <p14:creationId xmlns:p14="http://schemas.microsoft.com/office/powerpoint/2010/main" val="2319517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trips(down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50" presetClass="entr" presetSubtype="0" decel="10000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1000" fill="hold"/>
                                        <p:tgtEl>
                                          <p:spTgt spid="11"/>
                                        </p:tgtEl>
                                        <p:attrNameLst>
                                          <p:attrName>ppt_w</p:attrName>
                                        </p:attrNameLst>
                                      </p:cBhvr>
                                      <p:tavLst>
                                        <p:tav tm="0">
                                          <p:val>
                                            <p:strVal val="#ppt_w+.3"/>
                                          </p:val>
                                        </p:tav>
                                        <p:tav tm="100000">
                                          <p:val>
                                            <p:strVal val="#ppt_w"/>
                                          </p:val>
                                        </p:tav>
                                      </p:tavLst>
                                    </p:anim>
                                    <p:anim calcmode="lin" valueType="num">
                                      <p:cBhvr>
                                        <p:cTn id="23" dur="1000" fill="hold"/>
                                        <p:tgtEl>
                                          <p:spTgt spid="11"/>
                                        </p:tgtEl>
                                        <p:attrNameLst>
                                          <p:attrName>ppt_h</p:attrName>
                                        </p:attrNameLst>
                                      </p:cBhvr>
                                      <p:tavLst>
                                        <p:tav tm="0">
                                          <p:val>
                                            <p:strVal val="#ppt_h"/>
                                          </p:val>
                                        </p:tav>
                                        <p:tav tm="100000">
                                          <p:val>
                                            <p:strVal val="#ppt_h"/>
                                          </p:val>
                                        </p:tav>
                                      </p:tavLst>
                                    </p:anim>
                                    <p:animEffect transition="in" filter="fade">
                                      <p:cBhvr>
                                        <p:cTn id="24"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6113931" y="2764076"/>
            <a:ext cx="5593976" cy="1252113"/>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800" b="0"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anose="02000000000000000000" pitchFamily="2" charset="-78"/>
              </a:rPr>
              <a:t>نسخ الصيغ (المعادلات) </a:t>
            </a: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214</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6" name="Picture 2" descr="Free vector visionary technology concept illustration"/>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76275" y="1383030"/>
            <a:ext cx="4339590" cy="43395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255126"/>
      </p:ext>
    </p:extLst>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454589" y="251012"/>
            <a:ext cx="5880847"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نسخ الصيغ (المعادلات) </a:t>
            </a:r>
            <a:endParaRPr kumimoji="0" lang="en-US" sz="28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2" name="Slide Number Placeholder 1"/>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215</a:t>
            </a:fld>
            <a:endParaRPr kumimoji="0" lang="ar-EG" sz="32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161365" y="109215"/>
            <a:ext cx="5970494" cy="772739"/>
            <a:chOff x="-3832094" y="0"/>
            <a:chExt cx="5664845" cy="568325"/>
          </a:xfrm>
        </p:grpSpPr>
        <p:pic>
          <p:nvPicPr>
            <p:cNvPr id="5" name="Picture 4" descr="E:\نموذج\اشكال\Untitled-1-Recovered_0009_Vector-Smart-Objec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66497" y="0"/>
              <a:ext cx="566254" cy="568325"/>
            </a:xfrm>
            <a:prstGeom prst="rect">
              <a:avLst/>
            </a:prstGeom>
            <a:noFill/>
            <a:ln>
              <a:noFill/>
            </a:ln>
          </p:spPr>
        </p:pic>
        <p:sp>
          <p:nvSpPr>
            <p:cNvPr id="6" name="Rectangle 5"/>
            <p:cNvSpPr/>
            <p:nvPr/>
          </p:nvSpPr>
          <p:spPr>
            <a:xfrm>
              <a:off x="-3832094" y="157655"/>
              <a:ext cx="5386668" cy="35935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SA" sz="24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نسخ الصيغ (المعادلات باستخدام مقبض التعبئة)</a:t>
              </a:r>
              <a:endParaRPr kumimoji="0" lang="en-US" sz="1400" b="1"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0" name="Group 9"/>
          <p:cNvGrpSpPr/>
          <p:nvPr/>
        </p:nvGrpSpPr>
        <p:grpSpPr>
          <a:xfrm>
            <a:off x="6320555" y="1643608"/>
            <a:ext cx="5652090" cy="600916"/>
            <a:chOff x="6320555" y="1514755"/>
            <a:chExt cx="5652090" cy="600916"/>
          </a:xfrm>
        </p:grpSpPr>
        <p:pic>
          <p:nvPicPr>
            <p:cNvPr id="7" name="Picture 6"/>
            <p:cNvPicPr>
              <a:picLocks noChangeAspect="1"/>
            </p:cNvPicPr>
            <p:nvPr/>
          </p:nvPicPr>
          <p:blipFill>
            <a:blip r:embed="rId4"/>
            <a:stretch>
              <a:fillRect/>
            </a:stretch>
          </p:blipFill>
          <p:spPr>
            <a:xfrm>
              <a:off x="11371729" y="1514755"/>
              <a:ext cx="600916" cy="600916"/>
            </a:xfrm>
            <a:prstGeom prst="rect">
              <a:avLst/>
            </a:prstGeom>
          </p:spPr>
        </p:pic>
        <p:sp>
          <p:nvSpPr>
            <p:cNvPr id="8" name="Rectangle 7"/>
            <p:cNvSpPr/>
            <p:nvPr/>
          </p:nvSpPr>
          <p:spPr>
            <a:xfrm>
              <a:off x="6320555" y="1514755"/>
              <a:ext cx="5051174"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tab pos="5363845" algn="l"/>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انقر الخلية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E6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لاختيارها</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5" name="Group 14"/>
          <p:cNvGrpSpPr/>
          <p:nvPr/>
        </p:nvGrpSpPr>
        <p:grpSpPr>
          <a:xfrm>
            <a:off x="333795" y="2568599"/>
            <a:ext cx="11596127" cy="1143903"/>
            <a:chOff x="376518" y="2240640"/>
            <a:chExt cx="11596127" cy="1143903"/>
          </a:xfrm>
        </p:grpSpPr>
        <p:grpSp>
          <p:nvGrpSpPr>
            <p:cNvPr id="11" name="Group 10"/>
            <p:cNvGrpSpPr/>
            <p:nvPr/>
          </p:nvGrpSpPr>
          <p:grpSpPr>
            <a:xfrm>
              <a:off x="376518" y="2240640"/>
              <a:ext cx="11596127" cy="1143903"/>
              <a:chOff x="376518" y="1354299"/>
              <a:chExt cx="11596127" cy="1143903"/>
            </a:xfrm>
          </p:grpSpPr>
          <p:pic>
            <p:nvPicPr>
              <p:cNvPr id="12" name="Picture 11"/>
              <p:cNvPicPr>
                <a:picLocks noChangeAspect="1"/>
              </p:cNvPicPr>
              <p:nvPr/>
            </p:nvPicPr>
            <p:blipFill>
              <a:blip r:embed="rId4"/>
              <a:stretch>
                <a:fillRect/>
              </a:stretch>
            </p:blipFill>
            <p:spPr>
              <a:xfrm>
                <a:off x="11371729" y="1514755"/>
                <a:ext cx="600916" cy="600916"/>
              </a:xfrm>
              <a:prstGeom prst="rect">
                <a:avLst/>
              </a:prstGeom>
            </p:spPr>
          </p:pic>
          <p:sp>
            <p:nvSpPr>
              <p:cNvPr id="13" name="Rectangle 12"/>
              <p:cNvSpPr/>
              <p:nvPr/>
            </p:nvSpPr>
            <p:spPr>
              <a:xfrm>
                <a:off x="376518" y="1354299"/>
                <a:ext cx="10995211" cy="114390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tab pos="5363845" algn="l"/>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من التبويب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Formula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صيغ" ومن مجموعة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Function Library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مكتبة الدوال انقر الجزء العلوي من الزر                 </a:t>
                </a:r>
              </a:p>
              <a:p>
                <a:pPr marL="0" marR="0" lvl="0" indent="0" algn="justLow" defTabSz="914400" rtl="1" eaLnBrk="1" fontAlgn="auto" latinLnBrk="0" hangingPunct="1">
                  <a:lnSpc>
                    <a:spcPct val="125000"/>
                  </a:lnSpc>
                  <a:spcBef>
                    <a:spcPts val="0"/>
                  </a:spcBef>
                  <a:spcAft>
                    <a:spcPts val="1000"/>
                  </a:spcAft>
                  <a:buClrTx/>
                  <a:buSzTx/>
                  <a:buFontTx/>
                  <a:buNone/>
                  <a:tabLst>
                    <a:tab pos="5363845" algn="l"/>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تظهر معادلة الجمع داخل الخلية</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14" name="Picture 13"/>
            <p:cNvPicPr/>
            <p:nvPr/>
          </p:nvPicPr>
          <p:blipFill>
            <a:blip r:embed="rId5">
              <a:extLst>
                <a:ext uri="{28A0092B-C50C-407E-A947-70E740481C1C}">
                  <a14:useLocalDpi xmlns:a14="http://schemas.microsoft.com/office/drawing/2010/main" val="0"/>
                </a:ext>
              </a:extLst>
            </a:blip>
            <a:stretch>
              <a:fillRect/>
            </a:stretch>
          </p:blipFill>
          <p:spPr>
            <a:xfrm>
              <a:off x="573396" y="2317487"/>
              <a:ext cx="1552575" cy="444741"/>
            </a:xfrm>
            <a:prstGeom prst="rect">
              <a:avLst/>
            </a:prstGeom>
          </p:spPr>
        </p:pic>
      </p:grpSp>
      <p:grpSp>
        <p:nvGrpSpPr>
          <p:cNvPr id="16" name="Group 15"/>
          <p:cNvGrpSpPr/>
          <p:nvPr/>
        </p:nvGrpSpPr>
        <p:grpSpPr>
          <a:xfrm>
            <a:off x="1577788" y="3971506"/>
            <a:ext cx="10394857" cy="600916"/>
            <a:chOff x="1577788" y="1514755"/>
            <a:chExt cx="10394857" cy="600916"/>
          </a:xfrm>
        </p:grpSpPr>
        <p:pic>
          <p:nvPicPr>
            <p:cNvPr id="17" name="Picture 16"/>
            <p:cNvPicPr>
              <a:picLocks noChangeAspect="1"/>
            </p:cNvPicPr>
            <p:nvPr/>
          </p:nvPicPr>
          <p:blipFill>
            <a:blip r:embed="rId4"/>
            <a:stretch>
              <a:fillRect/>
            </a:stretch>
          </p:blipFill>
          <p:spPr>
            <a:xfrm>
              <a:off x="11371729" y="1514755"/>
              <a:ext cx="600916" cy="600916"/>
            </a:xfrm>
            <a:prstGeom prst="rect">
              <a:avLst/>
            </a:prstGeom>
          </p:spPr>
        </p:pic>
        <p:sp>
          <p:nvSpPr>
            <p:cNvPr id="18" name="Rectangle 17"/>
            <p:cNvSpPr/>
            <p:nvPr/>
          </p:nvSpPr>
          <p:spPr>
            <a:xfrm>
              <a:off x="1577788" y="1514755"/>
              <a:ext cx="9793941"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tab pos="5363845" algn="l"/>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اضغط مفتاح الادخال. يتم قبول المعادلة وتظهر نتيجتها في الخلية</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9" name="Group 18"/>
          <p:cNvGrpSpPr/>
          <p:nvPr/>
        </p:nvGrpSpPr>
        <p:grpSpPr>
          <a:xfrm>
            <a:off x="376518" y="4806326"/>
            <a:ext cx="11596127" cy="1015663"/>
            <a:chOff x="376518" y="1315273"/>
            <a:chExt cx="11596127" cy="1015663"/>
          </a:xfrm>
        </p:grpSpPr>
        <p:pic>
          <p:nvPicPr>
            <p:cNvPr id="20" name="Picture 19"/>
            <p:cNvPicPr>
              <a:picLocks noChangeAspect="1"/>
            </p:cNvPicPr>
            <p:nvPr/>
          </p:nvPicPr>
          <p:blipFill>
            <a:blip r:embed="rId4"/>
            <a:stretch>
              <a:fillRect/>
            </a:stretch>
          </p:blipFill>
          <p:spPr>
            <a:xfrm>
              <a:off x="11371729" y="1514755"/>
              <a:ext cx="600916" cy="600916"/>
            </a:xfrm>
            <a:prstGeom prst="rect">
              <a:avLst/>
            </a:prstGeom>
          </p:spPr>
        </p:pic>
        <p:sp>
          <p:nvSpPr>
            <p:cNvPr id="21" name="Rectangle 20"/>
            <p:cNvSpPr/>
            <p:nvPr/>
          </p:nvSpPr>
          <p:spPr>
            <a:xfrm>
              <a:off x="376518" y="1315273"/>
              <a:ext cx="10975041"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tab pos="5363845" algn="l"/>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انقر الخلية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E6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لاختيارها. لاحظ وجود مربع صغير أسود في الركن اليسار السفلى من البرواز المحيط بالخلية، يسمى هذا المربع الصغير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Fill Handle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أو "مقبل التعبئة"</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2619225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barn(inVertical)">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barn(inVertical)">
                                      <p:cBhvr>
                                        <p:cTn id="19" dur="500"/>
                                        <p:tgtEl>
                                          <p:spTgt spid="15"/>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barn(inVertical)">
                                      <p:cBhvr>
                                        <p:cTn id="24" dur="500"/>
                                        <p:tgtEl>
                                          <p:spTgt spid="16"/>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barn(inVertical)">
                                      <p:cBhvr>
                                        <p:cTn id="2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454589" y="251012"/>
            <a:ext cx="5880847"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نسخ الصيغ (المعادلات) </a:t>
            </a:r>
            <a:endParaRPr kumimoji="0" lang="en-US" sz="28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2" name="Slide Number Placeholder 1"/>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216</a:t>
            </a:fld>
            <a:endParaRPr kumimoji="0" lang="ar-EG" sz="32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2788023" y="1478018"/>
            <a:ext cx="7333131" cy="2952493"/>
            <a:chOff x="0" y="0"/>
            <a:chExt cx="6814107" cy="2822549"/>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943600" cy="2567305"/>
            </a:xfrm>
            <a:prstGeom prst="rect">
              <a:avLst/>
            </a:prstGeom>
            <a:noFill/>
            <a:ln>
              <a:noFill/>
            </a:ln>
          </p:spPr>
        </p:pic>
        <p:sp>
          <p:nvSpPr>
            <p:cNvPr id="6" name="Rectangle 5"/>
            <p:cNvSpPr/>
            <p:nvPr/>
          </p:nvSpPr>
          <p:spPr>
            <a:xfrm>
              <a:off x="771278" y="2312061"/>
              <a:ext cx="6042829" cy="510488"/>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4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لتعبئة محتويات الخلايا</a:t>
              </a:r>
              <a:r>
                <a:rPr kumimoji="0" lang="en-US" sz="24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 Fill Handle </a:t>
              </a:r>
              <a:r>
                <a:rPr kumimoji="0" lang="ar-SA" sz="24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استخدام مربع</a:t>
              </a:r>
              <a:endParaRPr kumimoji="0" lang="en-US" sz="14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7" name="Group 6"/>
          <p:cNvGrpSpPr/>
          <p:nvPr/>
        </p:nvGrpSpPr>
        <p:grpSpPr>
          <a:xfrm>
            <a:off x="419099" y="4430511"/>
            <a:ext cx="11596127" cy="1015663"/>
            <a:chOff x="376518" y="1315273"/>
            <a:chExt cx="11596127" cy="1015663"/>
          </a:xfrm>
        </p:grpSpPr>
        <p:pic>
          <p:nvPicPr>
            <p:cNvPr id="8" name="Picture 7"/>
            <p:cNvPicPr>
              <a:picLocks noChangeAspect="1"/>
            </p:cNvPicPr>
            <p:nvPr/>
          </p:nvPicPr>
          <p:blipFill>
            <a:blip r:embed="rId4"/>
            <a:stretch>
              <a:fillRect/>
            </a:stretch>
          </p:blipFill>
          <p:spPr>
            <a:xfrm>
              <a:off x="11371729" y="1514755"/>
              <a:ext cx="600916" cy="600916"/>
            </a:xfrm>
            <a:prstGeom prst="rect">
              <a:avLst/>
            </a:prstGeom>
          </p:spPr>
        </p:pic>
        <p:sp>
          <p:nvSpPr>
            <p:cNvPr id="10" name="Rectangle 9"/>
            <p:cNvSpPr/>
            <p:nvPr/>
          </p:nvSpPr>
          <p:spPr>
            <a:xfrm>
              <a:off x="376518" y="1315273"/>
              <a:ext cx="10975041"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tab pos="5363845" algn="l"/>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ضع مؤشر الفأر عند المربع الصغير الموجود في الركن اليسار السفلى من البرواز المحيط بالخلية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(Fill Handle)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يتحول المؤشر إلى علامة +</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1" name="Group 10"/>
          <p:cNvGrpSpPr/>
          <p:nvPr/>
        </p:nvGrpSpPr>
        <p:grpSpPr>
          <a:xfrm>
            <a:off x="319595" y="5499632"/>
            <a:ext cx="11695631" cy="1015663"/>
            <a:chOff x="277014" y="1315273"/>
            <a:chExt cx="11695631" cy="1015663"/>
          </a:xfrm>
        </p:grpSpPr>
        <p:pic>
          <p:nvPicPr>
            <p:cNvPr id="12" name="Picture 11"/>
            <p:cNvPicPr>
              <a:picLocks noChangeAspect="1"/>
            </p:cNvPicPr>
            <p:nvPr/>
          </p:nvPicPr>
          <p:blipFill>
            <a:blip r:embed="rId4"/>
            <a:stretch>
              <a:fillRect/>
            </a:stretch>
          </p:blipFill>
          <p:spPr>
            <a:xfrm>
              <a:off x="11371729" y="1514755"/>
              <a:ext cx="600916" cy="600916"/>
            </a:xfrm>
            <a:prstGeom prst="rect">
              <a:avLst/>
            </a:prstGeom>
          </p:spPr>
        </p:pic>
        <p:sp>
          <p:nvSpPr>
            <p:cNvPr id="13" name="Rectangle 12"/>
            <p:cNvSpPr/>
            <p:nvPr/>
          </p:nvSpPr>
          <p:spPr>
            <a:xfrm>
              <a:off x="277014" y="1315273"/>
              <a:ext cx="11074545"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tab pos="5363845" algn="l"/>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اسحب المؤشر بعد تحويله الى علامة + لأسفل حتى تصل الى الخلية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E9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أثناء السحب يتمدد البرواز المحيط بالخلية ويصير شكله منقطا، وتظهر رسالة في شريط المعلومات معناها استمر في السحب لنسخ المنطقة المختارة</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349623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inVertical)">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454589" y="251012"/>
            <a:ext cx="5880847"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نسخ الصيغ (المعادلات) </a:t>
            </a:r>
            <a:endParaRPr kumimoji="0" lang="en-US" sz="28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2" name="Slide Number Placeholder 1"/>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217</a:t>
            </a:fld>
            <a:endParaRPr kumimoji="0" lang="ar-EG" sz="32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2819399" y="1380565"/>
            <a:ext cx="6898699" cy="2524634"/>
            <a:chOff x="-304801" y="-582223"/>
            <a:chExt cx="6898699" cy="2524646"/>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04801" y="-582223"/>
              <a:ext cx="6898699" cy="2026032"/>
            </a:xfrm>
            <a:prstGeom prst="rect">
              <a:avLst/>
            </a:prstGeom>
            <a:noFill/>
            <a:ln>
              <a:noFill/>
            </a:ln>
          </p:spPr>
        </p:pic>
        <p:sp>
          <p:nvSpPr>
            <p:cNvPr id="6" name="Rectangle 5"/>
            <p:cNvSpPr/>
            <p:nvPr/>
          </p:nvSpPr>
          <p:spPr>
            <a:xfrm>
              <a:off x="338317" y="1547487"/>
              <a:ext cx="5984143" cy="394936"/>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800" b="0"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يظهر البرواز المنقط أثناء نس</a:t>
              </a:r>
              <a:r>
                <a:rPr kumimoji="0" lang="ar-EG" sz="2800" b="0"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ق</a:t>
              </a:r>
              <a:r>
                <a:rPr kumimoji="0" lang="ar-SA" sz="2800" b="0"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 محتويات الخلية</a:t>
              </a:r>
              <a:endParaRPr kumimoji="0" lang="en-US" sz="16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7" name="Group 6"/>
          <p:cNvGrpSpPr/>
          <p:nvPr/>
        </p:nvGrpSpPr>
        <p:grpSpPr>
          <a:xfrm>
            <a:off x="328473" y="4008877"/>
            <a:ext cx="11684233" cy="977191"/>
            <a:chOff x="288412" y="1514755"/>
            <a:chExt cx="11684233" cy="977191"/>
          </a:xfrm>
        </p:grpSpPr>
        <p:pic>
          <p:nvPicPr>
            <p:cNvPr id="8" name="Picture 7"/>
            <p:cNvPicPr>
              <a:picLocks noChangeAspect="1"/>
            </p:cNvPicPr>
            <p:nvPr/>
          </p:nvPicPr>
          <p:blipFill>
            <a:blip r:embed="rId4"/>
            <a:stretch>
              <a:fillRect/>
            </a:stretch>
          </p:blipFill>
          <p:spPr>
            <a:xfrm>
              <a:off x="11371729" y="1623299"/>
              <a:ext cx="600916" cy="600916"/>
            </a:xfrm>
            <a:prstGeom prst="rect">
              <a:avLst/>
            </a:prstGeom>
          </p:spPr>
        </p:pic>
        <p:sp>
          <p:nvSpPr>
            <p:cNvPr id="10" name="Rectangle 9"/>
            <p:cNvSpPr/>
            <p:nvPr/>
          </p:nvSpPr>
          <p:spPr>
            <a:xfrm>
              <a:off x="288412" y="1514755"/>
              <a:ext cx="11083317" cy="977191"/>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tab pos="5363845" algn="l"/>
                </a:tabLst>
                <a:defRPr/>
              </a:pPr>
              <a:r>
                <a:rPr kumimoji="0" lang="ar-EG" sz="23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عندما يتمدد البرواز المنقط ليشمل </a:t>
              </a:r>
              <a:r>
                <a:rPr kumimoji="0" lang="en-US" sz="23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E6: E9 </a:t>
              </a:r>
              <a:r>
                <a:rPr kumimoji="0" lang="ar-EG" sz="23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ارفع يدك من على زر الفأرة. تنسخ المعادلة الموجود بالخلية </a:t>
              </a:r>
              <a:r>
                <a:rPr kumimoji="0" lang="en-US" sz="23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E6 </a:t>
              </a:r>
              <a:r>
                <a:rPr kumimoji="0" lang="ar-EG" sz="23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معادلة الجمع في الخلايا التي تقع في المدى  </a:t>
              </a:r>
              <a:r>
                <a:rPr kumimoji="0" lang="en-US" sz="23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E6: E9</a:t>
              </a:r>
              <a:r>
                <a:rPr kumimoji="0" lang="ar-EG" sz="23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وتبقى المنطقة مضاء لتسمح بأداء عملية أخرى بدون اعاد اختيارها</a:t>
              </a:r>
              <a:endParaRPr kumimoji="0" lang="en-US" sz="23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1" name="Group 10"/>
          <p:cNvGrpSpPr/>
          <p:nvPr/>
        </p:nvGrpSpPr>
        <p:grpSpPr>
          <a:xfrm>
            <a:off x="129709" y="5089746"/>
            <a:ext cx="11882997" cy="600916"/>
            <a:chOff x="89648" y="1514755"/>
            <a:chExt cx="11882997" cy="600916"/>
          </a:xfrm>
        </p:grpSpPr>
        <p:pic>
          <p:nvPicPr>
            <p:cNvPr id="12" name="Picture 11"/>
            <p:cNvPicPr>
              <a:picLocks noChangeAspect="1"/>
            </p:cNvPicPr>
            <p:nvPr/>
          </p:nvPicPr>
          <p:blipFill>
            <a:blip r:embed="rId4"/>
            <a:stretch>
              <a:fillRect/>
            </a:stretch>
          </p:blipFill>
          <p:spPr>
            <a:xfrm>
              <a:off x="11371729" y="1514755"/>
              <a:ext cx="600916" cy="600916"/>
            </a:xfrm>
            <a:prstGeom prst="rect">
              <a:avLst/>
            </a:prstGeom>
          </p:spPr>
        </p:pic>
        <p:sp>
          <p:nvSpPr>
            <p:cNvPr id="13" name="Rectangle 12"/>
            <p:cNvSpPr/>
            <p:nvPr/>
          </p:nvSpPr>
          <p:spPr>
            <a:xfrm>
              <a:off x="89648" y="1514755"/>
              <a:ext cx="11282082"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tab pos="5363845" algn="l"/>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حرك المؤشر خارج المنطقة المضاء لإلغاء الاختيار</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4" name="Group 13"/>
          <p:cNvGrpSpPr/>
          <p:nvPr/>
        </p:nvGrpSpPr>
        <p:grpSpPr>
          <a:xfrm>
            <a:off x="129709" y="5932594"/>
            <a:ext cx="11882997" cy="600916"/>
            <a:chOff x="89648" y="1514755"/>
            <a:chExt cx="11882997" cy="600916"/>
          </a:xfrm>
        </p:grpSpPr>
        <p:pic>
          <p:nvPicPr>
            <p:cNvPr id="15" name="Picture 14"/>
            <p:cNvPicPr>
              <a:picLocks noChangeAspect="1"/>
            </p:cNvPicPr>
            <p:nvPr/>
          </p:nvPicPr>
          <p:blipFill>
            <a:blip r:embed="rId4"/>
            <a:stretch>
              <a:fillRect/>
            </a:stretch>
          </p:blipFill>
          <p:spPr>
            <a:xfrm>
              <a:off x="11371729" y="1514755"/>
              <a:ext cx="600916" cy="600916"/>
            </a:xfrm>
            <a:prstGeom prst="rect">
              <a:avLst/>
            </a:prstGeom>
          </p:spPr>
        </p:pic>
        <p:sp>
          <p:nvSpPr>
            <p:cNvPr id="16" name="Rectangle 15"/>
            <p:cNvSpPr/>
            <p:nvPr/>
          </p:nvSpPr>
          <p:spPr>
            <a:xfrm>
              <a:off x="89648" y="1514755"/>
              <a:ext cx="11282082"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tab pos="5363845" algn="l"/>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اختر أي خلية من الخلايا الجديد لكي ترى المعادلة في شريط الصيغ</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658377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inVertic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arn(inVertical)">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6113931" y="2764076"/>
            <a:ext cx="5593976" cy="1252113"/>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800" b="0"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anose="02000000000000000000" pitchFamily="2" charset="-78"/>
              </a:rPr>
              <a:t>استخدام الدوال</a:t>
            </a: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218</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6" name="Picture 2" descr="Free vector visionary technology concept illustration"/>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76275" y="1383030"/>
            <a:ext cx="4339590" cy="43395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2287328"/>
      </p:ext>
    </p:extLst>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454589" y="251012"/>
            <a:ext cx="5880847"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استخدام الدوال</a:t>
            </a:r>
          </a:p>
        </p:txBody>
      </p:sp>
      <p:sp>
        <p:nvSpPr>
          <p:cNvPr id="2" name="Slide Number Placeholder 1"/>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219</a:t>
            </a:fld>
            <a:endParaRPr kumimoji="0" lang="ar-EG" sz="32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1226970" y="251002"/>
            <a:ext cx="3990489" cy="986049"/>
            <a:chOff x="35862" y="-444178"/>
            <a:chExt cx="3990767" cy="986467"/>
          </a:xfrm>
        </p:grpSpPr>
        <p:pic>
          <p:nvPicPr>
            <p:cNvPr id="5" name="Picture 4"/>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18278" t="1404" r="5478" b="1404"/>
            <a:stretch/>
          </p:blipFill>
          <p:spPr>
            <a:xfrm>
              <a:off x="3532241" y="-444178"/>
              <a:ext cx="494388" cy="986467"/>
            </a:xfrm>
            <a:prstGeom prst="rect">
              <a:avLst/>
            </a:prstGeom>
          </p:spPr>
        </p:pic>
        <p:sp>
          <p:nvSpPr>
            <p:cNvPr id="6" name="Rectangle 5"/>
            <p:cNvSpPr/>
            <p:nvPr/>
          </p:nvSpPr>
          <p:spPr>
            <a:xfrm>
              <a:off x="35862" y="-76498"/>
              <a:ext cx="3496379" cy="363556"/>
            </a:xfrm>
            <a:prstGeom prst="rect">
              <a:avLst/>
            </a:prstGeom>
          </p:spPr>
          <p:txBody>
            <a:bodyPr wrap="square">
              <a:noAutofit/>
            </a:bodyPr>
            <a:lstStyle/>
            <a:p>
              <a:pPr marL="0" marR="0" lvl="0" indent="0" algn="justLow"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ما هي الدالة؟</a:t>
              </a:r>
              <a:endParaRPr kumimoji="0" lang="en-US" sz="16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7" name="Group 6"/>
          <p:cNvGrpSpPr/>
          <p:nvPr/>
        </p:nvGrpSpPr>
        <p:grpSpPr>
          <a:xfrm>
            <a:off x="179294" y="1467409"/>
            <a:ext cx="11875729" cy="5139767"/>
            <a:chOff x="179294" y="1316174"/>
            <a:chExt cx="11875729" cy="5139767"/>
          </a:xfrm>
        </p:grpSpPr>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flipV="1">
              <a:off x="8965869" y="1567543"/>
              <a:ext cx="3089154" cy="4888398"/>
            </a:xfrm>
            <a:prstGeom prst="rect">
              <a:avLst/>
            </a:prstGeom>
          </p:spPr>
        </p:pic>
        <p:sp>
          <p:nvSpPr>
            <p:cNvPr id="10" name="Rectangle 9"/>
            <p:cNvSpPr/>
            <p:nvPr/>
          </p:nvSpPr>
          <p:spPr>
            <a:xfrm>
              <a:off x="179294" y="1316174"/>
              <a:ext cx="8940955" cy="147732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الدالة عبار عن معادلة مجهز مسبقا بواسطة الشركة المنتجة للبرنامج، لكل دالة اسم ووسيطات (معطيات) الاسم يميزها عن غيرها من الدوال الموجود بالبرنامج، والوسيطات تسمى(</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Arguments</a:t>
              </a: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 هي التي توجه الدالة للحصول على النتائج المطلوبة منها</a:t>
              </a:r>
              <a:endPar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1" name="Rectangle 10"/>
          <p:cNvSpPr/>
          <p:nvPr/>
        </p:nvSpPr>
        <p:spPr>
          <a:xfrm>
            <a:off x="179294" y="3226122"/>
            <a:ext cx="8786575"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تسهل الدوال أداء كثير من العمليات الحسابية والرياضية والإحصائية والمالية والمنطقية بالإضافة إلى معالجة الوقت والتاريخ وقواعد البيانات ود وال أخرى متنوعة</a:t>
            </a:r>
          </a:p>
        </p:txBody>
      </p:sp>
      <p:sp>
        <p:nvSpPr>
          <p:cNvPr id="12" name="Rectangle 11"/>
          <p:cNvSpPr/>
          <p:nvPr/>
        </p:nvSpPr>
        <p:spPr>
          <a:xfrm>
            <a:off x="419099" y="5412845"/>
            <a:ext cx="9284523"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يجب أن يسبق اسم الدالة علامة = وأن يتبعها وسيطات أو معطيات توضع عاد بين قوسين</a:t>
            </a:r>
          </a:p>
        </p:txBody>
      </p:sp>
    </p:spTree>
    <p:extLst>
      <p:ext uri="{BB962C8B-B14F-4D97-AF65-F5344CB8AC3E}">
        <p14:creationId xmlns:p14="http://schemas.microsoft.com/office/powerpoint/2010/main" val="2667046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02A93DA-8321-490E-B7A0-7881EC602D96}" type="slidenum">
              <a:rPr lang="ar-EG" smtClean="0"/>
              <a:t>22</a:t>
            </a:fld>
            <a:endParaRPr lang="ar-EG"/>
          </a:p>
        </p:txBody>
      </p:sp>
      <p:sp>
        <p:nvSpPr>
          <p:cNvPr id="3" name="Rectangle 2"/>
          <p:cNvSpPr/>
          <p:nvPr/>
        </p:nvSpPr>
        <p:spPr>
          <a:xfrm>
            <a:off x="6736879" y="205255"/>
            <a:ext cx="5216713" cy="661720"/>
          </a:xfrm>
          <a:prstGeom prst="rect">
            <a:avLst/>
          </a:prstGeom>
        </p:spPr>
        <p:txBody>
          <a:bodyPr wrap="square">
            <a:spAutoFit/>
          </a:bodyPr>
          <a:lstStyle/>
          <a:p>
            <a:pPr lvl="0" algn="ctr">
              <a:lnSpc>
                <a:spcPct val="90000"/>
              </a:lnSpc>
              <a:defRPr/>
            </a:pPr>
            <a:r>
              <a:rPr lang="ar-EG" sz="4000" dirty="0">
                <a:solidFill>
                  <a:prstClr val="white"/>
                </a:solidFill>
                <a:latin typeface="Sakkal Majalla" panose="02000000000000000000" pitchFamily="2" charset="-78"/>
                <a:cs typeface="Sakkal Majalla" pitchFamily="2" charset="-78"/>
              </a:rPr>
              <a:t>أنواع ذكاء الأعمال</a:t>
            </a:r>
          </a:p>
        </p:txBody>
      </p:sp>
      <p:grpSp>
        <p:nvGrpSpPr>
          <p:cNvPr id="17" name="Group 16"/>
          <p:cNvGrpSpPr/>
          <p:nvPr/>
        </p:nvGrpSpPr>
        <p:grpSpPr>
          <a:xfrm>
            <a:off x="4161855" y="1453003"/>
            <a:ext cx="7791737" cy="894722"/>
            <a:chOff x="-1674174" y="345595"/>
            <a:chExt cx="7791737" cy="894722"/>
          </a:xfrm>
        </p:grpSpPr>
        <p:sp>
          <p:nvSpPr>
            <p:cNvPr id="18" name="Rectangle 17"/>
            <p:cNvSpPr/>
            <p:nvPr/>
          </p:nvSpPr>
          <p:spPr>
            <a:xfrm>
              <a:off x="-1674174" y="574195"/>
              <a:ext cx="6915148" cy="50292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nSpc>
                  <a:spcPct val="107000"/>
                </a:lnSpc>
                <a:spcAft>
                  <a:spcPts val="800"/>
                </a:spcAft>
              </a:pPr>
              <a:r>
                <a:rPr lang="ar-EG" sz="26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 ذكاء الأعمال في الوقت الحقيقي </a:t>
              </a:r>
              <a:r>
                <a:rPr lang="en-US" sz="26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Business Intelligence in Real Time:</a:t>
              </a:r>
            </a:p>
          </p:txBody>
        </p:sp>
        <p:pic>
          <p:nvPicPr>
            <p:cNvPr id="19" name="Picture 18"/>
            <p:cNvPicPr>
              <a:picLocks noChangeAspect="1"/>
            </p:cNvPicPr>
            <p:nvPr/>
          </p:nvPicPr>
          <p:blipFill rotWithShape="1">
            <a:blip r:embed="rId3">
              <a:clrChange>
                <a:clrFrom>
                  <a:srgbClr val="FFFFFF"/>
                </a:clrFrom>
                <a:clrTo>
                  <a:srgbClr val="FFFFFF">
                    <a:alpha val="0"/>
                  </a:srgbClr>
                </a:clrTo>
              </a:clrChange>
            </a:blip>
            <a:srcRect l="3243" t="11729" r="4649" b="11405"/>
            <a:stretch/>
          </p:blipFill>
          <p:spPr>
            <a:xfrm>
              <a:off x="5240974" y="345595"/>
              <a:ext cx="876589" cy="731520"/>
            </a:xfrm>
            <a:prstGeom prst="rect">
              <a:avLst/>
            </a:prstGeom>
          </p:spPr>
        </p:pic>
        <p:sp>
          <p:nvSpPr>
            <p:cNvPr id="20" name="Rectangle 19"/>
            <p:cNvSpPr/>
            <p:nvPr/>
          </p:nvSpPr>
          <p:spPr>
            <a:xfrm>
              <a:off x="5648645" y="737397"/>
              <a:ext cx="295832" cy="50292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nSpc>
                  <a:spcPct val="107000"/>
                </a:lnSpc>
                <a:spcAft>
                  <a:spcPts val="800"/>
                </a:spcAft>
              </a:pPr>
              <a:r>
                <a:rPr lang="ar-EG"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4</a:t>
              </a:r>
              <a:endParaRPr lang="en-US" sz="1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2" name="Rectangle 21"/>
          <p:cNvSpPr/>
          <p:nvPr/>
        </p:nvSpPr>
        <p:spPr>
          <a:xfrm>
            <a:off x="579120" y="2347725"/>
            <a:ext cx="10406444" cy="1477328"/>
          </a:xfrm>
          <a:prstGeom prst="rect">
            <a:avLst/>
          </a:prstGeom>
        </p:spPr>
        <p:txBody>
          <a:bodyPr wrap="square">
            <a:spAutoFit/>
          </a:bodyPr>
          <a:lstStyle/>
          <a:p>
            <a:pPr algn="justLow">
              <a:lnSpc>
                <a:spcPct val="125000"/>
              </a:lnSpc>
            </a:pPr>
            <a:r>
              <a:rPr lang="ar-OM" sz="2400" b="1" dirty="0">
                <a:solidFill>
                  <a:srgbClr val="002060"/>
                </a:solidFill>
                <a:ea typeface="Calibri" panose="020F0502020204030204" pitchFamily="34" charset="0"/>
                <a:cs typeface="Sakkal Majalla" panose="02000000000000000000" pitchFamily="2" charset="-78"/>
              </a:rPr>
              <a:t>ذكاء الاعمال الاني ويتم في هذا النوع تحليل فوري للبيانات بمجرد جمعها مع معالجتها سريعا لاتخاذ قرارات فورية وتحديث معلومتا السوق والعمليات التجارية وسلوك العملاء واتجاهات الأسواق المالية وظهور أي اهتمامات جديدة مثلما يحدث في الذكاء الاصطناعي مثلا أو غيرها</a:t>
            </a:r>
            <a:endParaRPr lang="en-US" sz="2400" dirty="0"/>
          </a:p>
        </p:txBody>
      </p:sp>
      <p:grpSp>
        <p:nvGrpSpPr>
          <p:cNvPr id="23" name="Group 22"/>
          <p:cNvGrpSpPr/>
          <p:nvPr/>
        </p:nvGrpSpPr>
        <p:grpSpPr>
          <a:xfrm>
            <a:off x="4161855" y="3988255"/>
            <a:ext cx="7791737" cy="894722"/>
            <a:chOff x="-1674174" y="345595"/>
            <a:chExt cx="7791737" cy="894722"/>
          </a:xfrm>
        </p:grpSpPr>
        <p:sp>
          <p:nvSpPr>
            <p:cNvPr id="24" name="Rectangle 23"/>
            <p:cNvSpPr/>
            <p:nvPr/>
          </p:nvSpPr>
          <p:spPr>
            <a:xfrm>
              <a:off x="-1674174" y="574195"/>
              <a:ext cx="6915148" cy="50292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nSpc>
                  <a:spcPct val="107000"/>
                </a:lnSpc>
                <a:spcAft>
                  <a:spcPts val="800"/>
                </a:spcAft>
              </a:pPr>
              <a:r>
                <a:rPr lang="ar-EG" sz="26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ذكاء الأعمال التشغيلي </a:t>
              </a:r>
              <a:r>
                <a:rPr lang="en-US" sz="26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Operational Business Intelligence:</a:t>
              </a:r>
            </a:p>
          </p:txBody>
        </p:sp>
        <p:pic>
          <p:nvPicPr>
            <p:cNvPr id="25" name="Picture 24"/>
            <p:cNvPicPr>
              <a:picLocks noChangeAspect="1"/>
            </p:cNvPicPr>
            <p:nvPr/>
          </p:nvPicPr>
          <p:blipFill rotWithShape="1">
            <a:blip r:embed="rId3">
              <a:clrChange>
                <a:clrFrom>
                  <a:srgbClr val="FFFFFF"/>
                </a:clrFrom>
                <a:clrTo>
                  <a:srgbClr val="FFFFFF">
                    <a:alpha val="0"/>
                  </a:srgbClr>
                </a:clrTo>
              </a:clrChange>
            </a:blip>
            <a:srcRect l="3243" t="11729" r="4649" b="11405"/>
            <a:stretch/>
          </p:blipFill>
          <p:spPr>
            <a:xfrm>
              <a:off x="5240974" y="345595"/>
              <a:ext cx="876589" cy="731520"/>
            </a:xfrm>
            <a:prstGeom prst="rect">
              <a:avLst/>
            </a:prstGeom>
          </p:spPr>
        </p:pic>
        <p:sp>
          <p:nvSpPr>
            <p:cNvPr id="26" name="Rectangle 25"/>
            <p:cNvSpPr/>
            <p:nvPr/>
          </p:nvSpPr>
          <p:spPr>
            <a:xfrm>
              <a:off x="5648645" y="737397"/>
              <a:ext cx="295832" cy="50292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nSpc>
                  <a:spcPct val="107000"/>
                </a:lnSpc>
                <a:spcAft>
                  <a:spcPts val="800"/>
                </a:spcAft>
              </a:pPr>
              <a:r>
                <a:rPr lang="ar-EG"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5</a:t>
              </a:r>
              <a:endParaRPr lang="en-US" sz="1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7" name="Rectangle 26"/>
          <p:cNvSpPr/>
          <p:nvPr/>
        </p:nvSpPr>
        <p:spPr>
          <a:xfrm>
            <a:off x="579120" y="4882977"/>
            <a:ext cx="10406444" cy="1477328"/>
          </a:xfrm>
          <a:prstGeom prst="rect">
            <a:avLst/>
          </a:prstGeom>
        </p:spPr>
        <p:txBody>
          <a:bodyPr wrap="square">
            <a:spAutoFit/>
          </a:bodyPr>
          <a:lstStyle/>
          <a:p>
            <a:pPr algn="justLow">
              <a:lnSpc>
                <a:spcPct val="125000"/>
              </a:lnSpc>
            </a:pPr>
            <a:r>
              <a:rPr lang="ar-OM" sz="2400" b="1" dirty="0">
                <a:solidFill>
                  <a:srgbClr val="002060"/>
                </a:solidFill>
                <a:ea typeface="Calibri" panose="020F0502020204030204" pitchFamily="34" charset="0"/>
                <a:cs typeface="Sakkal Majalla" panose="02000000000000000000" pitchFamily="2" charset="-78"/>
              </a:rPr>
              <a:t>هو نوع من أنواع ذكاء الأعمال في الوقت الفعلي ولكن يمنحك قدرة أكبر على اتخاذ قرارات تنبؤيه بناءً على معلومات متوفرة الآن، وتستخدمها الشركات الكبرى عادة بشكل يومي، وهي مفيدة للعمليات التجارية في الخطوط الأمامية مثل مساعدة وكلاء مراكز الاتصال على حل مشكلات العملاء</a:t>
            </a:r>
            <a:endParaRPr lang="en-US" sz="2400" dirty="0"/>
          </a:p>
        </p:txBody>
      </p:sp>
    </p:spTree>
    <p:extLst>
      <p:ext uri="{BB962C8B-B14F-4D97-AF65-F5344CB8AC3E}">
        <p14:creationId xmlns:p14="http://schemas.microsoft.com/office/powerpoint/2010/main" val="2914253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80">
                                          <p:stCondLst>
                                            <p:cond delay="0"/>
                                          </p:stCondLst>
                                        </p:cTn>
                                        <p:tgtEl>
                                          <p:spTgt spid="17"/>
                                        </p:tgtEl>
                                      </p:cBhvr>
                                    </p:animEffect>
                                    <p:anim calcmode="lin" valueType="num">
                                      <p:cBhvr>
                                        <p:cTn id="8"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13" dur="26">
                                          <p:stCondLst>
                                            <p:cond delay="650"/>
                                          </p:stCondLst>
                                        </p:cTn>
                                        <p:tgtEl>
                                          <p:spTgt spid="17"/>
                                        </p:tgtEl>
                                      </p:cBhvr>
                                      <p:to x="100000" y="60000"/>
                                    </p:animScale>
                                    <p:animScale>
                                      <p:cBhvr>
                                        <p:cTn id="14" dur="166" decel="50000">
                                          <p:stCondLst>
                                            <p:cond delay="676"/>
                                          </p:stCondLst>
                                        </p:cTn>
                                        <p:tgtEl>
                                          <p:spTgt spid="17"/>
                                        </p:tgtEl>
                                      </p:cBhvr>
                                      <p:to x="100000" y="100000"/>
                                    </p:animScale>
                                    <p:animScale>
                                      <p:cBhvr>
                                        <p:cTn id="15" dur="26">
                                          <p:stCondLst>
                                            <p:cond delay="1312"/>
                                          </p:stCondLst>
                                        </p:cTn>
                                        <p:tgtEl>
                                          <p:spTgt spid="17"/>
                                        </p:tgtEl>
                                      </p:cBhvr>
                                      <p:to x="100000" y="80000"/>
                                    </p:animScale>
                                    <p:animScale>
                                      <p:cBhvr>
                                        <p:cTn id="16" dur="166" decel="50000">
                                          <p:stCondLst>
                                            <p:cond delay="1338"/>
                                          </p:stCondLst>
                                        </p:cTn>
                                        <p:tgtEl>
                                          <p:spTgt spid="17"/>
                                        </p:tgtEl>
                                      </p:cBhvr>
                                      <p:to x="100000" y="100000"/>
                                    </p:animScale>
                                    <p:animScale>
                                      <p:cBhvr>
                                        <p:cTn id="17" dur="26">
                                          <p:stCondLst>
                                            <p:cond delay="1642"/>
                                          </p:stCondLst>
                                        </p:cTn>
                                        <p:tgtEl>
                                          <p:spTgt spid="17"/>
                                        </p:tgtEl>
                                      </p:cBhvr>
                                      <p:to x="100000" y="90000"/>
                                    </p:animScale>
                                    <p:animScale>
                                      <p:cBhvr>
                                        <p:cTn id="18" dur="166" decel="50000">
                                          <p:stCondLst>
                                            <p:cond delay="1668"/>
                                          </p:stCondLst>
                                        </p:cTn>
                                        <p:tgtEl>
                                          <p:spTgt spid="17"/>
                                        </p:tgtEl>
                                      </p:cBhvr>
                                      <p:to x="100000" y="100000"/>
                                    </p:animScale>
                                    <p:animScale>
                                      <p:cBhvr>
                                        <p:cTn id="19" dur="26">
                                          <p:stCondLst>
                                            <p:cond delay="1808"/>
                                          </p:stCondLst>
                                        </p:cTn>
                                        <p:tgtEl>
                                          <p:spTgt spid="17"/>
                                        </p:tgtEl>
                                      </p:cBhvr>
                                      <p:to x="100000" y="95000"/>
                                    </p:animScale>
                                    <p:animScale>
                                      <p:cBhvr>
                                        <p:cTn id="20" dur="166" decel="50000">
                                          <p:stCondLst>
                                            <p:cond delay="1834"/>
                                          </p:stCondLst>
                                        </p:cTn>
                                        <p:tgtEl>
                                          <p:spTgt spid="17"/>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barn(inVertical)">
                                      <p:cBhvr>
                                        <p:cTn id="25" dur="500"/>
                                        <p:tgtEl>
                                          <p:spTgt spid="22"/>
                                        </p:tgtEl>
                                      </p:cBhvr>
                                    </p:animEffect>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nodeType="click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ipe(down)">
                                      <p:cBhvr>
                                        <p:cTn id="30" dur="580">
                                          <p:stCondLst>
                                            <p:cond delay="0"/>
                                          </p:stCondLst>
                                        </p:cTn>
                                        <p:tgtEl>
                                          <p:spTgt spid="23"/>
                                        </p:tgtEl>
                                      </p:cBhvr>
                                    </p:animEffect>
                                    <p:anim calcmode="lin" valueType="num">
                                      <p:cBhvr>
                                        <p:cTn id="31"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36" dur="26">
                                          <p:stCondLst>
                                            <p:cond delay="650"/>
                                          </p:stCondLst>
                                        </p:cTn>
                                        <p:tgtEl>
                                          <p:spTgt spid="23"/>
                                        </p:tgtEl>
                                      </p:cBhvr>
                                      <p:to x="100000" y="60000"/>
                                    </p:animScale>
                                    <p:animScale>
                                      <p:cBhvr>
                                        <p:cTn id="37" dur="166" decel="50000">
                                          <p:stCondLst>
                                            <p:cond delay="676"/>
                                          </p:stCondLst>
                                        </p:cTn>
                                        <p:tgtEl>
                                          <p:spTgt spid="23"/>
                                        </p:tgtEl>
                                      </p:cBhvr>
                                      <p:to x="100000" y="100000"/>
                                    </p:animScale>
                                    <p:animScale>
                                      <p:cBhvr>
                                        <p:cTn id="38" dur="26">
                                          <p:stCondLst>
                                            <p:cond delay="1312"/>
                                          </p:stCondLst>
                                        </p:cTn>
                                        <p:tgtEl>
                                          <p:spTgt spid="23"/>
                                        </p:tgtEl>
                                      </p:cBhvr>
                                      <p:to x="100000" y="80000"/>
                                    </p:animScale>
                                    <p:animScale>
                                      <p:cBhvr>
                                        <p:cTn id="39" dur="166" decel="50000">
                                          <p:stCondLst>
                                            <p:cond delay="1338"/>
                                          </p:stCondLst>
                                        </p:cTn>
                                        <p:tgtEl>
                                          <p:spTgt spid="23"/>
                                        </p:tgtEl>
                                      </p:cBhvr>
                                      <p:to x="100000" y="100000"/>
                                    </p:animScale>
                                    <p:animScale>
                                      <p:cBhvr>
                                        <p:cTn id="40" dur="26">
                                          <p:stCondLst>
                                            <p:cond delay="1642"/>
                                          </p:stCondLst>
                                        </p:cTn>
                                        <p:tgtEl>
                                          <p:spTgt spid="23"/>
                                        </p:tgtEl>
                                      </p:cBhvr>
                                      <p:to x="100000" y="90000"/>
                                    </p:animScale>
                                    <p:animScale>
                                      <p:cBhvr>
                                        <p:cTn id="41" dur="166" decel="50000">
                                          <p:stCondLst>
                                            <p:cond delay="1668"/>
                                          </p:stCondLst>
                                        </p:cTn>
                                        <p:tgtEl>
                                          <p:spTgt spid="23"/>
                                        </p:tgtEl>
                                      </p:cBhvr>
                                      <p:to x="100000" y="100000"/>
                                    </p:animScale>
                                    <p:animScale>
                                      <p:cBhvr>
                                        <p:cTn id="42" dur="26">
                                          <p:stCondLst>
                                            <p:cond delay="1808"/>
                                          </p:stCondLst>
                                        </p:cTn>
                                        <p:tgtEl>
                                          <p:spTgt spid="23"/>
                                        </p:tgtEl>
                                      </p:cBhvr>
                                      <p:to x="100000" y="95000"/>
                                    </p:animScale>
                                    <p:animScale>
                                      <p:cBhvr>
                                        <p:cTn id="43" dur="166" decel="50000">
                                          <p:stCondLst>
                                            <p:cond delay="1834"/>
                                          </p:stCondLst>
                                        </p:cTn>
                                        <p:tgtEl>
                                          <p:spTgt spid="23"/>
                                        </p:tgtEl>
                                      </p:cBhvr>
                                      <p:to x="100000" y="100000"/>
                                    </p:animScale>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barn(inVertical)">
                                      <p:cBhvr>
                                        <p:cTn id="4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7" grpId="0"/>
    </p:bld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454589" y="251012"/>
            <a:ext cx="5880847"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استخدام الدوال</a:t>
            </a:r>
          </a:p>
        </p:txBody>
      </p:sp>
      <p:sp>
        <p:nvSpPr>
          <p:cNvPr id="2" name="Slide Number Placeholder 1"/>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220</a:t>
            </a:fld>
            <a:endParaRPr kumimoji="0" lang="ar-EG" sz="32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1460668" y="335182"/>
            <a:ext cx="3422050" cy="546772"/>
            <a:chOff x="-21961" y="0"/>
            <a:chExt cx="4677146" cy="867438"/>
          </a:xfrm>
        </p:grpSpPr>
        <p:pic>
          <p:nvPicPr>
            <p:cNvPr id="5" name="Picture 4" descr="C:\Users\Google\Desktop\اشكال\ghg_0020_Vector-Smart-Object.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4655185" cy="842645"/>
            </a:xfrm>
            <a:prstGeom prst="rect">
              <a:avLst/>
            </a:prstGeom>
            <a:noFill/>
            <a:ln>
              <a:noFill/>
            </a:ln>
          </p:spPr>
        </p:pic>
        <p:sp>
          <p:nvSpPr>
            <p:cNvPr id="6" name="Rectangle 5"/>
            <p:cNvSpPr/>
            <p:nvPr/>
          </p:nvSpPr>
          <p:spPr>
            <a:xfrm>
              <a:off x="-21961" y="108430"/>
              <a:ext cx="4587605" cy="759008"/>
            </a:xfrm>
            <a:prstGeom prst="rect">
              <a:avLst/>
            </a:prstGeom>
          </p:spPr>
          <p:txBody>
            <a:bodyPr wrap="square">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400" b="1" i="0" u="none" strike="noStrike" kern="120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التبويب الصيغ</a:t>
              </a:r>
              <a:r>
                <a:rPr kumimoji="0" lang="en-US" sz="2400" b="1" i="0" u="none" strike="noStrike" kern="120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Formulas Tab"  </a:t>
              </a:r>
              <a:r>
                <a:rPr kumimoji="0" lang="ar-SA" sz="2400" b="1" i="0" u="none" strike="noStrike" kern="120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a:t>
              </a:r>
              <a:endParaRPr kumimoji="0" lang="en-US" sz="2400" b="1"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53116" y="1499679"/>
            <a:ext cx="381000" cy="4856672"/>
          </a:xfrm>
          <a:prstGeom prst="rect">
            <a:avLst/>
          </a:prstGeom>
        </p:spPr>
      </p:pic>
      <p:sp>
        <p:nvSpPr>
          <p:cNvPr id="8" name="Rectangle 7"/>
          <p:cNvSpPr/>
          <p:nvPr/>
        </p:nvSpPr>
        <p:spPr>
          <a:xfrm>
            <a:off x="333937" y="1499679"/>
            <a:ext cx="11219180" cy="147732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من أهم الطرق لإيجاد وكتابة المعادلات هو استخدام التبويب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Formulas"</a:t>
            </a: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صيغ" حيت يوفر لك هذا التبويب العديد من الإمكانيات لإدراج المعادلات والتعامل معها مثل استخدام معالج الدوال</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 (Function Wizard)</a:t>
            </a: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 والجمع التلقائي</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 (AutoSum)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 الخ</a:t>
            </a:r>
          </a:p>
        </p:txBody>
      </p:sp>
      <p:sp>
        <p:nvSpPr>
          <p:cNvPr id="10" name="Rectangle 9"/>
          <p:cNvSpPr/>
          <p:nvPr/>
        </p:nvSpPr>
        <p:spPr>
          <a:xfrm>
            <a:off x="333937" y="2935156"/>
            <a:ext cx="11219175"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تشتمل مجموعة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Function Library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مكتبة الدالات" داخل التبويب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Formulas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على أزرار لإدراج6 مجموعات من الدوال بالإضافة إلي زر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More Functions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دالات إضافية</a:t>
            </a:r>
          </a:p>
        </p:txBody>
      </p:sp>
      <p:sp>
        <p:nvSpPr>
          <p:cNvPr id="11" name="Rectangle 10"/>
          <p:cNvSpPr/>
          <p:nvPr/>
        </p:nvSpPr>
        <p:spPr>
          <a:xfrm>
            <a:off x="333937" y="4181546"/>
            <a:ext cx="11219175" cy="1200329"/>
          </a:xfrm>
          <a:prstGeom prst="rect">
            <a:avLst/>
          </a:prstGeom>
        </p:spPr>
        <p:txBody>
          <a:bodyPr wrap="square">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والأخير يسمح بإدراج4 مجموعات أخري غير التي تظهر ضمن مجموعة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Function Library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مكتبة الدالات" انقر الزر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More Functions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دالات إضافية" من المجموعة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Function Library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مكتبة الدالات" داخل التبويب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Formulas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صيغ" ستظهر قائمة بأربعة مجموعات إضافية من الدوال لتختار منها ما تشاء</a:t>
            </a:r>
          </a:p>
        </p:txBody>
      </p:sp>
      <p:sp>
        <p:nvSpPr>
          <p:cNvPr id="12" name="Rectangle 11"/>
          <p:cNvSpPr/>
          <p:nvPr/>
        </p:nvSpPr>
        <p:spPr>
          <a:xfrm>
            <a:off x="125506" y="5424077"/>
            <a:ext cx="11427607"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لقد صمم هذا الشريط لكي يساعدك في اختيار الدالة الصحيحة التي تساعدك على أداء العملية الحسابية المطلوبة</a:t>
            </a:r>
          </a:p>
        </p:txBody>
      </p:sp>
    </p:spTree>
    <p:extLst>
      <p:ext uri="{BB962C8B-B14F-4D97-AF65-F5344CB8AC3E}">
        <p14:creationId xmlns:p14="http://schemas.microsoft.com/office/powerpoint/2010/main" val="268200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1000"/>
                                        <p:tgtEl>
                                          <p:spTgt spid="12"/>
                                        </p:tgtEl>
                                      </p:cBhvr>
                                    </p:animEffect>
                                    <p:anim calcmode="lin" valueType="num">
                                      <p:cBhvr>
                                        <p:cTn id="39" dur="1000" fill="hold"/>
                                        <p:tgtEl>
                                          <p:spTgt spid="12"/>
                                        </p:tgtEl>
                                        <p:attrNameLst>
                                          <p:attrName>ppt_x</p:attrName>
                                        </p:attrNameLst>
                                      </p:cBhvr>
                                      <p:tavLst>
                                        <p:tav tm="0">
                                          <p:val>
                                            <p:strVal val="#ppt_x"/>
                                          </p:val>
                                        </p:tav>
                                        <p:tav tm="100000">
                                          <p:val>
                                            <p:strVal val="#ppt_x"/>
                                          </p:val>
                                        </p:tav>
                                      </p:tavLst>
                                    </p:anim>
                                    <p:anim calcmode="lin" valueType="num">
                                      <p:cBhvr>
                                        <p:cTn id="4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P spid="12" grpId="0"/>
    </p:bld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454589" y="251012"/>
            <a:ext cx="5880847"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استخدام الدوال</a:t>
            </a:r>
          </a:p>
        </p:txBody>
      </p:sp>
      <p:sp>
        <p:nvSpPr>
          <p:cNvPr id="2" name="Slide Number Placeholder 1"/>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221</a:t>
            </a:fld>
            <a:endParaRPr kumimoji="0" lang="ar-EG" sz="32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3521133" y="1546146"/>
            <a:ext cx="5511803" cy="3351027"/>
            <a:chOff x="-539174" y="-698397"/>
            <a:chExt cx="5512170" cy="3351042"/>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9174" y="-698397"/>
              <a:ext cx="5512170" cy="2925403"/>
            </a:xfrm>
            <a:prstGeom prst="rect">
              <a:avLst/>
            </a:prstGeom>
            <a:noFill/>
            <a:ln>
              <a:noFill/>
            </a:ln>
          </p:spPr>
        </p:pic>
        <p:sp>
          <p:nvSpPr>
            <p:cNvPr id="6" name="Rectangle 5"/>
            <p:cNvSpPr/>
            <p:nvPr/>
          </p:nvSpPr>
          <p:spPr>
            <a:xfrm>
              <a:off x="-247324" y="2244389"/>
              <a:ext cx="4928469" cy="408256"/>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4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قائمة مجموعات الدوال التي يمكنك استخدامها</a:t>
              </a:r>
              <a:endParaRPr kumimoji="0" lang="en-US" sz="1400" b="1"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3" name="Rectangle 2"/>
          <p:cNvSpPr/>
          <p:nvPr/>
        </p:nvSpPr>
        <p:spPr>
          <a:xfrm>
            <a:off x="660646" y="5002563"/>
            <a:ext cx="10726270"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tab pos="5363845" algn="l"/>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انقر أي مجموعة تظهر قائمة بالدوال الموجود في هذا المجموعة وعند التأشير بالفأر على أي دالة في هذه المجموعة يظهر وصف لوظيفة هذا الدالة</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30947486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a:xfrm>
            <a:off x="838200" y="6356350"/>
            <a:ext cx="2743200" cy="365125"/>
          </a:xfr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222</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3" name="Title 30">
            <a:extLst>
              <a:ext uri="{FF2B5EF4-FFF2-40B4-BE49-F238E27FC236}">
                <a16:creationId xmlns:a16="http://schemas.microsoft.com/office/drawing/2014/main" id="{A2370289-1017-40C1-BBC3-6AA03B3A56F0}"/>
              </a:ext>
            </a:extLst>
          </p:cNvPr>
          <p:cNvSpPr txBox="1">
            <a:spLocks/>
          </p:cNvSpPr>
          <p:nvPr/>
        </p:nvSpPr>
        <p:spPr>
          <a:xfrm>
            <a:off x="167393" y="916314"/>
            <a:ext cx="5161936" cy="2831619"/>
          </a:xfrm>
          <a:prstGeom prst="rect">
            <a:avLst/>
          </a:prstGeom>
        </p:spPr>
        <p:txBody>
          <a:bodyPr vert="horz" lIns="0" tIns="60949" rIns="0" bIns="60949" rtlCol="0" anchor="ctr">
            <a:noAutofit/>
          </a:bodyPr>
          <a:lstStyle>
            <a:lvl1pPr algn="l" defTabSz="1218987" rtl="0" eaLnBrk="1" latinLnBrk="0" hangingPunct="1">
              <a:lnSpc>
                <a:spcPct val="80000"/>
              </a:lnSpc>
              <a:spcBef>
                <a:spcPct val="0"/>
              </a:spcBef>
              <a:buNone/>
              <a:defRPr lang="en-US" sz="6600" b="1" kern="1200" smtClean="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marR="0" lvl="0" indent="0" algn="ctr" defTabSz="1218987" rtl="1" eaLnBrk="1" fontAlgn="auto" latinLnBrk="0" hangingPunct="1">
              <a:lnSpc>
                <a:spcPct val="100000"/>
              </a:lnSpc>
              <a:spcBef>
                <a:spcPct val="0"/>
              </a:spcBef>
              <a:spcAft>
                <a:spcPts val="0"/>
              </a:spcAft>
              <a:buClrTx/>
              <a:buSzTx/>
              <a:buFontTx/>
              <a:buNone/>
              <a:tabLst/>
              <a:defRPr/>
            </a:pPr>
            <a:r>
              <a:rPr kumimoji="0" lang="ar-EG" sz="9600" b="1" i="0" u="none" strike="noStrike" kern="1200" cap="none" spc="0" normalizeH="0" baseline="0" noProof="0" dirty="0">
                <a:ln>
                  <a:solidFill>
                    <a:prstClr val="black">
                      <a:lumMod val="95000"/>
                      <a:lumOff val="5000"/>
                    </a:prstClr>
                  </a:solidFill>
                </a:ln>
                <a:solidFill>
                  <a:srgbClr val="FF0000"/>
                </a:solidFill>
                <a:effectLst>
                  <a:glow rad="63500">
                    <a:srgbClr val="FFC000">
                      <a:satMod val="175000"/>
                      <a:alpha val="40000"/>
                    </a:srgbClr>
                  </a:glow>
                </a:effectLst>
                <a:uLnTx/>
                <a:uFillTx/>
                <a:latin typeface="Adobe Arabic" panose="02040503050201020203" pitchFamily="18" charset="-78"/>
                <a:cs typeface="Adobe Arabic" panose="02040503050201020203" pitchFamily="18" charset="-78"/>
              </a:rPr>
              <a:t>تحليل البيانات وذكاء الأعمال</a:t>
            </a:r>
          </a:p>
        </p:txBody>
      </p:sp>
    </p:spTree>
    <p:extLst>
      <p:ext uri="{BB962C8B-B14F-4D97-AF65-F5344CB8AC3E}">
        <p14:creationId xmlns:p14="http://schemas.microsoft.com/office/powerpoint/2010/main" val="39812538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02A93DA-8321-490E-B7A0-7881EC602D96}" type="slidenum">
              <a:rPr lang="ar-EG" smtClean="0"/>
              <a:t>23</a:t>
            </a:fld>
            <a:endParaRPr lang="ar-EG"/>
          </a:p>
        </p:txBody>
      </p:sp>
      <p:sp>
        <p:nvSpPr>
          <p:cNvPr id="3" name="Rectangle 2"/>
          <p:cNvSpPr/>
          <p:nvPr/>
        </p:nvSpPr>
        <p:spPr>
          <a:xfrm>
            <a:off x="6736879" y="205255"/>
            <a:ext cx="5216713" cy="661720"/>
          </a:xfrm>
          <a:prstGeom prst="rect">
            <a:avLst/>
          </a:prstGeom>
        </p:spPr>
        <p:txBody>
          <a:bodyPr wrap="square">
            <a:spAutoFit/>
          </a:bodyPr>
          <a:lstStyle/>
          <a:p>
            <a:pPr lvl="0" algn="ctr">
              <a:lnSpc>
                <a:spcPct val="90000"/>
              </a:lnSpc>
              <a:defRPr/>
            </a:pPr>
            <a:r>
              <a:rPr lang="ar-EG" sz="4000" dirty="0">
                <a:solidFill>
                  <a:prstClr val="white"/>
                </a:solidFill>
                <a:latin typeface="Sakkal Majalla" panose="02000000000000000000" pitchFamily="2" charset="-78"/>
                <a:cs typeface="Sakkal Majalla" pitchFamily="2" charset="-78"/>
              </a:rPr>
              <a:t>أنواع ذكاء الأعمال</a:t>
            </a:r>
          </a:p>
        </p:txBody>
      </p:sp>
      <p:grpSp>
        <p:nvGrpSpPr>
          <p:cNvPr id="17" name="Group 16"/>
          <p:cNvGrpSpPr/>
          <p:nvPr/>
        </p:nvGrpSpPr>
        <p:grpSpPr>
          <a:xfrm>
            <a:off x="4161855" y="1241590"/>
            <a:ext cx="7791737" cy="894722"/>
            <a:chOff x="-1674174" y="345595"/>
            <a:chExt cx="7791737" cy="894722"/>
          </a:xfrm>
        </p:grpSpPr>
        <p:sp>
          <p:nvSpPr>
            <p:cNvPr id="18" name="Rectangle 17"/>
            <p:cNvSpPr/>
            <p:nvPr/>
          </p:nvSpPr>
          <p:spPr>
            <a:xfrm>
              <a:off x="-1674174" y="574195"/>
              <a:ext cx="6915148" cy="50292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nSpc>
                  <a:spcPct val="107000"/>
                </a:lnSpc>
                <a:spcAft>
                  <a:spcPts val="800"/>
                </a:spcAft>
              </a:pPr>
              <a:r>
                <a:rPr lang="ar-EG" sz="26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 الخدمات البرمجية في ذكاء الأعمال </a:t>
              </a:r>
              <a:r>
                <a:rPr lang="en-US" sz="26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Software as a service business:</a:t>
              </a:r>
            </a:p>
          </p:txBody>
        </p:sp>
        <p:pic>
          <p:nvPicPr>
            <p:cNvPr id="19" name="Picture 18"/>
            <p:cNvPicPr>
              <a:picLocks noChangeAspect="1"/>
            </p:cNvPicPr>
            <p:nvPr/>
          </p:nvPicPr>
          <p:blipFill rotWithShape="1">
            <a:blip r:embed="rId3">
              <a:clrChange>
                <a:clrFrom>
                  <a:srgbClr val="FFFFFF"/>
                </a:clrFrom>
                <a:clrTo>
                  <a:srgbClr val="FFFFFF">
                    <a:alpha val="0"/>
                  </a:srgbClr>
                </a:clrTo>
              </a:clrChange>
            </a:blip>
            <a:srcRect l="3243" t="11729" r="4649" b="11405"/>
            <a:stretch/>
          </p:blipFill>
          <p:spPr>
            <a:xfrm>
              <a:off x="5240974" y="345595"/>
              <a:ext cx="876589" cy="731520"/>
            </a:xfrm>
            <a:prstGeom prst="rect">
              <a:avLst/>
            </a:prstGeom>
          </p:spPr>
        </p:pic>
        <p:sp>
          <p:nvSpPr>
            <p:cNvPr id="20" name="Rectangle 19"/>
            <p:cNvSpPr/>
            <p:nvPr/>
          </p:nvSpPr>
          <p:spPr>
            <a:xfrm>
              <a:off x="5648645" y="737397"/>
              <a:ext cx="295832" cy="50292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nSpc>
                  <a:spcPct val="107000"/>
                </a:lnSpc>
                <a:spcAft>
                  <a:spcPts val="800"/>
                </a:spcAft>
              </a:pPr>
              <a:r>
                <a:rPr lang="ar-EG"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6</a:t>
              </a:r>
              <a:endParaRPr lang="en-US" sz="1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2" name="Rectangle 21"/>
          <p:cNvSpPr/>
          <p:nvPr/>
        </p:nvSpPr>
        <p:spPr>
          <a:xfrm>
            <a:off x="579120" y="1891756"/>
            <a:ext cx="10406444" cy="1477328"/>
          </a:xfrm>
          <a:prstGeom prst="rect">
            <a:avLst/>
          </a:prstGeom>
        </p:spPr>
        <p:txBody>
          <a:bodyPr wrap="square">
            <a:spAutoFit/>
          </a:bodyPr>
          <a:lstStyle/>
          <a:p>
            <a:pPr algn="justLow">
              <a:lnSpc>
                <a:spcPct val="125000"/>
              </a:lnSpc>
            </a:pPr>
            <a:r>
              <a:rPr lang="ar-OM"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هي تعرف باسم خدمات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SaaS </a:t>
            </a:r>
            <a:r>
              <a:rPr lang="ar-OM"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والتي تمكن الشركة أو النشاط التجاري من إطلاق تطبيقات أو مواقع إلكترونية سواء مجانية أو مدفوعة لزيادة التفاعل مع المستخدمين طوال الوقت، وعادة ما تكون عبر خادم مستضيف يتيح الوصول السهل للمستخدمين لمنتجات الشركة أو خدماتها</a:t>
            </a:r>
            <a:endParaRPr lang="en-US" sz="2400" dirty="0">
              <a:latin typeface="Sakkal Majalla" panose="02000000000000000000" pitchFamily="2" charset="-78"/>
              <a:cs typeface="Sakkal Majalla" panose="02000000000000000000" pitchFamily="2" charset="-78"/>
            </a:endParaRPr>
          </a:p>
        </p:txBody>
      </p:sp>
      <p:grpSp>
        <p:nvGrpSpPr>
          <p:cNvPr id="23" name="Group 22"/>
          <p:cNvGrpSpPr/>
          <p:nvPr/>
        </p:nvGrpSpPr>
        <p:grpSpPr>
          <a:xfrm>
            <a:off x="4161855" y="3212980"/>
            <a:ext cx="7791737" cy="894722"/>
            <a:chOff x="-1674174" y="345595"/>
            <a:chExt cx="7791737" cy="894722"/>
          </a:xfrm>
        </p:grpSpPr>
        <p:sp>
          <p:nvSpPr>
            <p:cNvPr id="24" name="Rectangle 23"/>
            <p:cNvSpPr/>
            <p:nvPr/>
          </p:nvSpPr>
          <p:spPr>
            <a:xfrm>
              <a:off x="-1674174" y="574195"/>
              <a:ext cx="6915148" cy="50292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nSpc>
                  <a:spcPct val="107000"/>
                </a:lnSpc>
                <a:spcAft>
                  <a:spcPts val="800"/>
                </a:spcAft>
              </a:pPr>
              <a:r>
                <a:rPr lang="ar-EG" sz="26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 ذكاء الأعمال مفتوح المصدر </a:t>
              </a:r>
              <a:r>
                <a:rPr lang="en-US" sz="26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Open Source Business Intelligence:</a:t>
              </a:r>
            </a:p>
          </p:txBody>
        </p:sp>
        <p:pic>
          <p:nvPicPr>
            <p:cNvPr id="25" name="Picture 24"/>
            <p:cNvPicPr>
              <a:picLocks noChangeAspect="1"/>
            </p:cNvPicPr>
            <p:nvPr/>
          </p:nvPicPr>
          <p:blipFill rotWithShape="1">
            <a:blip r:embed="rId3">
              <a:clrChange>
                <a:clrFrom>
                  <a:srgbClr val="FFFFFF"/>
                </a:clrFrom>
                <a:clrTo>
                  <a:srgbClr val="FFFFFF">
                    <a:alpha val="0"/>
                  </a:srgbClr>
                </a:clrTo>
              </a:clrChange>
            </a:blip>
            <a:srcRect l="3243" t="11729" r="4649" b="11405"/>
            <a:stretch/>
          </p:blipFill>
          <p:spPr>
            <a:xfrm>
              <a:off x="5240974" y="345595"/>
              <a:ext cx="876589" cy="731520"/>
            </a:xfrm>
            <a:prstGeom prst="rect">
              <a:avLst/>
            </a:prstGeom>
          </p:spPr>
        </p:pic>
        <p:sp>
          <p:nvSpPr>
            <p:cNvPr id="26" name="Rectangle 25"/>
            <p:cNvSpPr/>
            <p:nvPr/>
          </p:nvSpPr>
          <p:spPr>
            <a:xfrm>
              <a:off x="5648645" y="737397"/>
              <a:ext cx="295832" cy="50292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nSpc>
                  <a:spcPct val="107000"/>
                </a:lnSpc>
                <a:spcAft>
                  <a:spcPts val="800"/>
                </a:spcAft>
              </a:pPr>
              <a:r>
                <a:rPr lang="ar-EG"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7</a:t>
              </a:r>
              <a:endParaRPr lang="en-US" sz="1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7" name="Rectangle 26"/>
          <p:cNvSpPr/>
          <p:nvPr/>
        </p:nvSpPr>
        <p:spPr>
          <a:xfrm>
            <a:off x="579120" y="3944714"/>
            <a:ext cx="10406444" cy="1015663"/>
          </a:xfrm>
          <a:prstGeom prst="rect">
            <a:avLst/>
          </a:prstGeom>
        </p:spPr>
        <p:txBody>
          <a:bodyPr wrap="square">
            <a:spAutoFit/>
          </a:bodyPr>
          <a:lstStyle/>
          <a:p>
            <a:pPr algn="justLow">
              <a:lnSpc>
                <a:spcPct val="125000"/>
              </a:lnSpc>
            </a:pPr>
            <a:r>
              <a:rPr lang="ar-OM" sz="2400" b="1" dirty="0">
                <a:solidFill>
                  <a:srgbClr val="002060"/>
                </a:solidFill>
                <a:ea typeface="Calibri" panose="020F0502020204030204" pitchFamily="34" charset="0"/>
                <a:cs typeface="Sakkal Majalla" panose="02000000000000000000" pitchFamily="2" charset="-78"/>
              </a:rPr>
              <a:t>فلكي تتطور البرامج التقنية المختلفة تم ابتكار الأشكال مفتوحة المصدر والتي تتيح المشاركة المجتمعية في تطوير النموذج، وعادة ما يضم ذكاء الأعمال مفتوح المصدر نسختين</a:t>
            </a:r>
            <a:endParaRPr lang="en-US" sz="2400" dirty="0"/>
          </a:p>
        </p:txBody>
      </p:sp>
      <p:grpSp>
        <p:nvGrpSpPr>
          <p:cNvPr id="14" name="Group 13"/>
          <p:cNvGrpSpPr/>
          <p:nvPr/>
        </p:nvGrpSpPr>
        <p:grpSpPr>
          <a:xfrm>
            <a:off x="6748319" y="4951611"/>
            <a:ext cx="2012246" cy="1799728"/>
            <a:chOff x="6515747" y="1526314"/>
            <a:chExt cx="3888802" cy="4336604"/>
          </a:xfrm>
        </p:grpSpPr>
        <p:pic>
          <p:nvPicPr>
            <p:cNvPr id="15" name="Picture 14"/>
            <p:cNvPicPr>
              <a:picLocks noChangeAspect="1"/>
            </p:cNvPicPr>
            <p:nvPr/>
          </p:nvPicPr>
          <p:blipFill>
            <a:blip r:embed="rId4"/>
            <a:stretch>
              <a:fillRect/>
            </a:stretch>
          </p:blipFill>
          <p:spPr>
            <a:xfrm>
              <a:off x="6515747" y="1526314"/>
              <a:ext cx="3888802" cy="4336604"/>
            </a:xfrm>
            <a:prstGeom prst="rect">
              <a:avLst/>
            </a:prstGeom>
          </p:spPr>
        </p:pic>
        <p:sp>
          <p:nvSpPr>
            <p:cNvPr id="16" name="Rectangle 15"/>
            <p:cNvSpPr/>
            <p:nvPr/>
          </p:nvSpPr>
          <p:spPr>
            <a:xfrm>
              <a:off x="6515747" y="1995097"/>
              <a:ext cx="3581025" cy="3754978"/>
            </a:xfrm>
            <a:prstGeom prst="rect">
              <a:avLst/>
            </a:prstGeom>
          </p:spPr>
          <p:txBody>
            <a:bodyPr wrap="square">
              <a:spAutoFit/>
            </a:bodyPr>
            <a:lstStyle/>
            <a:p>
              <a:pPr algn="ctr">
                <a:lnSpc>
                  <a:spcPct val="125000"/>
                </a:lnSpc>
              </a:pPr>
              <a:r>
                <a:rPr lang="ar-EG" sz="2400" b="1" dirty="0">
                  <a:solidFill>
                    <a:srgbClr val="002060"/>
                  </a:solidFill>
                  <a:latin typeface="Sakkal Majalla" panose="02000000000000000000" pitchFamily="2" charset="-78"/>
                  <a:cs typeface="Sakkal Majalla" panose="02000000000000000000" pitchFamily="2" charset="-78"/>
                </a:rPr>
                <a:t>الإصدار المجتمعي الذي يمكن استخدامه مجانًا</a:t>
              </a:r>
            </a:p>
          </p:txBody>
        </p:sp>
      </p:grpSp>
      <p:grpSp>
        <p:nvGrpSpPr>
          <p:cNvPr id="21" name="Group 20"/>
          <p:cNvGrpSpPr/>
          <p:nvPr/>
        </p:nvGrpSpPr>
        <p:grpSpPr>
          <a:xfrm>
            <a:off x="4545995" y="4979273"/>
            <a:ext cx="2088014" cy="1744403"/>
            <a:chOff x="2124695" y="1785133"/>
            <a:chExt cx="4035229" cy="4203291"/>
          </a:xfrm>
        </p:grpSpPr>
        <p:pic>
          <p:nvPicPr>
            <p:cNvPr id="28" name="Picture 27"/>
            <p:cNvPicPr>
              <a:picLocks noChangeAspect="1"/>
            </p:cNvPicPr>
            <p:nvPr/>
          </p:nvPicPr>
          <p:blipFill>
            <a:blip r:embed="rId5"/>
            <a:stretch>
              <a:fillRect/>
            </a:stretch>
          </p:blipFill>
          <p:spPr>
            <a:xfrm flipH="1">
              <a:off x="2124695" y="1785133"/>
              <a:ext cx="3924783" cy="4203291"/>
            </a:xfrm>
            <a:prstGeom prst="rect">
              <a:avLst/>
            </a:prstGeom>
          </p:spPr>
        </p:pic>
        <p:sp>
          <p:nvSpPr>
            <p:cNvPr id="29" name="Rectangle 28"/>
            <p:cNvSpPr/>
            <p:nvPr/>
          </p:nvSpPr>
          <p:spPr>
            <a:xfrm>
              <a:off x="2389764" y="2022721"/>
              <a:ext cx="3770160" cy="3559751"/>
            </a:xfrm>
            <a:prstGeom prst="rect">
              <a:avLst/>
            </a:prstGeom>
          </p:spPr>
          <p:txBody>
            <a:bodyPr wrap="square">
              <a:spAutoFit/>
            </a:bodyPr>
            <a:lstStyle/>
            <a:p>
              <a:pPr algn="ctr">
                <a:lnSpc>
                  <a:spcPct val="125000"/>
                </a:lnSpc>
              </a:pPr>
              <a:r>
                <a:rPr lang="ar-EG" sz="2400" b="1" dirty="0">
                  <a:solidFill>
                    <a:srgbClr val="002060"/>
                  </a:solidFill>
                  <a:latin typeface="Sakkal Majalla" panose="02000000000000000000" pitchFamily="2" charset="-78"/>
                  <a:cs typeface="Sakkal Majalla" panose="02000000000000000000" pitchFamily="2" charset="-78"/>
                </a:rPr>
                <a:t>والآخر تجاري قائم على اشتراك مع دعم فني من خلال البائع</a:t>
              </a:r>
            </a:p>
          </p:txBody>
        </p:sp>
      </p:grpSp>
    </p:spTree>
    <p:extLst>
      <p:ext uri="{BB962C8B-B14F-4D97-AF65-F5344CB8AC3E}">
        <p14:creationId xmlns:p14="http://schemas.microsoft.com/office/powerpoint/2010/main" val="1137467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80">
                                          <p:stCondLst>
                                            <p:cond delay="0"/>
                                          </p:stCondLst>
                                        </p:cTn>
                                        <p:tgtEl>
                                          <p:spTgt spid="17"/>
                                        </p:tgtEl>
                                      </p:cBhvr>
                                    </p:animEffect>
                                    <p:anim calcmode="lin" valueType="num">
                                      <p:cBhvr>
                                        <p:cTn id="8"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13" dur="26">
                                          <p:stCondLst>
                                            <p:cond delay="650"/>
                                          </p:stCondLst>
                                        </p:cTn>
                                        <p:tgtEl>
                                          <p:spTgt spid="17"/>
                                        </p:tgtEl>
                                      </p:cBhvr>
                                      <p:to x="100000" y="60000"/>
                                    </p:animScale>
                                    <p:animScale>
                                      <p:cBhvr>
                                        <p:cTn id="14" dur="166" decel="50000">
                                          <p:stCondLst>
                                            <p:cond delay="676"/>
                                          </p:stCondLst>
                                        </p:cTn>
                                        <p:tgtEl>
                                          <p:spTgt spid="17"/>
                                        </p:tgtEl>
                                      </p:cBhvr>
                                      <p:to x="100000" y="100000"/>
                                    </p:animScale>
                                    <p:animScale>
                                      <p:cBhvr>
                                        <p:cTn id="15" dur="26">
                                          <p:stCondLst>
                                            <p:cond delay="1312"/>
                                          </p:stCondLst>
                                        </p:cTn>
                                        <p:tgtEl>
                                          <p:spTgt spid="17"/>
                                        </p:tgtEl>
                                      </p:cBhvr>
                                      <p:to x="100000" y="80000"/>
                                    </p:animScale>
                                    <p:animScale>
                                      <p:cBhvr>
                                        <p:cTn id="16" dur="166" decel="50000">
                                          <p:stCondLst>
                                            <p:cond delay="1338"/>
                                          </p:stCondLst>
                                        </p:cTn>
                                        <p:tgtEl>
                                          <p:spTgt spid="17"/>
                                        </p:tgtEl>
                                      </p:cBhvr>
                                      <p:to x="100000" y="100000"/>
                                    </p:animScale>
                                    <p:animScale>
                                      <p:cBhvr>
                                        <p:cTn id="17" dur="26">
                                          <p:stCondLst>
                                            <p:cond delay="1642"/>
                                          </p:stCondLst>
                                        </p:cTn>
                                        <p:tgtEl>
                                          <p:spTgt spid="17"/>
                                        </p:tgtEl>
                                      </p:cBhvr>
                                      <p:to x="100000" y="90000"/>
                                    </p:animScale>
                                    <p:animScale>
                                      <p:cBhvr>
                                        <p:cTn id="18" dur="166" decel="50000">
                                          <p:stCondLst>
                                            <p:cond delay="1668"/>
                                          </p:stCondLst>
                                        </p:cTn>
                                        <p:tgtEl>
                                          <p:spTgt spid="17"/>
                                        </p:tgtEl>
                                      </p:cBhvr>
                                      <p:to x="100000" y="100000"/>
                                    </p:animScale>
                                    <p:animScale>
                                      <p:cBhvr>
                                        <p:cTn id="19" dur="26">
                                          <p:stCondLst>
                                            <p:cond delay="1808"/>
                                          </p:stCondLst>
                                        </p:cTn>
                                        <p:tgtEl>
                                          <p:spTgt spid="17"/>
                                        </p:tgtEl>
                                      </p:cBhvr>
                                      <p:to x="100000" y="95000"/>
                                    </p:animScale>
                                    <p:animScale>
                                      <p:cBhvr>
                                        <p:cTn id="20" dur="166" decel="50000">
                                          <p:stCondLst>
                                            <p:cond delay="1834"/>
                                          </p:stCondLst>
                                        </p:cTn>
                                        <p:tgtEl>
                                          <p:spTgt spid="17"/>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barn(inVertical)">
                                      <p:cBhvr>
                                        <p:cTn id="25" dur="500"/>
                                        <p:tgtEl>
                                          <p:spTgt spid="22"/>
                                        </p:tgtEl>
                                      </p:cBhvr>
                                    </p:animEffect>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nodeType="click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ipe(down)">
                                      <p:cBhvr>
                                        <p:cTn id="30" dur="580">
                                          <p:stCondLst>
                                            <p:cond delay="0"/>
                                          </p:stCondLst>
                                        </p:cTn>
                                        <p:tgtEl>
                                          <p:spTgt spid="23"/>
                                        </p:tgtEl>
                                      </p:cBhvr>
                                    </p:animEffect>
                                    <p:anim calcmode="lin" valueType="num">
                                      <p:cBhvr>
                                        <p:cTn id="31"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36" dur="26">
                                          <p:stCondLst>
                                            <p:cond delay="650"/>
                                          </p:stCondLst>
                                        </p:cTn>
                                        <p:tgtEl>
                                          <p:spTgt spid="23"/>
                                        </p:tgtEl>
                                      </p:cBhvr>
                                      <p:to x="100000" y="60000"/>
                                    </p:animScale>
                                    <p:animScale>
                                      <p:cBhvr>
                                        <p:cTn id="37" dur="166" decel="50000">
                                          <p:stCondLst>
                                            <p:cond delay="676"/>
                                          </p:stCondLst>
                                        </p:cTn>
                                        <p:tgtEl>
                                          <p:spTgt spid="23"/>
                                        </p:tgtEl>
                                      </p:cBhvr>
                                      <p:to x="100000" y="100000"/>
                                    </p:animScale>
                                    <p:animScale>
                                      <p:cBhvr>
                                        <p:cTn id="38" dur="26">
                                          <p:stCondLst>
                                            <p:cond delay="1312"/>
                                          </p:stCondLst>
                                        </p:cTn>
                                        <p:tgtEl>
                                          <p:spTgt spid="23"/>
                                        </p:tgtEl>
                                      </p:cBhvr>
                                      <p:to x="100000" y="80000"/>
                                    </p:animScale>
                                    <p:animScale>
                                      <p:cBhvr>
                                        <p:cTn id="39" dur="166" decel="50000">
                                          <p:stCondLst>
                                            <p:cond delay="1338"/>
                                          </p:stCondLst>
                                        </p:cTn>
                                        <p:tgtEl>
                                          <p:spTgt spid="23"/>
                                        </p:tgtEl>
                                      </p:cBhvr>
                                      <p:to x="100000" y="100000"/>
                                    </p:animScale>
                                    <p:animScale>
                                      <p:cBhvr>
                                        <p:cTn id="40" dur="26">
                                          <p:stCondLst>
                                            <p:cond delay="1642"/>
                                          </p:stCondLst>
                                        </p:cTn>
                                        <p:tgtEl>
                                          <p:spTgt spid="23"/>
                                        </p:tgtEl>
                                      </p:cBhvr>
                                      <p:to x="100000" y="90000"/>
                                    </p:animScale>
                                    <p:animScale>
                                      <p:cBhvr>
                                        <p:cTn id="41" dur="166" decel="50000">
                                          <p:stCondLst>
                                            <p:cond delay="1668"/>
                                          </p:stCondLst>
                                        </p:cTn>
                                        <p:tgtEl>
                                          <p:spTgt spid="23"/>
                                        </p:tgtEl>
                                      </p:cBhvr>
                                      <p:to x="100000" y="100000"/>
                                    </p:animScale>
                                    <p:animScale>
                                      <p:cBhvr>
                                        <p:cTn id="42" dur="26">
                                          <p:stCondLst>
                                            <p:cond delay="1808"/>
                                          </p:stCondLst>
                                        </p:cTn>
                                        <p:tgtEl>
                                          <p:spTgt spid="23"/>
                                        </p:tgtEl>
                                      </p:cBhvr>
                                      <p:to x="100000" y="95000"/>
                                    </p:animScale>
                                    <p:animScale>
                                      <p:cBhvr>
                                        <p:cTn id="43" dur="166" decel="50000">
                                          <p:stCondLst>
                                            <p:cond delay="1834"/>
                                          </p:stCondLst>
                                        </p:cTn>
                                        <p:tgtEl>
                                          <p:spTgt spid="23"/>
                                        </p:tgtEl>
                                      </p:cBhvr>
                                      <p:to x="100000" y="100000"/>
                                    </p:animScale>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barn(inVertical)">
                                      <p:cBhvr>
                                        <p:cTn id="48" dur="500"/>
                                        <p:tgtEl>
                                          <p:spTgt spid="27"/>
                                        </p:tgtEl>
                                      </p:cBhvr>
                                    </p:animEffect>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nodeType="click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barn(inVertical)">
                                      <p:cBhvr>
                                        <p:cTn id="53" dur="500"/>
                                        <p:tgtEl>
                                          <p:spTgt spid="14"/>
                                        </p:tgtEl>
                                      </p:cBhvr>
                                    </p:animEffect>
                                  </p:childTnLst>
                                </p:cTn>
                              </p:par>
                            </p:childTnLst>
                          </p:cTn>
                        </p:par>
                      </p:childTnLst>
                    </p:cTn>
                  </p:par>
                  <p:par>
                    <p:cTn id="54" fill="hold">
                      <p:stCondLst>
                        <p:cond delay="indefinite"/>
                      </p:stCondLst>
                      <p:childTnLst>
                        <p:par>
                          <p:cTn id="55" fill="hold">
                            <p:stCondLst>
                              <p:cond delay="0"/>
                            </p:stCondLst>
                            <p:childTnLst>
                              <p:par>
                                <p:cTn id="56" presetID="16" presetClass="entr" presetSubtype="21" fill="hold" nodeType="click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barn(inVertical)">
                                      <p:cBhvr>
                                        <p:cTn id="5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24</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
        <p:nvSpPr>
          <p:cNvPr id="3" name="Rectangle 2"/>
          <p:cNvSpPr/>
          <p:nvPr/>
        </p:nvSpPr>
        <p:spPr>
          <a:xfrm>
            <a:off x="6736879" y="205255"/>
            <a:ext cx="5216713" cy="661720"/>
          </a:xfrm>
          <a:prstGeom prst="rect">
            <a:avLst/>
          </a:prstGeom>
        </p:spPr>
        <p:txBody>
          <a:bodyPr wrap="square">
            <a:spAutoFit/>
          </a:bodyPr>
          <a:lstStyle/>
          <a:p>
            <a:pPr marL="0" marR="0" lvl="0" indent="0" algn="ctr" defTabSz="914400" rtl="1" eaLnBrk="1" fontAlgn="auto" latinLnBrk="0" hangingPunct="1">
              <a:lnSpc>
                <a:spcPct val="90000"/>
              </a:lnSpc>
              <a:spcBef>
                <a:spcPts val="0"/>
              </a:spcBef>
              <a:spcAft>
                <a:spcPts val="0"/>
              </a:spcAft>
              <a:buClrTx/>
              <a:buSzTx/>
              <a:buFontTx/>
              <a:buNone/>
              <a:tabLst/>
              <a:defRPr/>
            </a:pPr>
            <a:r>
              <a:rPr kumimoji="0" lang="ar-EG" sz="40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itchFamily="2" charset="-78"/>
              </a:rPr>
              <a:t>أنواع ذكاء الأعمال</a:t>
            </a:r>
          </a:p>
        </p:txBody>
      </p:sp>
      <p:grpSp>
        <p:nvGrpSpPr>
          <p:cNvPr id="17" name="Group 16"/>
          <p:cNvGrpSpPr/>
          <p:nvPr/>
        </p:nvGrpSpPr>
        <p:grpSpPr>
          <a:xfrm>
            <a:off x="4161855" y="1453003"/>
            <a:ext cx="7791737" cy="894722"/>
            <a:chOff x="-1674174" y="345595"/>
            <a:chExt cx="7791737" cy="894722"/>
          </a:xfrm>
        </p:grpSpPr>
        <p:sp>
          <p:nvSpPr>
            <p:cNvPr id="18" name="Rectangle 17"/>
            <p:cNvSpPr/>
            <p:nvPr/>
          </p:nvSpPr>
          <p:spPr>
            <a:xfrm>
              <a:off x="-1674174" y="574195"/>
              <a:ext cx="6915148" cy="50292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lvl="0">
                <a:lnSpc>
                  <a:spcPct val="107000"/>
                </a:lnSpc>
                <a:spcAft>
                  <a:spcPts val="800"/>
                </a:spcAft>
              </a:pPr>
              <a:r>
                <a:rPr lang="ar-EG" sz="26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 ذكاء الأعمال المضمّن </a:t>
              </a:r>
              <a:r>
                <a:rPr lang="en-US" sz="26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Embedded BI:</a:t>
              </a:r>
              <a:endParaRPr kumimoji="0" lang="en-US" sz="26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pic>
          <p:nvPicPr>
            <p:cNvPr id="19" name="Picture 18"/>
            <p:cNvPicPr>
              <a:picLocks noChangeAspect="1"/>
            </p:cNvPicPr>
            <p:nvPr/>
          </p:nvPicPr>
          <p:blipFill rotWithShape="1">
            <a:blip r:embed="rId3">
              <a:clrChange>
                <a:clrFrom>
                  <a:srgbClr val="FFFFFF"/>
                </a:clrFrom>
                <a:clrTo>
                  <a:srgbClr val="FFFFFF">
                    <a:alpha val="0"/>
                  </a:srgbClr>
                </a:clrTo>
              </a:clrChange>
            </a:blip>
            <a:srcRect l="3243" t="11729" r="4649" b="11405"/>
            <a:stretch/>
          </p:blipFill>
          <p:spPr>
            <a:xfrm>
              <a:off x="5240974" y="345595"/>
              <a:ext cx="876589" cy="731520"/>
            </a:xfrm>
            <a:prstGeom prst="rect">
              <a:avLst/>
            </a:prstGeom>
          </p:spPr>
        </p:pic>
        <p:sp>
          <p:nvSpPr>
            <p:cNvPr id="20" name="Rectangle 19"/>
            <p:cNvSpPr/>
            <p:nvPr/>
          </p:nvSpPr>
          <p:spPr>
            <a:xfrm>
              <a:off x="5648645" y="737397"/>
              <a:ext cx="295832" cy="50292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8</a:t>
              </a:r>
              <a:endParaRPr kumimoji="0" lang="en-US" sz="14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2" name="Rectangle 21"/>
          <p:cNvSpPr/>
          <p:nvPr/>
        </p:nvSpPr>
        <p:spPr>
          <a:xfrm>
            <a:off x="579120" y="2196262"/>
            <a:ext cx="10406444" cy="1938992"/>
          </a:xfrm>
          <a:prstGeom prst="rect">
            <a:avLst/>
          </a:prstGeom>
        </p:spPr>
        <p:txBody>
          <a:bodyPr wrap="square">
            <a:spAutoFit/>
          </a:bodyPr>
          <a:lstStyle/>
          <a:p>
            <a:pPr lvl="0" algn="justLow">
              <a:lnSpc>
                <a:spcPct val="125000"/>
              </a:lnSpc>
            </a:pPr>
            <a:r>
              <a:rPr lang="ar-OM" sz="2400" b="1" dirty="0">
                <a:solidFill>
                  <a:srgbClr val="002060"/>
                </a:solidFill>
                <a:ea typeface="Calibri" panose="020F0502020204030204" pitchFamily="34" charset="0"/>
                <a:cs typeface="Sakkal Majalla" panose="02000000000000000000" pitchFamily="2" charset="-78"/>
              </a:rPr>
              <a:t>هو نوع يعتمد على التكامل الكامل بين التقارير ولوحات المعلومات في الشركة والتصورات المستقبلية للبيانات ليتم جمعها كلها داخل إحدى التطبيقات، وعادة ما يتم عرض المعلومات وإدارتها بواسطة منصة ذكاء أعمال ووضعها مباشرة داخل واجهة مستخدم التطبيق لتحسين إمكانية استخدام البيانات واتخاذ القرارات بناء على معلومات يومية وبالتالي التوصل لرؤية أكثر شمولًا لمستوى النشاط الحالي وإمكاناته المستقبلية</a:t>
            </a:r>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nvGrpSpPr>
          <p:cNvPr id="23" name="Group 22"/>
          <p:cNvGrpSpPr/>
          <p:nvPr/>
        </p:nvGrpSpPr>
        <p:grpSpPr>
          <a:xfrm>
            <a:off x="4161855" y="4135254"/>
            <a:ext cx="7791737" cy="894722"/>
            <a:chOff x="-1674174" y="345595"/>
            <a:chExt cx="7791737" cy="894722"/>
          </a:xfrm>
        </p:grpSpPr>
        <p:sp>
          <p:nvSpPr>
            <p:cNvPr id="24" name="Rectangle 23"/>
            <p:cNvSpPr/>
            <p:nvPr/>
          </p:nvSpPr>
          <p:spPr>
            <a:xfrm>
              <a:off x="-1674174" y="574195"/>
              <a:ext cx="6915148" cy="50292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lvl="0">
                <a:lnSpc>
                  <a:spcPct val="107000"/>
                </a:lnSpc>
                <a:spcAft>
                  <a:spcPts val="800"/>
                </a:spcAft>
              </a:pPr>
              <a:r>
                <a:rPr lang="ar-EG" sz="26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ذكاء الأعمال التعاوني </a:t>
              </a:r>
              <a:r>
                <a:rPr lang="en-US" sz="26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Collaborative BI:</a:t>
              </a:r>
              <a:endParaRPr kumimoji="0" lang="en-US" sz="26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pic>
          <p:nvPicPr>
            <p:cNvPr id="25" name="Picture 24"/>
            <p:cNvPicPr>
              <a:picLocks noChangeAspect="1"/>
            </p:cNvPicPr>
            <p:nvPr/>
          </p:nvPicPr>
          <p:blipFill rotWithShape="1">
            <a:blip r:embed="rId3">
              <a:clrChange>
                <a:clrFrom>
                  <a:srgbClr val="FFFFFF"/>
                </a:clrFrom>
                <a:clrTo>
                  <a:srgbClr val="FFFFFF">
                    <a:alpha val="0"/>
                  </a:srgbClr>
                </a:clrTo>
              </a:clrChange>
            </a:blip>
            <a:srcRect l="3243" t="11729" r="4649" b="11405"/>
            <a:stretch/>
          </p:blipFill>
          <p:spPr>
            <a:xfrm>
              <a:off x="5240974" y="345595"/>
              <a:ext cx="876589" cy="731520"/>
            </a:xfrm>
            <a:prstGeom prst="rect">
              <a:avLst/>
            </a:prstGeom>
          </p:spPr>
        </p:pic>
        <p:sp>
          <p:nvSpPr>
            <p:cNvPr id="26" name="Rectangle 25"/>
            <p:cNvSpPr/>
            <p:nvPr/>
          </p:nvSpPr>
          <p:spPr>
            <a:xfrm>
              <a:off x="5648645" y="737397"/>
              <a:ext cx="295832" cy="50292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9</a:t>
              </a:r>
              <a:endParaRPr kumimoji="0" lang="en-US" sz="14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7" name="Rectangle 26"/>
          <p:cNvSpPr/>
          <p:nvPr/>
        </p:nvSpPr>
        <p:spPr>
          <a:xfrm>
            <a:off x="579120" y="4778516"/>
            <a:ext cx="10406444" cy="1938992"/>
          </a:xfrm>
          <a:prstGeom prst="rect">
            <a:avLst/>
          </a:prstGeom>
        </p:spPr>
        <p:txBody>
          <a:bodyPr wrap="square">
            <a:spAutoFit/>
          </a:bodyPr>
          <a:lstStyle/>
          <a:p>
            <a:pPr lvl="0" algn="justLow">
              <a:lnSpc>
                <a:spcPct val="125000"/>
              </a:lnSpc>
            </a:pPr>
            <a:r>
              <a:rPr lang="ar-OM" sz="2400" b="1" dirty="0">
                <a:solidFill>
                  <a:srgbClr val="002060"/>
                </a:solidFill>
                <a:ea typeface="Calibri" panose="020F0502020204030204" pitchFamily="34" charset="0"/>
                <a:cs typeface="Sakkal Majalla" panose="02000000000000000000" pitchFamily="2" charset="-78"/>
              </a:rPr>
              <a:t>هو عملية أكثر منه نوع أو تقنية محددة، وفيه يتم استخدام مجموعة متكاملة من تطبيقات ذكاء الأعمال مع أدوات تعاون تمكّن جميع المستخدمين من العمل معا ومشاركة وتحليل البيانات مع بعضهم البعض، ويمكن لهذه العملية أن تتيح للمستخدمين إضافة تعليقات توضيحية إلى بيانات ذكاء الأعمال ونتائج التحليلات السابقة والأسئلة التي يطرحها العملاء وحتى النقاشات المختلفة التي تدور في إطار تخصص الشركة أو الأمور التي قد تؤثر عليها</a:t>
            </a:r>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00690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80">
                                          <p:stCondLst>
                                            <p:cond delay="0"/>
                                          </p:stCondLst>
                                        </p:cTn>
                                        <p:tgtEl>
                                          <p:spTgt spid="17"/>
                                        </p:tgtEl>
                                      </p:cBhvr>
                                    </p:animEffect>
                                    <p:anim calcmode="lin" valueType="num">
                                      <p:cBhvr>
                                        <p:cTn id="8"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13" dur="26">
                                          <p:stCondLst>
                                            <p:cond delay="650"/>
                                          </p:stCondLst>
                                        </p:cTn>
                                        <p:tgtEl>
                                          <p:spTgt spid="17"/>
                                        </p:tgtEl>
                                      </p:cBhvr>
                                      <p:to x="100000" y="60000"/>
                                    </p:animScale>
                                    <p:animScale>
                                      <p:cBhvr>
                                        <p:cTn id="14" dur="166" decel="50000">
                                          <p:stCondLst>
                                            <p:cond delay="676"/>
                                          </p:stCondLst>
                                        </p:cTn>
                                        <p:tgtEl>
                                          <p:spTgt spid="17"/>
                                        </p:tgtEl>
                                      </p:cBhvr>
                                      <p:to x="100000" y="100000"/>
                                    </p:animScale>
                                    <p:animScale>
                                      <p:cBhvr>
                                        <p:cTn id="15" dur="26">
                                          <p:stCondLst>
                                            <p:cond delay="1312"/>
                                          </p:stCondLst>
                                        </p:cTn>
                                        <p:tgtEl>
                                          <p:spTgt spid="17"/>
                                        </p:tgtEl>
                                      </p:cBhvr>
                                      <p:to x="100000" y="80000"/>
                                    </p:animScale>
                                    <p:animScale>
                                      <p:cBhvr>
                                        <p:cTn id="16" dur="166" decel="50000">
                                          <p:stCondLst>
                                            <p:cond delay="1338"/>
                                          </p:stCondLst>
                                        </p:cTn>
                                        <p:tgtEl>
                                          <p:spTgt spid="17"/>
                                        </p:tgtEl>
                                      </p:cBhvr>
                                      <p:to x="100000" y="100000"/>
                                    </p:animScale>
                                    <p:animScale>
                                      <p:cBhvr>
                                        <p:cTn id="17" dur="26">
                                          <p:stCondLst>
                                            <p:cond delay="1642"/>
                                          </p:stCondLst>
                                        </p:cTn>
                                        <p:tgtEl>
                                          <p:spTgt spid="17"/>
                                        </p:tgtEl>
                                      </p:cBhvr>
                                      <p:to x="100000" y="90000"/>
                                    </p:animScale>
                                    <p:animScale>
                                      <p:cBhvr>
                                        <p:cTn id="18" dur="166" decel="50000">
                                          <p:stCondLst>
                                            <p:cond delay="1668"/>
                                          </p:stCondLst>
                                        </p:cTn>
                                        <p:tgtEl>
                                          <p:spTgt spid="17"/>
                                        </p:tgtEl>
                                      </p:cBhvr>
                                      <p:to x="100000" y="100000"/>
                                    </p:animScale>
                                    <p:animScale>
                                      <p:cBhvr>
                                        <p:cTn id="19" dur="26">
                                          <p:stCondLst>
                                            <p:cond delay="1808"/>
                                          </p:stCondLst>
                                        </p:cTn>
                                        <p:tgtEl>
                                          <p:spTgt spid="17"/>
                                        </p:tgtEl>
                                      </p:cBhvr>
                                      <p:to x="100000" y="95000"/>
                                    </p:animScale>
                                    <p:animScale>
                                      <p:cBhvr>
                                        <p:cTn id="20" dur="166" decel="50000">
                                          <p:stCondLst>
                                            <p:cond delay="1834"/>
                                          </p:stCondLst>
                                        </p:cTn>
                                        <p:tgtEl>
                                          <p:spTgt spid="17"/>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barn(inVertical)">
                                      <p:cBhvr>
                                        <p:cTn id="25" dur="500"/>
                                        <p:tgtEl>
                                          <p:spTgt spid="22"/>
                                        </p:tgtEl>
                                      </p:cBhvr>
                                    </p:animEffect>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nodeType="click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ipe(down)">
                                      <p:cBhvr>
                                        <p:cTn id="30" dur="580">
                                          <p:stCondLst>
                                            <p:cond delay="0"/>
                                          </p:stCondLst>
                                        </p:cTn>
                                        <p:tgtEl>
                                          <p:spTgt spid="23"/>
                                        </p:tgtEl>
                                      </p:cBhvr>
                                    </p:animEffect>
                                    <p:anim calcmode="lin" valueType="num">
                                      <p:cBhvr>
                                        <p:cTn id="31"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36" dur="26">
                                          <p:stCondLst>
                                            <p:cond delay="650"/>
                                          </p:stCondLst>
                                        </p:cTn>
                                        <p:tgtEl>
                                          <p:spTgt spid="23"/>
                                        </p:tgtEl>
                                      </p:cBhvr>
                                      <p:to x="100000" y="60000"/>
                                    </p:animScale>
                                    <p:animScale>
                                      <p:cBhvr>
                                        <p:cTn id="37" dur="166" decel="50000">
                                          <p:stCondLst>
                                            <p:cond delay="676"/>
                                          </p:stCondLst>
                                        </p:cTn>
                                        <p:tgtEl>
                                          <p:spTgt spid="23"/>
                                        </p:tgtEl>
                                      </p:cBhvr>
                                      <p:to x="100000" y="100000"/>
                                    </p:animScale>
                                    <p:animScale>
                                      <p:cBhvr>
                                        <p:cTn id="38" dur="26">
                                          <p:stCondLst>
                                            <p:cond delay="1312"/>
                                          </p:stCondLst>
                                        </p:cTn>
                                        <p:tgtEl>
                                          <p:spTgt spid="23"/>
                                        </p:tgtEl>
                                      </p:cBhvr>
                                      <p:to x="100000" y="80000"/>
                                    </p:animScale>
                                    <p:animScale>
                                      <p:cBhvr>
                                        <p:cTn id="39" dur="166" decel="50000">
                                          <p:stCondLst>
                                            <p:cond delay="1338"/>
                                          </p:stCondLst>
                                        </p:cTn>
                                        <p:tgtEl>
                                          <p:spTgt spid="23"/>
                                        </p:tgtEl>
                                      </p:cBhvr>
                                      <p:to x="100000" y="100000"/>
                                    </p:animScale>
                                    <p:animScale>
                                      <p:cBhvr>
                                        <p:cTn id="40" dur="26">
                                          <p:stCondLst>
                                            <p:cond delay="1642"/>
                                          </p:stCondLst>
                                        </p:cTn>
                                        <p:tgtEl>
                                          <p:spTgt spid="23"/>
                                        </p:tgtEl>
                                      </p:cBhvr>
                                      <p:to x="100000" y="90000"/>
                                    </p:animScale>
                                    <p:animScale>
                                      <p:cBhvr>
                                        <p:cTn id="41" dur="166" decel="50000">
                                          <p:stCondLst>
                                            <p:cond delay="1668"/>
                                          </p:stCondLst>
                                        </p:cTn>
                                        <p:tgtEl>
                                          <p:spTgt spid="23"/>
                                        </p:tgtEl>
                                      </p:cBhvr>
                                      <p:to x="100000" y="100000"/>
                                    </p:animScale>
                                    <p:animScale>
                                      <p:cBhvr>
                                        <p:cTn id="42" dur="26">
                                          <p:stCondLst>
                                            <p:cond delay="1808"/>
                                          </p:stCondLst>
                                        </p:cTn>
                                        <p:tgtEl>
                                          <p:spTgt spid="23"/>
                                        </p:tgtEl>
                                      </p:cBhvr>
                                      <p:to x="100000" y="95000"/>
                                    </p:animScale>
                                    <p:animScale>
                                      <p:cBhvr>
                                        <p:cTn id="43" dur="166" decel="50000">
                                          <p:stCondLst>
                                            <p:cond delay="1834"/>
                                          </p:stCondLst>
                                        </p:cTn>
                                        <p:tgtEl>
                                          <p:spTgt spid="23"/>
                                        </p:tgtEl>
                                      </p:cBhvr>
                                      <p:to x="100000" y="100000"/>
                                    </p:animScale>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barn(inVertical)">
                                      <p:cBhvr>
                                        <p:cTn id="4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25</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
        <p:nvSpPr>
          <p:cNvPr id="3" name="Rectangle 2"/>
          <p:cNvSpPr/>
          <p:nvPr/>
        </p:nvSpPr>
        <p:spPr>
          <a:xfrm>
            <a:off x="6736879" y="205255"/>
            <a:ext cx="5216713" cy="661720"/>
          </a:xfrm>
          <a:prstGeom prst="rect">
            <a:avLst/>
          </a:prstGeom>
        </p:spPr>
        <p:txBody>
          <a:bodyPr wrap="square">
            <a:spAutoFit/>
          </a:bodyPr>
          <a:lstStyle/>
          <a:p>
            <a:pPr marL="0" marR="0" lvl="0" indent="0" algn="ctr" defTabSz="914400" rtl="1" eaLnBrk="1" fontAlgn="auto" latinLnBrk="0" hangingPunct="1">
              <a:lnSpc>
                <a:spcPct val="90000"/>
              </a:lnSpc>
              <a:spcBef>
                <a:spcPts val="0"/>
              </a:spcBef>
              <a:spcAft>
                <a:spcPts val="0"/>
              </a:spcAft>
              <a:buClrTx/>
              <a:buSzTx/>
              <a:buFontTx/>
              <a:buNone/>
              <a:tabLst/>
              <a:defRPr/>
            </a:pPr>
            <a:r>
              <a:rPr kumimoji="0" lang="ar-EG" sz="40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itchFamily="2" charset="-78"/>
              </a:rPr>
              <a:t>أنواع ذكاء الأعمال</a:t>
            </a:r>
          </a:p>
        </p:txBody>
      </p:sp>
      <p:grpSp>
        <p:nvGrpSpPr>
          <p:cNvPr id="17" name="Group 16"/>
          <p:cNvGrpSpPr/>
          <p:nvPr/>
        </p:nvGrpSpPr>
        <p:grpSpPr>
          <a:xfrm>
            <a:off x="4161855" y="1453003"/>
            <a:ext cx="7791737" cy="868680"/>
            <a:chOff x="-1674174" y="345595"/>
            <a:chExt cx="7791737" cy="868680"/>
          </a:xfrm>
        </p:grpSpPr>
        <p:sp>
          <p:nvSpPr>
            <p:cNvPr id="18" name="Rectangle 17"/>
            <p:cNvSpPr/>
            <p:nvPr/>
          </p:nvSpPr>
          <p:spPr>
            <a:xfrm>
              <a:off x="-1674174" y="574195"/>
              <a:ext cx="6915148" cy="50292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lvl="0">
                <a:lnSpc>
                  <a:spcPct val="107000"/>
                </a:lnSpc>
                <a:spcAft>
                  <a:spcPts val="800"/>
                </a:spcAft>
              </a:pPr>
              <a:r>
                <a:rPr lang="ar-EG" sz="26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 ذكاء أعمال الموقع </a:t>
              </a:r>
              <a:r>
                <a:rPr lang="en-US" sz="26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Location intelligence:</a:t>
              </a:r>
              <a:endParaRPr kumimoji="0" lang="en-US" sz="26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pic>
          <p:nvPicPr>
            <p:cNvPr id="19" name="Picture 18"/>
            <p:cNvPicPr>
              <a:picLocks noChangeAspect="1"/>
            </p:cNvPicPr>
            <p:nvPr/>
          </p:nvPicPr>
          <p:blipFill rotWithShape="1">
            <a:blip r:embed="rId3">
              <a:clrChange>
                <a:clrFrom>
                  <a:srgbClr val="FFFFFF"/>
                </a:clrFrom>
                <a:clrTo>
                  <a:srgbClr val="FFFFFF">
                    <a:alpha val="0"/>
                  </a:srgbClr>
                </a:clrTo>
              </a:clrChange>
            </a:blip>
            <a:srcRect l="3243" t="11729" r="4649" b="11405"/>
            <a:stretch/>
          </p:blipFill>
          <p:spPr>
            <a:xfrm>
              <a:off x="5240974" y="345595"/>
              <a:ext cx="876589" cy="731520"/>
            </a:xfrm>
            <a:prstGeom prst="rect">
              <a:avLst/>
            </a:prstGeom>
          </p:spPr>
        </p:pic>
        <p:sp>
          <p:nvSpPr>
            <p:cNvPr id="20" name="Rectangle 19"/>
            <p:cNvSpPr/>
            <p:nvPr/>
          </p:nvSpPr>
          <p:spPr>
            <a:xfrm>
              <a:off x="5536821" y="711355"/>
              <a:ext cx="407656" cy="50292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EG" sz="20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10</a:t>
              </a:r>
              <a:endParaRPr kumimoji="0" lang="en-US" sz="12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4" name="Group 3"/>
          <p:cNvGrpSpPr/>
          <p:nvPr/>
        </p:nvGrpSpPr>
        <p:grpSpPr>
          <a:xfrm>
            <a:off x="670559" y="2321683"/>
            <a:ext cx="10406444" cy="4160089"/>
            <a:chOff x="670559" y="2321683"/>
            <a:chExt cx="10406444" cy="4160089"/>
          </a:xfrm>
        </p:grpSpPr>
        <p:sp>
          <p:nvSpPr>
            <p:cNvPr id="22" name="Rectangle 21"/>
            <p:cNvSpPr/>
            <p:nvPr/>
          </p:nvSpPr>
          <p:spPr>
            <a:xfrm>
              <a:off x="670559" y="2321683"/>
              <a:ext cx="10406444" cy="1477328"/>
            </a:xfrm>
            <a:prstGeom prst="rect">
              <a:avLst/>
            </a:prstGeom>
          </p:spPr>
          <p:txBody>
            <a:bodyPr wrap="square">
              <a:spAutoFit/>
            </a:bodyPr>
            <a:lstStyle/>
            <a:p>
              <a:pPr lvl="0" algn="justLow">
                <a:lnSpc>
                  <a:spcPct val="125000"/>
                </a:lnSpc>
              </a:pPr>
              <a:r>
                <a:rPr lang="ar-OM" sz="2400" b="1" dirty="0">
                  <a:solidFill>
                    <a:srgbClr val="002060"/>
                  </a:solidFill>
                  <a:ea typeface="Calibri" panose="020F0502020204030204" pitchFamily="34" charset="0"/>
                  <a:cs typeface="Sakkal Majalla" panose="02000000000000000000" pitchFamily="2" charset="-78"/>
                </a:rPr>
                <a:t>هو من الأشكال الأكثر تخصصًا لذكاء الأعمال ويتيح لك معلومات قيّمة عن أفضل أماكن لتسويق خدماتك ومنتجاتك سواء في بداية المشروع أو عند الرغبة في التوسع، فهنا يتم دمج البيانات التي تم جمعها مع الخريطة وتوفير معلومات الموقع مما يزيد من جدوى التسويق والترويج المستند إلى الموقع والخدمات اللوجستية فيه وحجم المنافسة وغيرها</a:t>
              </a:r>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4" name="Picture 13"/>
            <p:cNvPicPr/>
            <p:nvPr/>
          </p:nvPicPr>
          <p:blipFill>
            <a:blip r:embed="rId4" cstate="print">
              <a:extLst>
                <a:ext uri="{28A0092B-C50C-407E-A947-70E740481C1C}">
                  <a14:useLocalDpi xmlns:a14="http://schemas.microsoft.com/office/drawing/2010/main" val="0"/>
                </a:ext>
              </a:extLst>
            </a:blip>
            <a:stretch>
              <a:fillRect/>
            </a:stretch>
          </p:blipFill>
          <p:spPr>
            <a:xfrm>
              <a:off x="2994659" y="3980460"/>
              <a:ext cx="5406837" cy="2501312"/>
            </a:xfrm>
            <a:custGeom>
              <a:avLst/>
              <a:gdLst>
                <a:gd name="connsiteX0" fmla="*/ 5904801 w 7945998"/>
                <a:gd name="connsiteY0" fmla="*/ 5437624 h 7437990"/>
                <a:gd name="connsiteX1" fmla="*/ 6117198 w 7945998"/>
                <a:gd name="connsiteY1" fmla="*/ 5634404 h 7437990"/>
                <a:gd name="connsiteX2" fmla="*/ 6117198 w 7945998"/>
                <a:gd name="connsiteY2" fmla="*/ 7150621 h 7437990"/>
                <a:gd name="connsiteX3" fmla="*/ 5904801 w 7945998"/>
                <a:gd name="connsiteY3" fmla="*/ 7347401 h 7437990"/>
                <a:gd name="connsiteX4" fmla="*/ 5695127 w 7945998"/>
                <a:gd name="connsiteY4" fmla="*/ 7150621 h 7437990"/>
                <a:gd name="connsiteX5" fmla="*/ 5695127 w 7945998"/>
                <a:gd name="connsiteY5" fmla="*/ 5634404 h 7437990"/>
                <a:gd name="connsiteX6" fmla="*/ 5904801 w 7945998"/>
                <a:gd name="connsiteY6" fmla="*/ 5437624 h 7437990"/>
                <a:gd name="connsiteX7" fmla="*/ 3069455 w 7945998"/>
                <a:gd name="connsiteY7" fmla="*/ 4014908 h 7437990"/>
                <a:gd name="connsiteX8" fmla="*/ 3100046 w 7945998"/>
                <a:gd name="connsiteY8" fmla="*/ 4057591 h 7437990"/>
                <a:gd name="connsiteX9" fmla="*/ 3201784 w 7945998"/>
                <a:gd name="connsiteY9" fmla="*/ 4108647 h 7437990"/>
                <a:gd name="connsiteX10" fmla="*/ 3204775 w 7945998"/>
                <a:gd name="connsiteY10" fmla="*/ 4108926 h 7437990"/>
                <a:gd name="connsiteX11" fmla="*/ 3173529 w 7945998"/>
                <a:gd name="connsiteY11" fmla="*/ 4065871 h 7437990"/>
                <a:gd name="connsiteX12" fmla="*/ 3071791 w 7945998"/>
                <a:gd name="connsiteY12" fmla="*/ 4015125 h 7437990"/>
                <a:gd name="connsiteX13" fmla="*/ 7733601 w 7945998"/>
                <a:gd name="connsiteY13" fmla="*/ 3579214 h 7437990"/>
                <a:gd name="connsiteX14" fmla="*/ 7945998 w 7945998"/>
                <a:gd name="connsiteY14" fmla="*/ 3775994 h 7437990"/>
                <a:gd name="connsiteX15" fmla="*/ 7945998 w 7945998"/>
                <a:gd name="connsiteY15" fmla="*/ 5292211 h 7437990"/>
                <a:gd name="connsiteX16" fmla="*/ 7733601 w 7945998"/>
                <a:gd name="connsiteY16" fmla="*/ 5488991 h 7437990"/>
                <a:gd name="connsiteX17" fmla="*/ 7523927 w 7945998"/>
                <a:gd name="connsiteY17" fmla="*/ 5292211 h 7437990"/>
                <a:gd name="connsiteX18" fmla="*/ 7523927 w 7945998"/>
                <a:gd name="connsiteY18" fmla="*/ 3775994 h 7437990"/>
                <a:gd name="connsiteX19" fmla="*/ 7733601 w 7945998"/>
                <a:gd name="connsiteY19" fmla="*/ 3579214 h 7437990"/>
                <a:gd name="connsiteX20" fmla="*/ 7733601 w 7945998"/>
                <a:gd name="connsiteY20" fmla="*/ 1519687 h 7437990"/>
                <a:gd name="connsiteX21" fmla="*/ 7945998 w 7945998"/>
                <a:gd name="connsiteY21" fmla="*/ 1716497 h 7437990"/>
                <a:gd name="connsiteX22" fmla="*/ 7945998 w 7945998"/>
                <a:gd name="connsiteY22" fmla="*/ 2498692 h 7437990"/>
                <a:gd name="connsiteX23" fmla="*/ 7733601 w 7945998"/>
                <a:gd name="connsiteY23" fmla="*/ 2695503 h 7437990"/>
                <a:gd name="connsiteX24" fmla="*/ 7523927 w 7945998"/>
                <a:gd name="connsiteY24" fmla="*/ 2498692 h 7437990"/>
                <a:gd name="connsiteX25" fmla="*/ 7523927 w 7945998"/>
                <a:gd name="connsiteY25" fmla="*/ 1716497 h 7437990"/>
                <a:gd name="connsiteX26" fmla="*/ 7733601 w 7945998"/>
                <a:gd name="connsiteY26" fmla="*/ 1519687 h 7437990"/>
                <a:gd name="connsiteX27" fmla="*/ 2626087 w 7945998"/>
                <a:gd name="connsiteY27" fmla="*/ 0 h 7437990"/>
                <a:gd name="connsiteX28" fmla="*/ 2829976 w 7945998"/>
                <a:gd name="connsiteY28" fmla="*/ 186574 h 7437990"/>
                <a:gd name="connsiteX29" fmla="*/ 2829976 w 7945998"/>
                <a:gd name="connsiteY29" fmla="*/ 801765 h 7437990"/>
                <a:gd name="connsiteX30" fmla="*/ 3031146 w 7945998"/>
                <a:gd name="connsiteY30" fmla="*/ 988339 h 7437990"/>
                <a:gd name="connsiteX31" fmla="*/ 3232316 w 7945998"/>
                <a:gd name="connsiteY31" fmla="*/ 801765 h 7437990"/>
                <a:gd name="connsiteX32" fmla="*/ 3232316 w 7945998"/>
                <a:gd name="connsiteY32" fmla="*/ 708478 h 7437990"/>
                <a:gd name="connsiteX33" fmla="*/ 3436204 w 7945998"/>
                <a:gd name="connsiteY33" fmla="*/ 519383 h 7437990"/>
                <a:gd name="connsiteX34" fmla="*/ 3637375 w 7945998"/>
                <a:gd name="connsiteY34" fmla="*/ 708478 h 7437990"/>
                <a:gd name="connsiteX35" fmla="*/ 3637375 w 7945998"/>
                <a:gd name="connsiteY35" fmla="*/ 3288758 h 7437990"/>
                <a:gd name="connsiteX36" fmla="*/ 3637375 w 7945998"/>
                <a:gd name="connsiteY36" fmla="*/ 3409933 h 7437990"/>
                <a:gd name="connsiteX37" fmla="*/ 3647487 w 7945998"/>
                <a:gd name="connsiteY37" fmla="*/ 3408993 h 7437990"/>
                <a:gd name="connsiteX38" fmla="*/ 3650206 w 7945998"/>
                <a:gd name="connsiteY38" fmla="*/ 3408993 h 7437990"/>
                <a:gd name="connsiteX39" fmla="*/ 3657600 w 7945998"/>
                <a:gd name="connsiteY39" fmla="*/ 3408928 h 7437990"/>
                <a:gd name="connsiteX40" fmla="*/ 3657600 w 7945998"/>
                <a:gd name="connsiteY40" fmla="*/ 3334116 h 7437990"/>
                <a:gd name="connsiteX41" fmla="*/ 3657600 w 7945998"/>
                <a:gd name="connsiteY41" fmla="*/ 847148 h 7437990"/>
                <a:gd name="connsiteX42" fmla="*/ 3858770 w 7945998"/>
                <a:gd name="connsiteY42" fmla="*/ 660574 h 7437990"/>
                <a:gd name="connsiteX43" fmla="*/ 3875081 w 7945998"/>
                <a:gd name="connsiteY43" fmla="*/ 660574 h 7437990"/>
                <a:gd name="connsiteX44" fmla="*/ 3964793 w 7945998"/>
                <a:gd name="connsiteY44" fmla="*/ 645446 h 7437990"/>
                <a:gd name="connsiteX45" fmla="*/ 4062659 w 7945998"/>
                <a:gd name="connsiteY45" fmla="*/ 496691 h 7437990"/>
                <a:gd name="connsiteX46" fmla="*/ 4062659 w 7945998"/>
                <a:gd name="connsiteY46" fmla="*/ 239521 h 7437990"/>
                <a:gd name="connsiteX47" fmla="*/ 4263829 w 7945998"/>
                <a:gd name="connsiteY47" fmla="*/ 50426 h 7437990"/>
                <a:gd name="connsiteX48" fmla="*/ 4464999 w 7945998"/>
                <a:gd name="connsiteY48" fmla="*/ 239521 h 7437990"/>
                <a:gd name="connsiteX49" fmla="*/ 4464999 w 7945998"/>
                <a:gd name="connsiteY49" fmla="*/ 635361 h 7437990"/>
                <a:gd name="connsiteX50" fmla="*/ 4562866 w 7945998"/>
                <a:gd name="connsiteY50" fmla="*/ 784116 h 7437990"/>
                <a:gd name="connsiteX51" fmla="*/ 4682480 w 7945998"/>
                <a:gd name="connsiteY51" fmla="*/ 801765 h 7437990"/>
                <a:gd name="connsiteX52" fmla="*/ 4870058 w 7945998"/>
                <a:gd name="connsiteY52" fmla="*/ 988339 h 7437990"/>
                <a:gd name="connsiteX53" fmla="*/ 4870058 w 7945998"/>
                <a:gd name="connsiteY53" fmla="*/ 2064923 h 7437990"/>
                <a:gd name="connsiteX54" fmla="*/ 5071229 w 7945998"/>
                <a:gd name="connsiteY54" fmla="*/ 2254019 h 7437990"/>
                <a:gd name="connsiteX55" fmla="*/ 5275117 w 7945998"/>
                <a:gd name="connsiteY55" fmla="*/ 2064923 h 7437990"/>
                <a:gd name="connsiteX56" fmla="*/ 5275117 w 7945998"/>
                <a:gd name="connsiteY56" fmla="*/ 1737158 h 7437990"/>
                <a:gd name="connsiteX57" fmla="*/ 5476287 w 7945998"/>
                <a:gd name="connsiteY57" fmla="*/ 1550583 h 7437990"/>
                <a:gd name="connsiteX58" fmla="*/ 5479006 w 7945998"/>
                <a:gd name="connsiteY58" fmla="*/ 1550583 h 7437990"/>
                <a:gd name="connsiteX59" fmla="*/ 5579591 w 7945998"/>
                <a:gd name="connsiteY59" fmla="*/ 1535456 h 7437990"/>
                <a:gd name="connsiteX60" fmla="*/ 5677458 w 7945998"/>
                <a:gd name="connsiteY60" fmla="*/ 1386701 h 7437990"/>
                <a:gd name="connsiteX61" fmla="*/ 5677458 w 7945998"/>
                <a:gd name="connsiteY61" fmla="*/ 544595 h 7437990"/>
                <a:gd name="connsiteX62" fmla="*/ 5881347 w 7945998"/>
                <a:gd name="connsiteY62" fmla="*/ 355500 h 7437990"/>
                <a:gd name="connsiteX63" fmla="*/ 5889502 w 7945998"/>
                <a:gd name="connsiteY63" fmla="*/ 355500 h 7437990"/>
                <a:gd name="connsiteX64" fmla="*/ 5987369 w 7945998"/>
                <a:gd name="connsiteY64" fmla="*/ 340372 h 7437990"/>
                <a:gd name="connsiteX65" fmla="*/ 6082516 w 7945998"/>
                <a:gd name="connsiteY65" fmla="*/ 216830 h 7437990"/>
                <a:gd name="connsiteX66" fmla="*/ 6082516 w 7945998"/>
                <a:gd name="connsiteY66" fmla="*/ 186574 h 7437990"/>
                <a:gd name="connsiteX67" fmla="*/ 6283687 w 7945998"/>
                <a:gd name="connsiteY67" fmla="*/ 0 h 7437990"/>
                <a:gd name="connsiteX68" fmla="*/ 6487576 w 7945998"/>
                <a:gd name="connsiteY68" fmla="*/ 186574 h 7437990"/>
                <a:gd name="connsiteX69" fmla="*/ 6487576 w 7945998"/>
                <a:gd name="connsiteY69" fmla="*/ 801765 h 7437990"/>
                <a:gd name="connsiteX70" fmla="*/ 6688746 w 7945998"/>
                <a:gd name="connsiteY70" fmla="*/ 988339 h 7437990"/>
                <a:gd name="connsiteX71" fmla="*/ 6889916 w 7945998"/>
                <a:gd name="connsiteY71" fmla="*/ 801765 h 7437990"/>
                <a:gd name="connsiteX72" fmla="*/ 6889916 w 7945998"/>
                <a:gd name="connsiteY72" fmla="*/ 708478 h 7437990"/>
                <a:gd name="connsiteX73" fmla="*/ 7093804 w 7945998"/>
                <a:gd name="connsiteY73" fmla="*/ 519383 h 7437990"/>
                <a:gd name="connsiteX74" fmla="*/ 7294975 w 7945998"/>
                <a:gd name="connsiteY74" fmla="*/ 708478 h 7437990"/>
                <a:gd name="connsiteX75" fmla="*/ 7294975 w 7945998"/>
                <a:gd name="connsiteY75" fmla="*/ 4175230 h 7437990"/>
                <a:gd name="connsiteX76" fmla="*/ 7093804 w 7945998"/>
                <a:gd name="connsiteY76" fmla="*/ 4361805 h 7437990"/>
                <a:gd name="connsiteX77" fmla="*/ 6889916 w 7945998"/>
                <a:gd name="connsiteY77" fmla="*/ 4175230 h 7437990"/>
                <a:gd name="connsiteX78" fmla="*/ 6889916 w 7945998"/>
                <a:gd name="connsiteY78" fmla="*/ 4197922 h 7437990"/>
                <a:gd name="connsiteX79" fmla="*/ 6688746 w 7945998"/>
                <a:gd name="connsiteY79" fmla="*/ 4011348 h 7437990"/>
                <a:gd name="connsiteX80" fmla="*/ 6487576 w 7945998"/>
                <a:gd name="connsiteY80" fmla="*/ 4197922 h 7437990"/>
                <a:gd name="connsiteX81" fmla="*/ 6487576 w 7945998"/>
                <a:gd name="connsiteY81" fmla="*/ 4273560 h 7437990"/>
                <a:gd name="connsiteX82" fmla="*/ 6283687 w 7945998"/>
                <a:gd name="connsiteY82" fmla="*/ 4460134 h 7437990"/>
                <a:gd name="connsiteX83" fmla="*/ 6141304 w 7945998"/>
                <a:gd name="connsiteY83" fmla="*/ 4405612 h 7437990"/>
                <a:gd name="connsiteX84" fmla="*/ 6115747 w 7945998"/>
                <a:gd name="connsiteY84" fmla="*/ 4370396 h 7437990"/>
                <a:gd name="connsiteX85" fmla="*/ 6112874 w 7945998"/>
                <a:gd name="connsiteY85" fmla="*/ 4396710 h 7437990"/>
                <a:gd name="connsiteX86" fmla="*/ 5904801 w 7945998"/>
                <a:gd name="connsiteY86" fmla="*/ 4553913 h 7437990"/>
                <a:gd name="connsiteX87" fmla="*/ 5695127 w 7945998"/>
                <a:gd name="connsiteY87" fmla="*/ 4357102 h 7437990"/>
                <a:gd name="connsiteX88" fmla="*/ 5695127 w 7945998"/>
                <a:gd name="connsiteY88" fmla="*/ 4239135 h 7437990"/>
                <a:gd name="connsiteX89" fmla="*/ 5693642 w 7945998"/>
                <a:gd name="connsiteY89" fmla="*/ 4241138 h 7437990"/>
                <a:gd name="connsiteX90" fmla="*/ 5677458 w 7945998"/>
                <a:gd name="connsiteY90" fmla="*/ 4313901 h 7437990"/>
                <a:gd name="connsiteX91" fmla="*/ 5677458 w 7945998"/>
                <a:gd name="connsiteY91" fmla="*/ 5393006 h 7437990"/>
                <a:gd name="connsiteX92" fmla="*/ 5476287 w 7945998"/>
                <a:gd name="connsiteY92" fmla="*/ 5579580 h 7437990"/>
                <a:gd name="connsiteX93" fmla="*/ 5466175 w 7945998"/>
                <a:gd name="connsiteY93" fmla="*/ 5578641 h 7437990"/>
                <a:gd name="connsiteX94" fmla="*/ 5466175 w 7945998"/>
                <a:gd name="connsiteY94" fmla="*/ 5718683 h 7437990"/>
                <a:gd name="connsiteX95" fmla="*/ 5466175 w 7945998"/>
                <a:gd name="connsiteY95" fmla="*/ 6033640 h 7437990"/>
                <a:gd name="connsiteX96" fmla="*/ 5265004 w 7945998"/>
                <a:gd name="connsiteY96" fmla="*/ 6220215 h 7437990"/>
                <a:gd name="connsiteX97" fmla="*/ 5061116 w 7945998"/>
                <a:gd name="connsiteY97" fmla="*/ 6033640 h 7437990"/>
                <a:gd name="connsiteX98" fmla="*/ 5061116 w 7945998"/>
                <a:gd name="connsiteY98" fmla="*/ 6056332 h 7437990"/>
                <a:gd name="connsiteX99" fmla="*/ 4859946 w 7945998"/>
                <a:gd name="connsiteY99" fmla="*/ 5869758 h 7437990"/>
                <a:gd name="connsiteX100" fmla="*/ 4658776 w 7945998"/>
                <a:gd name="connsiteY100" fmla="*/ 6056332 h 7437990"/>
                <a:gd name="connsiteX101" fmla="*/ 4658776 w 7945998"/>
                <a:gd name="connsiteY101" fmla="*/ 6131970 h 7437990"/>
                <a:gd name="connsiteX102" fmla="*/ 4454887 w 7945998"/>
                <a:gd name="connsiteY102" fmla="*/ 6318544 h 7437990"/>
                <a:gd name="connsiteX103" fmla="*/ 4253716 w 7945998"/>
                <a:gd name="connsiteY103" fmla="*/ 6131970 h 7437990"/>
                <a:gd name="connsiteX104" fmla="*/ 4253716 w 7945998"/>
                <a:gd name="connsiteY104" fmla="*/ 6172311 h 7437990"/>
                <a:gd name="connsiteX105" fmla="*/ 4052547 w 7945998"/>
                <a:gd name="connsiteY105" fmla="*/ 5985736 h 7437990"/>
                <a:gd name="connsiteX106" fmla="*/ 3848658 w 7945998"/>
                <a:gd name="connsiteY106" fmla="*/ 6172311 h 7437990"/>
                <a:gd name="connsiteX107" fmla="*/ 3848658 w 7945998"/>
                <a:gd name="connsiteY107" fmla="*/ 7251416 h 7437990"/>
                <a:gd name="connsiteX108" fmla="*/ 3647487 w 7945998"/>
                <a:gd name="connsiteY108" fmla="*/ 7437990 h 7437990"/>
                <a:gd name="connsiteX109" fmla="*/ 3446317 w 7945998"/>
                <a:gd name="connsiteY109" fmla="*/ 7251416 h 7437990"/>
                <a:gd name="connsiteX110" fmla="*/ 3446317 w 7945998"/>
                <a:gd name="connsiteY110" fmla="*/ 5940353 h 7437990"/>
                <a:gd name="connsiteX111" fmla="*/ 3242429 w 7945998"/>
                <a:gd name="connsiteY111" fmla="*/ 5751258 h 7437990"/>
                <a:gd name="connsiteX112" fmla="*/ 3041258 w 7945998"/>
                <a:gd name="connsiteY112" fmla="*/ 5940353 h 7437990"/>
                <a:gd name="connsiteX113" fmla="*/ 3041258 w 7945998"/>
                <a:gd name="connsiteY113" fmla="*/ 6502597 h 7437990"/>
                <a:gd name="connsiteX114" fmla="*/ 2840088 w 7945998"/>
                <a:gd name="connsiteY114" fmla="*/ 6689172 h 7437990"/>
                <a:gd name="connsiteX115" fmla="*/ 2636199 w 7945998"/>
                <a:gd name="connsiteY115" fmla="*/ 6502597 h 7437990"/>
                <a:gd name="connsiteX116" fmla="*/ 2636199 w 7945998"/>
                <a:gd name="connsiteY116" fmla="*/ 5869758 h 7437990"/>
                <a:gd name="connsiteX117" fmla="*/ 2435029 w 7945998"/>
                <a:gd name="connsiteY117" fmla="*/ 5680662 h 7437990"/>
                <a:gd name="connsiteX118" fmla="*/ 2233859 w 7945998"/>
                <a:gd name="connsiteY118" fmla="*/ 5869758 h 7437990"/>
                <a:gd name="connsiteX119" fmla="*/ 2233859 w 7945998"/>
                <a:gd name="connsiteY119" fmla="*/ 6172311 h 7437990"/>
                <a:gd name="connsiteX120" fmla="*/ 2029970 w 7945998"/>
                <a:gd name="connsiteY120" fmla="*/ 6361406 h 7437990"/>
                <a:gd name="connsiteX121" fmla="*/ 1828800 w 7945998"/>
                <a:gd name="connsiteY121" fmla="*/ 6172311 h 7437990"/>
                <a:gd name="connsiteX122" fmla="*/ 1828800 w 7945998"/>
                <a:gd name="connsiteY122" fmla="*/ 5652531 h 7437990"/>
                <a:gd name="connsiteX123" fmla="*/ 1828800 w 7945998"/>
                <a:gd name="connsiteY123" fmla="*/ 5578640 h 7437990"/>
                <a:gd name="connsiteX124" fmla="*/ 1818687 w 7945998"/>
                <a:gd name="connsiteY124" fmla="*/ 5579580 h 7437990"/>
                <a:gd name="connsiteX125" fmla="*/ 1617517 w 7945998"/>
                <a:gd name="connsiteY125" fmla="*/ 5393006 h 7437990"/>
                <a:gd name="connsiteX126" fmla="*/ 1617517 w 7945998"/>
                <a:gd name="connsiteY126" fmla="*/ 4081943 h 7437990"/>
                <a:gd name="connsiteX127" fmla="*/ 1413629 w 7945998"/>
                <a:gd name="connsiteY127" fmla="*/ 3892848 h 7437990"/>
                <a:gd name="connsiteX128" fmla="*/ 1212458 w 7945998"/>
                <a:gd name="connsiteY128" fmla="*/ 4081943 h 7437990"/>
                <a:gd name="connsiteX129" fmla="*/ 1212458 w 7945998"/>
                <a:gd name="connsiteY129" fmla="*/ 4644187 h 7437990"/>
                <a:gd name="connsiteX130" fmla="*/ 1011288 w 7945998"/>
                <a:gd name="connsiteY130" fmla="*/ 4830762 h 7437990"/>
                <a:gd name="connsiteX131" fmla="*/ 807399 w 7945998"/>
                <a:gd name="connsiteY131" fmla="*/ 4644187 h 7437990"/>
                <a:gd name="connsiteX132" fmla="*/ 807399 w 7945998"/>
                <a:gd name="connsiteY132" fmla="*/ 4011348 h 7437990"/>
                <a:gd name="connsiteX133" fmla="*/ 606229 w 7945998"/>
                <a:gd name="connsiteY133" fmla="*/ 3822252 h 7437990"/>
                <a:gd name="connsiteX134" fmla="*/ 405059 w 7945998"/>
                <a:gd name="connsiteY134" fmla="*/ 4011348 h 7437990"/>
                <a:gd name="connsiteX135" fmla="*/ 405059 w 7945998"/>
                <a:gd name="connsiteY135" fmla="*/ 4313901 h 7437990"/>
                <a:gd name="connsiteX136" fmla="*/ 201170 w 7945998"/>
                <a:gd name="connsiteY136" fmla="*/ 4502996 h 7437990"/>
                <a:gd name="connsiteX137" fmla="*/ 0 w 7945998"/>
                <a:gd name="connsiteY137" fmla="*/ 4313901 h 7437990"/>
                <a:gd name="connsiteX138" fmla="*/ 0 w 7945998"/>
                <a:gd name="connsiteY138" fmla="*/ 847148 h 7437990"/>
                <a:gd name="connsiteX139" fmla="*/ 201170 w 7945998"/>
                <a:gd name="connsiteY139" fmla="*/ 660574 h 7437990"/>
                <a:gd name="connsiteX140" fmla="*/ 217481 w 7945998"/>
                <a:gd name="connsiteY140" fmla="*/ 660574 h 7437990"/>
                <a:gd name="connsiteX141" fmla="*/ 307193 w 7945998"/>
                <a:gd name="connsiteY141" fmla="*/ 645446 h 7437990"/>
                <a:gd name="connsiteX142" fmla="*/ 405059 w 7945998"/>
                <a:gd name="connsiteY142" fmla="*/ 496691 h 7437990"/>
                <a:gd name="connsiteX143" fmla="*/ 405059 w 7945998"/>
                <a:gd name="connsiteY143" fmla="*/ 239521 h 7437990"/>
                <a:gd name="connsiteX144" fmla="*/ 606229 w 7945998"/>
                <a:gd name="connsiteY144" fmla="*/ 50426 h 7437990"/>
                <a:gd name="connsiteX145" fmla="*/ 807399 w 7945998"/>
                <a:gd name="connsiteY145" fmla="*/ 239521 h 7437990"/>
                <a:gd name="connsiteX146" fmla="*/ 807399 w 7945998"/>
                <a:gd name="connsiteY146" fmla="*/ 635361 h 7437990"/>
                <a:gd name="connsiteX147" fmla="*/ 905266 w 7945998"/>
                <a:gd name="connsiteY147" fmla="*/ 784116 h 7437990"/>
                <a:gd name="connsiteX148" fmla="*/ 1024880 w 7945998"/>
                <a:gd name="connsiteY148" fmla="*/ 801765 h 7437990"/>
                <a:gd name="connsiteX149" fmla="*/ 1212458 w 7945998"/>
                <a:gd name="connsiteY149" fmla="*/ 988339 h 7437990"/>
                <a:gd name="connsiteX150" fmla="*/ 1212458 w 7945998"/>
                <a:gd name="connsiteY150" fmla="*/ 2064923 h 7437990"/>
                <a:gd name="connsiteX151" fmla="*/ 1413629 w 7945998"/>
                <a:gd name="connsiteY151" fmla="*/ 2254019 h 7437990"/>
                <a:gd name="connsiteX152" fmla="*/ 1617517 w 7945998"/>
                <a:gd name="connsiteY152" fmla="*/ 2064923 h 7437990"/>
                <a:gd name="connsiteX153" fmla="*/ 1617517 w 7945998"/>
                <a:gd name="connsiteY153" fmla="*/ 1737158 h 7437990"/>
                <a:gd name="connsiteX154" fmla="*/ 1818687 w 7945998"/>
                <a:gd name="connsiteY154" fmla="*/ 1550583 h 7437990"/>
                <a:gd name="connsiteX155" fmla="*/ 1821406 w 7945998"/>
                <a:gd name="connsiteY155" fmla="*/ 1550583 h 7437990"/>
                <a:gd name="connsiteX156" fmla="*/ 1921991 w 7945998"/>
                <a:gd name="connsiteY156" fmla="*/ 1535456 h 7437990"/>
                <a:gd name="connsiteX157" fmla="*/ 2019858 w 7945998"/>
                <a:gd name="connsiteY157" fmla="*/ 1386701 h 7437990"/>
                <a:gd name="connsiteX158" fmla="*/ 2019858 w 7945998"/>
                <a:gd name="connsiteY158" fmla="*/ 544595 h 7437990"/>
                <a:gd name="connsiteX159" fmla="*/ 2223747 w 7945998"/>
                <a:gd name="connsiteY159" fmla="*/ 355500 h 7437990"/>
                <a:gd name="connsiteX160" fmla="*/ 2231902 w 7945998"/>
                <a:gd name="connsiteY160" fmla="*/ 355500 h 7437990"/>
                <a:gd name="connsiteX161" fmla="*/ 2329769 w 7945998"/>
                <a:gd name="connsiteY161" fmla="*/ 340372 h 7437990"/>
                <a:gd name="connsiteX162" fmla="*/ 2424916 w 7945998"/>
                <a:gd name="connsiteY162" fmla="*/ 216830 h 7437990"/>
                <a:gd name="connsiteX163" fmla="*/ 2424916 w 7945998"/>
                <a:gd name="connsiteY163" fmla="*/ 186574 h 7437990"/>
                <a:gd name="connsiteX164" fmla="*/ 2626087 w 7945998"/>
                <a:gd name="connsiteY164" fmla="*/ 0 h 743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Lst>
              <a:rect l="l" t="t" r="r" b="b"/>
              <a:pathLst>
                <a:path w="7945998" h="7437990">
                  <a:moveTo>
                    <a:pt x="5904801" y="5437624"/>
                  </a:moveTo>
                  <a:cubicBezTo>
                    <a:pt x="6021892" y="5437624"/>
                    <a:pt x="6117198" y="5525923"/>
                    <a:pt x="6117198" y="5634404"/>
                  </a:cubicBezTo>
                  <a:cubicBezTo>
                    <a:pt x="6117198" y="7150621"/>
                    <a:pt x="6117198" y="7150621"/>
                    <a:pt x="6117198" y="7150621"/>
                  </a:cubicBezTo>
                  <a:cubicBezTo>
                    <a:pt x="6117198" y="7259102"/>
                    <a:pt x="6021892" y="7347401"/>
                    <a:pt x="5904801" y="7347401"/>
                  </a:cubicBezTo>
                  <a:cubicBezTo>
                    <a:pt x="5787711" y="7347401"/>
                    <a:pt x="5695127" y="7259102"/>
                    <a:pt x="5695127" y="7150621"/>
                  </a:cubicBezTo>
                  <a:cubicBezTo>
                    <a:pt x="5695127" y="5634404"/>
                    <a:pt x="5695127" y="5634404"/>
                    <a:pt x="5695127" y="5634404"/>
                  </a:cubicBezTo>
                  <a:cubicBezTo>
                    <a:pt x="5695127" y="5525923"/>
                    <a:pt x="5787711" y="5437624"/>
                    <a:pt x="5904801" y="5437624"/>
                  </a:cubicBezTo>
                  <a:close/>
                  <a:moveTo>
                    <a:pt x="3069455" y="4014908"/>
                  </a:moveTo>
                  <a:lnTo>
                    <a:pt x="3100046" y="4057591"/>
                  </a:lnTo>
                  <a:cubicBezTo>
                    <a:pt x="3127317" y="4083119"/>
                    <a:pt x="3162424" y="4101202"/>
                    <a:pt x="3201784" y="4108647"/>
                  </a:cubicBezTo>
                  <a:lnTo>
                    <a:pt x="3204775" y="4108926"/>
                  </a:lnTo>
                  <a:lnTo>
                    <a:pt x="3173529" y="4065871"/>
                  </a:lnTo>
                  <a:cubicBezTo>
                    <a:pt x="3146258" y="4040579"/>
                    <a:pt x="3111151" y="4022556"/>
                    <a:pt x="3071791" y="4015125"/>
                  </a:cubicBezTo>
                  <a:close/>
                  <a:moveTo>
                    <a:pt x="7733601" y="3579214"/>
                  </a:moveTo>
                  <a:cubicBezTo>
                    <a:pt x="7850692" y="3579214"/>
                    <a:pt x="7945998" y="3667513"/>
                    <a:pt x="7945998" y="3775994"/>
                  </a:cubicBezTo>
                  <a:cubicBezTo>
                    <a:pt x="7945998" y="5292211"/>
                    <a:pt x="7945998" y="5292211"/>
                    <a:pt x="7945998" y="5292211"/>
                  </a:cubicBezTo>
                  <a:cubicBezTo>
                    <a:pt x="7945998" y="5400692"/>
                    <a:pt x="7850692" y="5488991"/>
                    <a:pt x="7733601" y="5488991"/>
                  </a:cubicBezTo>
                  <a:cubicBezTo>
                    <a:pt x="7616511" y="5488991"/>
                    <a:pt x="7523927" y="5400692"/>
                    <a:pt x="7523927" y="5292211"/>
                  </a:cubicBezTo>
                  <a:cubicBezTo>
                    <a:pt x="7523927" y="3775994"/>
                    <a:pt x="7523927" y="3775994"/>
                    <a:pt x="7523927" y="3775994"/>
                  </a:cubicBezTo>
                  <a:cubicBezTo>
                    <a:pt x="7523927" y="3667513"/>
                    <a:pt x="7616511" y="3579214"/>
                    <a:pt x="7733601" y="3579214"/>
                  </a:cubicBezTo>
                  <a:close/>
                  <a:moveTo>
                    <a:pt x="7733601" y="1519687"/>
                  </a:moveTo>
                  <a:cubicBezTo>
                    <a:pt x="7850692" y="1519687"/>
                    <a:pt x="7945998" y="1607999"/>
                    <a:pt x="7945998" y="1716497"/>
                  </a:cubicBezTo>
                  <a:cubicBezTo>
                    <a:pt x="7945998" y="2498692"/>
                    <a:pt x="7945998" y="2498692"/>
                    <a:pt x="7945998" y="2498692"/>
                  </a:cubicBezTo>
                  <a:cubicBezTo>
                    <a:pt x="7945998" y="2607190"/>
                    <a:pt x="7850692" y="2695503"/>
                    <a:pt x="7733601" y="2695503"/>
                  </a:cubicBezTo>
                  <a:cubicBezTo>
                    <a:pt x="7616511" y="2695503"/>
                    <a:pt x="7523927" y="2607190"/>
                    <a:pt x="7523927" y="2498692"/>
                  </a:cubicBezTo>
                  <a:cubicBezTo>
                    <a:pt x="7523927" y="1716497"/>
                    <a:pt x="7523927" y="1716497"/>
                    <a:pt x="7523927" y="1716497"/>
                  </a:cubicBezTo>
                  <a:cubicBezTo>
                    <a:pt x="7523927" y="1607999"/>
                    <a:pt x="7616511" y="1519687"/>
                    <a:pt x="7733601" y="1519687"/>
                  </a:cubicBezTo>
                  <a:close/>
                  <a:moveTo>
                    <a:pt x="2626087" y="0"/>
                  </a:moveTo>
                  <a:cubicBezTo>
                    <a:pt x="2737546" y="0"/>
                    <a:pt x="2829976" y="83202"/>
                    <a:pt x="2829976" y="186574"/>
                  </a:cubicBezTo>
                  <a:cubicBezTo>
                    <a:pt x="2829976" y="186574"/>
                    <a:pt x="2829976" y="186574"/>
                    <a:pt x="2829976" y="801765"/>
                  </a:cubicBezTo>
                  <a:cubicBezTo>
                    <a:pt x="2829976" y="905137"/>
                    <a:pt x="2919686" y="988339"/>
                    <a:pt x="3031146" y="988339"/>
                  </a:cubicBezTo>
                  <a:cubicBezTo>
                    <a:pt x="3142605" y="988339"/>
                    <a:pt x="3232316" y="905137"/>
                    <a:pt x="3232316" y="801765"/>
                  </a:cubicBezTo>
                  <a:cubicBezTo>
                    <a:pt x="3232316" y="801765"/>
                    <a:pt x="3232316" y="801765"/>
                    <a:pt x="3232316" y="708478"/>
                  </a:cubicBezTo>
                  <a:cubicBezTo>
                    <a:pt x="3232316" y="602585"/>
                    <a:pt x="3324745" y="519383"/>
                    <a:pt x="3436204" y="519383"/>
                  </a:cubicBezTo>
                  <a:cubicBezTo>
                    <a:pt x="3547663" y="519383"/>
                    <a:pt x="3637375" y="602585"/>
                    <a:pt x="3637375" y="708478"/>
                  </a:cubicBezTo>
                  <a:cubicBezTo>
                    <a:pt x="3637375" y="708478"/>
                    <a:pt x="3637375" y="708478"/>
                    <a:pt x="3637375" y="3288758"/>
                  </a:cubicBezTo>
                  <a:lnTo>
                    <a:pt x="3637375" y="3409933"/>
                  </a:lnTo>
                  <a:lnTo>
                    <a:pt x="3647487" y="3408993"/>
                  </a:lnTo>
                  <a:cubicBezTo>
                    <a:pt x="3647487" y="3408993"/>
                    <a:pt x="3650206" y="3408993"/>
                    <a:pt x="3650206" y="3408993"/>
                  </a:cubicBezTo>
                  <a:lnTo>
                    <a:pt x="3657600" y="3408928"/>
                  </a:lnTo>
                  <a:lnTo>
                    <a:pt x="3657600" y="3334116"/>
                  </a:lnTo>
                  <a:cubicBezTo>
                    <a:pt x="3657600" y="2820895"/>
                    <a:pt x="3657600" y="2038845"/>
                    <a:pt x="3657600" y="847148"/>
                  </a:cubicBezTo>
                  <a:cubicBezTo>
                    <a:pt x="3657600" y="743776"/>
                    <a:pt x="3747312" y="660574"/>
                    <a:pt x="3858770" y="660574"/>
                  </a:cubicBezTo>
                  <a:cubicBezTo>
                    <a:pt x="3864207" y="660574"/>
                    <a:pt x="3869644" y="660574"/>
                    <a:pt x="3875081" y="660574"/>
                  </a:cubicBezTo>
                  <a:cubicBezTo>
                    <a:pt x="3907703" y="660574"/>
                    <a:pt x="3924015" y="658053"/>
                    <a:pt x="3964793" y="645446"/>
                  </a:cubicBezTo>
                  <a:cubicBezTo>
                    <a:pt x="3997415" y="632840"/>
                    <a:pt x="4057222" y="597542"/>
                    <a:pt x="4062659" y="496691"/>
                  </a:cubicBezTo>
                  <a:cubicBezTo>
                    <a:pt x="4062659" y="496691"/>
                    <a:pt x="4062659" y="496691"/>
                    <a:pt x="4062659" y="239521"/>
                  </a:cubicBezTo>
                  <a:cubicBezTo>
                    <a:pt x="4062659" y="136149"/>
                    <a:pt x="4152370" y="50426"/>
                    <a:pt x="4263829" y="50426"/>
                  </a:cubicBezTo>
                  <a:cubicBezTo>
                    <a:pt x="4375289" y="50426"/>
                    <a:pt x="4464999" y="136149"/>
                    <a:pt x="4464999" y="239521"/>
                  </a:cubicBezTo>
                  <a:cubicBezTo>
                    <a:pt x="4464999" y="239521"/>
                    <a:pt x="4464999" y="239521"/>
                    <a:pt x="4464999" y="635361"/>
                  </a:cubicBezTo>
                  <a:cubicBezTo>
                    <a:pt x="4470436" y="736212"/>
                    <a:pt x="4530244" y="771510"/>
                    <a:pt x="4562866" y="784116"/>
                  </a:cubicBezTo>
                  <a:cubicBezTo>
                    <a:pt x="4614517" y="801765"/>
                    <a:pt x="4628110" y="799244"/>
                    <a:pt x="4682480" y="801765"/>
                  </a:cubicBezTo>
                  <a:cubicBezTo>
                    <a:pt x="4785784" y="809329"/>
                    <a:pt x="4870058" y="890010"/>
                    <a:pt x="4870058" y="988339"/>
                  </a:cubicBezTo>
                  <a:cubicBezTo>
                    <a:pt x="4870058" y="988339"/>
                    <a:pt x="4870058" y="988339"/>
                    <a:pt x="4870058" y="2064923"/>
                  </a:cubicBezTo>
                  <a:cubicBezTo>
                    <a:pt x="4870058" y="2170817"/>
                    <a:pt x="4959769" y="2254019"/>
                    <a:pt x="5071229" y="2254019"/>
                  </a:cubicBezTo>
                  <a:cubicBezTo>
                    <a:pt x="5182688" y="2254019"/>
                    <a:pt x="5275117" y="2170817"/>
                    <a:pt x="5275117" y="2064923"/>
                  </a:cubicBezTo>
                  <a:cubicBezTo>
                    <a:pt x="5275117" y="2064923"/>
                    <a:pt x="5275117" y="2064923"/>
                    <a:pt x="5275117" y="1737158"/>
                  </a:cubicBezTo>
                  <a:cubicBezTo>
                    <a:pt x="5275117" y="1633786"/>
                    <a:pt x="5364828" y="1550583"/>
                    <a:pt x="5476287" y="1550583"/>
                  </a:cubicBezTo>
                  <a:cubicBezTo>
                    <a:pt x="5476287" y="1550583"/>
                    <a:pt x="5479006" y="1550583"/>
                    <a:pt x="5479006" y="1550583"/>
                  </a:cubicBezTo>
                  <a:cubicBezTo>
                    <a:pt x="5519783" y="1550583"/>
                    <a:pt x="5536095" y="1550583"/>
                    <a:pt x="5579591" y="1535456"/>
                  </a:cubicBezTo>
                  <a:cubicBezTo>
                    <a:pt x="5614932" y="1522849"/>
                    <a:pt x="5674739" y="1487552"/>
                    <a:pt x="5677458" y="1386701"/>
                  </a:cubicBezTo>
                  <a:lnTo>
                    <a:pt x="5677458" y="544595"/>
                  </a:lnTo>
                  <a:cubicBezTo>
                    <a:pt x="5677458" y="438702"/>
                    <a:pt x="5769887" y="355500"/>
                    <a:pt x="5881347" y="355500"/>
                  </a:cubicBezTo>
                  <a:cubicBezTo>
                    <a:pt x="5884065" y="355500"/>
                    <a:pt x="5886784" y="355500"/>
                    <a:pt x="5889502" y="355500"/>
                  </a:cubicBezTo>
                  <a:cubicBezTo>
                    <a:pt x="5927561" y="355500"/>
                    <a:pt x="5943872" y="355500"/>
                    <a:pt x="5987369" y="340372"/>
                  </a:cubicBezTo>
                  <a:cubicBezTo>
                    <a:pt x="6017272" y="330287"/>
                    <a:pt x="6071642" y="297510"/>
                    <a:pt x="6082516" y="216830"/>
                  </a:cubicBezTo>
                  <a:cubicBezTo>
                    <a:pt x="6082516" y="216830"/>
                    <a:pt x="6082516" y="216830"/>
                    <a:pt x="6082516" y="186574"/>
                  </a:cubicBezTo>
                  <a:cubicBezTo>
                    <a:pt x="6082516" y="83202"/>
                    <a:pt x="6172228" y="0"/>
                    <a:pt x="6283687" y="0"/>
                  </a:cubicBezTo>
                  <a:cubicBezTo>
                    <a:pt x="6395146" y="0"/>
                    <a:pt x="6487576" y="83202"/>
                    <a:pt x="6487576" y="186574"/>
                  </a:cubicBezTo>
                  <a:cubicBezTo>
                    <a:pt x="6487576" y="186574"/>
                    <a:pt x="6487576" y="186574"/>
                    <a:pt x="6487576" y="801765"/>
                  </a:cubicBezTo>
                  <a:cubicBezTo>
                    <a:pt x="6487576" y="905137"/>
                    <a:pt x="6577286" y="988339"/>
                    <a:pt x="6688746" y="988339"/>
                  </a:cubicBezTo>
                  <a:cubicBezTo>
                    <a:pt x="6800205" y="988339"/>
                    <a:pt x="6889916" y="905137"/>
                    <a:pt x="6889916" y="801765"/>
                  </a:cubicBezTo>
                  <a:cubicBezTo>
                    <a:pt x="6889916" y="801765"/>
                    <a:pt x="6889916" y="801765"/>
                    <a:pt x="6889916" y="708478"/>
                  </a:cubicBezTo>
                  <a:cubicBezTo>
                    <a:pt x="6889916" y="602585"/>
                    <a:pt x="6982345" y="519383"/>
                    <a:pt x="7093804" y="519383"/>
                  </a:cubicBezTo>
                  <a:cubicBezTo>
                    <a:pt x="7205263" y="519383"/>
                    <a:pt x="7294975" y="602585"/>
                    <a:pt x="7294975" y="708478"/>
                  </a:cubicBezTo>
                  <a:cubicBezTo>
                    <a:pt x="7294975" y="708478"/>
                    <a:pt x="7294975" y="708478"/>
                    <a:pt x="7294975" y="4175230"/>
                  </a:cubicBezTo>
                  <a:cubicBezTo>
                    <a:pt x="7294975" y="4278603"/>
                    <a:pt x="7205263" y="4361805"/>
                    <a:pt x="7093804" y="4361805"/>
                  </a:cubicBezTo>
                  <a:cubicBezTo>
                    <a:pt x="6982345" y="4361805"/>
                    <a:pt x="6889916" y="4278603"/>
                    <a:pt x="6889916" y="4175230"/>
                  </a:cubicBezTo>
                  <a:cubicBezTo>
                    <a:pt x="6889916" y="4175230"/>
                    <a:pt x="6889916" y="4175230"/>
                    <a:pt x="6889916" y="4197922"/>
                  </a:cubicBezTo>
                  <a:cubicBezTo>
                    <a:pt x="6889916" y="4094550"/>
                    <a:pt x="6800205" y="4011348"/>
                    <a:pt x="6688746" y="4011348"/>
                  </a:cubicBezTo>
                  <a:cubicBezTo>
                    <a:pt x="6577286" y="4011348"/>
                    <a:pt x="6487576" y="4094550"/>
                    <a:pt x="6487576" y="4197922"/>
                  </a:cubicBezTo>
                  <a:cubicBezTo>
                    <a:pt x="6487576" y="4197922"/>
                    <a:pt x="6487576" y="4197922"/>
                    <a:pt x="6487576" y="4273560"/>
                  </a:cubicBezTo>
                  <a:cubicBezTo>
                    <a:pt x="6487576" y="4376932"/>
                    <a:pt x="6395146" y="4460134"/>
                    <a:pt x="6283687" y="4460134"/>
                  </a:cubicBezTo>
                  <a:cubicBezTo>
                    <a:pt x="6227958" y="4460134"/>
                    <a:pt x="6177665" y="4439334"/>
                    <a:pt x="6141304" y="4405612"/>
                  </a:cubicBezTo>
                  <a:lnTo>
                    <a:pt x="6115747" y="4370396"/>
                  </a:lnTo>
                  <a:lnTo>
                    <a:pt x="6112874" y="4396710"/>
                  </a:lnTo>
                  <a:cubicBezTo>
                    <a:pt x="6093031" y="4486299"/>
                    <a:pt x="6007256" y="4553913"/>
                    <a:pt x="5904801" y="4553913"/>
                  </a:cubicBezTo>
                  <a:cubicBezTo>
                    <a:pt x="5787711" y="4553913"/>
                    <a:pt x="5695127" y="4465600"/>
                    <a:pt x="5695127" y="4357102"/>
                  </a:cubicBezTo>
                  <a:lnTo>
                    <a:pt x="5695127" y="4239135"/>
                  </a:lnTo>
                  <a:lnTo>
                    <a:pt x="5693642" y="4241138"/>
                  </a:lnTo>
                  <a:cubicBezTo>
                    <a:pt x="5683235" y="4263475"/>
                    <a:pt x="5677458" y="4288058"/>
                    <a:pt x="5677458" y="4313901"/>
                  </a:cubicBezTo>
                  <a:cubicBezTo>
                    <a:pt x="5677458" y="4313901"/>
                    <a:pt x="5677458" y="4313901"/>
                    <a:pt x="5677458" y="5393006"/>
                  </a:cubicBezTo>
                  <a:cubicBezTo>
                    <a:pt x="5677458" y="5496378"/>
                    <a:pt x="5587746" y="5579580"/>
                    <a:pt x="5476287" y="5579580"/>
                  </a:cubicBezTo>
                  <a:lnTo>
                    <a:pt x="5466175" y="5578641"/>
                  </a:lnTo>
                  <a:lnTo>
                    <a:pt x="5466175" y="5718683"/>
                  </a:lnTo>
                  <a:cubicBezTo>
                    <a:pt x="5466175" y="5820354"/>
                    <a:pt x="5466175" y="5925304"/>
                    <a:pt x="5466175" y="6033640"/>
                  </a:cubicBezTo>
                  <a:cubicBezTo>
                    <a:pt x="5466175" y="6137013"/>
                    <a:pt x="5376463" y="6220215"/>
                    <a:pt x="5265004" y="6220215"/>
                  </a:cubicBezTo>
                  <a:cubicBezTo>
                    <a:pt x="5153545" y="6220215"/>
                    <a:pt x="5061116" y="6137013"/>
                    <a:pt x="5061116" y="6033640"/>
                  </a:cubicBezTo>
                  <a:cubicBezTo>
                    <a:pt x="5061116" y="6033640"/>
                    <a:pt x="5061116" y="6033640"/>
                    <a:pt x="5061116" y="6056332"/>
                  </a:cubicBezTo>
                  <a:cubicBezTo>
                    <a:pt x="5061116" y="5952960"/>
                    <a:pt x="4971405" y="5869758"/>
                    <a:pt x="4859946" y="5869758"/>
                  </a:cubicBezTo>
                  <a:cubicBezTo>
                    <a:pt x="4748486" y="5869758"/>
                    <a:pt x="4658776" y="5952960"/>
                    <a:pt x="4658776" y="6056332"/>
                  </a:cubicBezTo>
                  <a:cubicBezTo>
                    <a:pt x="4658776" y="6056332"/>
                    <a:pt x="4658776" y="6056332"/>
                    <a:pt x="4658776" y="6131970"/>
                  </a:cubicBezTo>
                  <a:cubicBezTo>
                    <a:pt x="4658776" y="6235342"/>
                    <a:pt x="4566346" y="6318544"/>
                    <a:pt x="4454887" y="6318544"/>
                  </a:cubicBezTo>
                  <a:cubicBezTo>
                    <a:pt x="4343428" y="6318544"/>
                    <a:pt x="4253716" y="6235342"/>
                    <a:pt x="4253716" y="6131970"/>
                  </a:cubicBezTo>
                  <a:cubicBezTo>
                    <a:pt x="4253716" y="6131970"/>
                    <a:pt x="4253716" y="6131970"/>
                    <a:pt x="4253716" y="6172311"/>
                  </a:cubicBezTo>
                  <a:cubicBezTo>
                    <a:pt x="4253716" y="6068938"/>
                    <a:pt x="4164006" y="5985736"/>
                    <a:pt x="4052547" y="5985736"/>
                  </a:cubicBezTo>
                  <a:cubicBezTo>
                    <a:pt x="3941087" y="5985736"/>
                    <a:pt x="3848658" y="6068938"/>
                    <a:pt x="3848658" y="6172311"/>
                  </a:cubicBezTo>
                  <a:cubicBezTo>
                    <a:pt x="3848658" y="6172311"/>
                    <a:pt x="3848658" y="6172311"/>
                    <a:pt x="3848658" y="7251416"/>
                  </a:cubicBezTo>
                  <a:cubicBezTo>
                    <a:pt x="3848658" y="7354788"/>
                    <a:pt x="3758946" y="7437990"/>
                    <a:pt x="3647487" y="7437990"/>
                  </a:cubicBezTo>
                  <a:cubicBezTo>
                    <a:pt x="3536028" y="7437990"/>
                    <a:pt x="3446317" y="7354788"/>
                    <a:pt x="3446317" y="7251416"/>
                  </a:cubicBezTo>
                  <a:cubicBezTo>
                    <a:pt x="3446317" y="7251416"/>
                    <a:pt x="3446317" y="7251416"/>
                    <a:pt x="3446317" y="5940353"/>
                  </a:cubicBezTo>
                  <a:cubicBezTo>
                    <a:pt x="3446317" y="5836981"/>
                    <a:pt x="3353888" y="5751258"/>
                    <a:pt x="3242429" y="5751258"/>
                  </a:cubicBezTo>
                  <a:cubicBezTo>
                    <a:pt x="3130969" y="5751258"/>
                    <a:pt x="3041258" y="5836981"/>
                    <a:pt x="3041258" y="5940353"/>
                  </a:cubicBezTo>
                  <a:cubicBezTo>
                    <a:pt x="3041258" y="5940353"/>
                    <a:pt x="3041258" y="5940353"/>
                    <a:pt x="3041258" y="6502597"/>
                  </a:cubicBezTo>
                  <a:cubicBezTo>
                    <a:pt x="3041258" y="6605970"/>
                    <a:pt x="2951547" y="6689172"/>
                    <a:pt x="2840088" y="6689172"/>
                  </a:cubicBezTo>
                  <a:cubicBezTo>
                    <a:pt x="2728629" y="6689172"/>
                    <a:pt x="2636199" y="6605970"/>
                    <a:pt x="2636199" y="6502597"/>
                  </a:cubicBezTo>
                  <a:cubicBezTo>
                    <a:pt x="2636199" y="6502597"/>
                    <a:pt x="2636199" y="6502597"/>
                    <a:pt x="2636199" y="5869758"/>
                  </a:cubicBezTo>
                  <a:cubicBezTo>
                    <a:pt x="2636199" y="5766385"/>
                    <a:pt x="2546489" y="5680662"/>
                    <a:pt x="2435029" y="5680662"/>
                  </a:cubicBezTo>
                  <a:cubicBezTo>
                    <a:pt x="2323570" y="5680662"/>
                    <a:pt x="2233859" y="5766385"/>
                    <a:pt x="2233859" y="5869758"/>
                  </a:cubicBezTo>
                  <a:cubicBezTo>
                    <a:pt x="2233859" y="5869758"/>
                    <a:pt x="2233859" y="5869758"/>
                    <a:pt x="2233859" y="6172311"/>
                  </a:cubicBezTo>
                  <a:cubicBezTo>
                    <a:pt x="2233859" y="6278204"/>
                    <a:pt x="2141430" y="6361406"/>
                    <a:pt x="2029970" y="6361406"/>
                  </a:cubicBezTo>
                  <a:cubicBezTo>
                    <a:pt x="1918512" y="6361406"/>
                    <a:pt x="1828800" y="6278204"/>
                    <a:pt x="1828800" y="6172311"/>
                  </a:cubicBezTo>
                  <a:cubicBezTo>
                    <a:pt x="1828800" y="6172311"/>
                    <a:pt x="1828800" y="6172311"/>
                    <a:pt x="1828800" y="5652531"/>
                  </a:cubicBezTo>
                  <a:lnTo>
                    <a:pt x="1828800" y="5578640"/>
                  </a:lnTo>
                  <a:lnTo>
                    <a:pt x="1818687" y="5579580"/>
                  </a:lnTo>
                  <a:cubicBezTo>
                    <a:pt x="1707228" y="5579580"/>
                    <a:pt x="1617517" y="5496378"/>
                    <a:pt x="1617517" y="5393006"/>
                  </a:cubicBezTo>
                  <a:cubicBezTo>
                    <a:pt x="1617517" y="5393006"/>
                    <a:pt x="1617517" y="5393006"/>
                    <a:pt x="1617517" y="4081943"/>
                  </a:cubicBezTo>
                  <a:cubicBezTo>
                    <a:pt x="1617517" y="3978571"/>
                    <a:pt x="1525088" y="3892848"/>
                    <a:pt x="1413629" y="3892848"/>
                  </a:cubicBezTo>
                  <a:cubicBezTo>
                    <a:pt x="1302169" y="3892848"/>
                    <a:pt x="1212458" y="3978571"/>
                    <a:pt x="1212458" y="4081943"/>
                  </a:cubicBezTo>
                  <a:cubicBezTo>
                    <a:pt x="1212458" y="4081943"/>
                    <a:pt x="1212458" y="4081943"/>
                    <a:pt x="1212458" y="4644187"/>
                  </a:cubicBezTo>
                  <a:cubicBezTo>
                    <a:pt x="1212458" y="4747560"/>
                    <a:pt x="1122747" y="4830762"/>
                    <a:pt x="1011288" y="4830762"/>
                  </a:cubicBezTo>
                  <a:cubicBezTo>
                    <a:pt x="899829" y="4830762"/>
                    <a:pt x="807399" y="4747560"/>
                    <a:pt x="807399" y="4644187"/>
                  </a:cubicBezTo>
                  <a:cubicBezTo>
                    <a:pt x="807399" y="4644187"/>
                    <a:pt x="807399" y="4644187"/>
                    <a:pt x="807399" y="4011348"/>
                  </a:cubicBezTo>
                  <a:cubicBezTo>
                    <a:pt x="807399" y="3907975"/>
                    <a:pt x="717689" y="3822252"/>
                    <a:pt x="606229" y="3822252"/>
                  </a:cubicBezTo>
                  <a:cubicBezTo>
                    <a:pt x="494770" y="3822252"/>
                    <a:pt x="405059" y="3907975"/>
                    <a:pt x="405059" y="4011348"/>
                  </a:cubicBezTo>
                  <a:cubicBezTo>
                    <a:pt x="405059" y="4011348"/>
                    <a:pt x="405059" y="4011348"/>
                    <a:pt x="405059" y="4313901"/>
                  </a:cubicBezTo>
                  <a:cubicBezTo>
                    <a:pt x="405059" y="4419794"/>
                    <a:pt x="312630" y="4502996"/>
                    <a:pt x="201170" y="4502996"/>
                  </a:cubicBezTo>
                  <a:cubicBezTo>
                    <a:pt x="89712" y="4502996"/>
                    <a:pt x="0" y="4419794"/>
                    <a:pt x="0" y="4313901"/>
                  </a:cubicBezTo>
                  <a:cubicBezTo>
                    <a:pt x="0" y="4313901"/>
                    <a:pt x="0" y="4313901"/>
                    <a:pt x="0" y="847148"/>
                  </a:cubicBezTo>
                  <a:cubicBezTo>
                    <a:pt x="0" y="743776"/>
                    <a:pt x="89712" y="660574"/>
                    <a:pt x="201170" y="660574"/>
                  </a:cubicBezTo>
                  <a:cubicBezTo>
                    <a:pt x="206607" y="660574"/>
                    <a:pt x="212044" y="660574"/>
                    <a:pt x="217481" y="660574"/>
                  </a:cubicBezTo>
                  <a:cubicBezTo>
                    <a:pt x="250103" y="660574"/>
                    <a:pt x="266415" y="658053"/>
                    <a:pt x="307193" y="645446"/>
                  </a:cubicBezTo>
                  <a:cubicBezTo>
                    <a:pt x="339815" y="632840"/>
                    <a:pt x="399622" y="597542"/>
                    <a:pt x="405059" y="496691"/>
                  </a:cubicBezTo>
                  <a:cubicBezTo>
                    <a:pt x="405059" y="496691"/>
                    <a:pt x="405059" y="496691"/>
                    <a:pt x="405059" y="239521"/>
                  </a:cubicBezTo>
                  <a:cubicBezTo>
                    <a:pt x="405059" y="136149"/>
                    <a:pt x="494770" y="50426"/>
                    <a:pt x="606229" y="50426"/>
                  </a:cubicBezTo>
                  <a:cubicBezTo>
                    <a:pt x="717689" y="50426"/>
                    <a:pt x="807399" y="136149"/>
                    <a:pt x="807399" y="239521"/>
                  </a:cubicBezTo>
                  <a:cubicBezTo>
                    <a:pt x="807399" y="239521"/>
                    <a:pt x="807399" y="239521"/>
                    <a:pt x="807399" y="635361"/>
                  </a:cubicBezTo>
                  <a:cubicBezTo>
                    <a:pt x="812836" y="736212"/>
                    <a:pt x="872644" y="771510"/>
                    <a:pt x="905266" y="784116"/>
                  </a:cubicBezTo>
                  <a:cubicBezTo>
                    <a:pt x="956917" y="801765"/>
                    <a:pt x="970510" y="799244"/>
                    <a:pt x="1024880" y="801765"/>
                  </a:cubicBezTo>
                  <a:cubicBezTo>
                    <a:pt x="1128184" y="809329"/>
                    <a:pt x="1212458" y="890010"/>
                    <a:pt x="1212458" y="988339"/>
                  </a:cubicBezTo>
                  <a:cubicBezTo>
                    <a:pt x="1212458" y="988339"/>
                    <a:pt x="1212458" y="988339"/>
                    <a:pt x="1212458" y="2064923"/>
                  </a:cubicBezTo>
                  <a:cubicBezTo>
                    <a:pt x="1212458" y="2170817"/>
                    <a:pt x="1302169" y="2254019"/>
                    <a:pt x="1413629" y="2254019"/>
                  </a:cubicBezTo>
                  <a:cubicBezTo>
                    <a:pt x="1525088" y="2254019"/>
                    <a:pt x="1617517" y="2170817"/>
                    <a:pt x="1617517" y="2064923"/>
                  </a:cubicBezTo>
                  <a:cubicBezTo>
                    <a:pt x="1617517" y="2064923"/>
                    <a:pt x="1617517" y="2064923"/>
                    <a:pt x="1617517" y="1737158"/>
                  </a:cubicBezTo>
                  <a:cubicBezTo>
                    <a:pt x="1617517" y="1633786"/>
                    <a:pt x="1707228" y="1550583"/>
                    <a:pt x="1818687" y="1550583"/>
                  </a:cubicBezTo>
                  <a:cubicBezTo>
                    <a:pt x="1818687" y="1550583"/>
                    <a:pt x="1821406" y="1550583"/>
                    <a:pt x="1821406" y="1550583"/>
                  </a:cubicBezTo>
                  <a:cubicBezTo>
                    <a:pt x="1862183" y="1550583"/>
                    <a:pt x="1878495" y="1550583"/>
                    <a:pt x="1921991" y="1535456"/>
                  </a:cubicBezTo>
                  <a:cubicBezTo>
                    <a:pt x="1957332" y="1522849"/>
                    <a:pt x="2017139" y="1487552"/>
                    <a:pt x="2019858" y="1386701"/>
                  </a:cubicBezTo>
                  <a:lnTo>
                    <a:pt x="2019858" y="544595"/>
                  </a:lnTo>
                  <a:cubicBezTo>
                    <a:pt x="2019858" y="438702"/>
                    <a:pt x="2112287" y="355500"/>
                    <a:pt x="2223747" y="355500"/>
                  </a:cubicBezTo>
                  <a:cubicBezTo>
                    <a:pt x="2226465" y="355500"/>
                    <a:pt x="2229184" y="355500"/>
                    <a:pt x="2231902" y="355500"/>
                  </a:cubicBezTo>
                  <a:cubicBezTo>
                    <a:pt x="2269961" y="355500"/>
                    <a:pt x="2286272" y="355500"/>
                    <a:pt x="2329769" y="340372"/>
                  </a:cubicBezTo>
                  <a:cubicBezTo>
                    <a:pt x="2359672" y="330287"/>
                    <a:pt x="2414042" y="297510"/>
                    <a:pt x="2424916" y="216830"/>
                  </a:cubicBezTo>
                  <a:cubicBezTo>
                    <a:pt x="2424916" y="216830"/>
                    <a:pt x="2424916" y="216830"/>
                    <a:pt x="2424916" y="186574"/>
                  </a:cubicBezTo>
                  <a:cubicBezTo>
                    <a:pt x="2424916" y="83202"/>
                    <a:pt x="2514628" y="0"/>
                    <a:pt x="2626087" y="0"/>
                  </a:cubicBezTo>
                  <a:close/>
                </a:path>
              </a:pathLst>
            </a:custGeom>
            <a:blipFill>
              <a:blip r:embed="rId5"/>
              <a:stretch>
                <a:fillRect/>
              </a:stretch>
            </a:blipFill>
          </p:spPr>
        </p:pic>
      </p:grpSp>
    </p:spTree>
    <p:extLst>
      <p:ext uri="{BB962C8B-B14F-4D97-AF65-F5344CB8AC3E}">
        <p14:creationId xmlns:p14="http://schemas.microsoft.com/office/powerpoint/2010/main" val="41547227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80">
                                          <p:stCondLst>
                                            <p:cond delay="0"/>
                                          </p:stCondLst>
                                        </p:cTn>
                                        <p:tgtEl>
                                          <p:spTgt spid="17"/>
                                        </p:tgtEl>
                                      </p:cBhvr>
                                    </p:animEffect>
                                    <p:anim calcmode="lin" valueType="num">
                                      <p:cBhvr>
                                        <p:cTn id="8"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13" dur="26">
                                          <p:stCondLst>
                                            <p:cond delay="650"/>
                                          </p:stCondLst>
                                        </p:cTn>
                                        <p:tgtEl>
                                          <p:spTgt spid="17"/>
                                        </p:tgtEl>
                                      </p:cBhvr>
                                      <p:to x="100000" y="60000"/>
                                    </p:animScale>
                                    <p:animScale>
                                      <p:cBhvr>
                                        <p:cTn id="14" dur="166" decel="50000">
                                          <p:stCondLst>
                                            <p:cond delay="676"/>
                                          </p:stCondLst>
                                        </p:cTn>
                                        <p:tgtEl>
                                          <p:spTgt spid="17"/>
                                        </p:tgtEl>
                                      </p:cBhvr>
                                      <p:to x="100000" y="100000"/>
                                    </p:animScale>
                                    <p:animScale>
                                      <p:cBhvr>
                                        <p:cTn id="15" dur="26">
                                          <p:stCondLst>
                                            <p:cond delay="1312"/>
                                          </p:stCondLst>
                                        </p:cTn>
                                        <p:tgtEl>
                                          <p:spTgt spid="17"/>
                                        </p:tgtEl>
                                      </p:cBhvr>
                                      <p:to x="100000" y="80000"/>
                                    </p:animScale>
                                    <p:animScale>
                                      <p:cBhvr>
                                        <p:cTn id="16" dur="166" decel="50000">
                                          <p:stCondLst>
                                            <p:cond delay="1338"/>
                                          </p:stCondLst>
                                        </p:cTn>
                                        <p:tgtEl>
                                          <p:spTgt spid="17"/>
                                        </p:tgtEl>
                                      </p:cBhvr>
                                      <p:to x="100000" y="100000"/>
                                    </p:animScale>
                                    <p:animScale>
                                      <p:cBhvr>
                                        <p:cTn id="17" dur="26">
                                          <p:stCondLst>
                                            <p:cond delay="1642"/>
                                          </p:stCondLst>
                                        </p:cTn>
                                        <p:tgtEl>
                                          <p:spTgt spid="17"/>
                                        </p:tgtEl>
                                      </p:cBhvr>
                                      <p:to x="100000" y="90000"/>
                                    </p:animScale>
                                    <p:animScale>
                                      <p:cBhvr>
                                        <p:cTn id="18" dur="166" decel="50000">
                                          <p:stCondLst>
                                            <p:cond delay="1668"/>
                                          </p:stCondLst>
                                        </p:cTn>
                                        <p:tgtEl>
                                          <p:spTgt spid="17"/>
                                        </p:tgtEl>
                                      </p:cBhvr>
                                      <p:to x="100000" y="100000"/>
                                    </p:animScale>
                                    <p:animScale>
                                      <p:cBhvr>
                                        <p:cTn id="19" dur="26">
                                          <p:stCondLst>
                                            <p:cond delay="1808"/>
                                          </p:stCondLst>
                                        </p:cTn>
                                        <p:tgtEl>
                                          <p:spTgt spid="17"/>
                                        </p:tgtEl>
                                      </p:cBhvr>
                                      <p:to x="100000" y="95000"/>
                                    </p:animScale>
                                    <p:animScale>
                                      <p:cBhvr>
                                        <p:cTn id="20" dur="166" decel="50000">
                                          <p:stCondLst>
                                            <p:cond delay="1834"/>
                                          </p:stCondLst>
                                        </p:cTn>
                                        <p:tgtEl>
                                          <p:spTgt spid="17"/>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arn(inVertical)">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660701" cy="6371351"/>
          </a:xfrm>
          <a:prstGeom prst="rect">
            <a:avLst/>
          </a:prstGeom>
        </p:spPr>
      </p:pic>
      <p:sp>
        <p:nvSpPr>
          <p:cNvPr id="4" name="Title 1">
            <a:extLst>
              <a:ext uri="{FF2B5EF4-FFF2-40B4-BE49-F238E27FC236}">
                <a16:creationId xmlns:a16="http://schemas.microsoft.com/office/drawing/2014/main" id="{00F23EB7-E336-46EB-A4A0-3DB7A6BF4CE1}"/>
              </a:ext>
            </a:extLst>
          </p:cNvPr>
          <p:cNvSpPr txBox="1">
            <a:spLocks/>
          </p:cNvSpPr>
          <p:nvPr/>
        </p:nvSpPr>
        <p:spPr>
          <a:xfrm>
            <a:off x="6235700" y="2690446"/>
            <a:ext cx="5956300" cy="1053900"/>
          </a:xfrm>
          <a:prstGeom prst="rect">
            <a:avLst/>
          </a:prstGeom>
          <a:solidFill>
            <a:srgbClr val="FFFFFF"/>
          </a:solidFill>
        </p:spPr>
        <p:txBody>
          <a:bodyPr vert="horz" lIns="180000" tIns="180000" rIns="252000" bIns="180000" rtlCol="0" anchor="ctr">
            <a:noAutofit/>
          </a:bodyPr>
          <a:lstStyle>
            <a:lvl1pPr algn="r" defTabSz="914400" rtl="1" eaLnBrk="1" latinLnBrk="0" hangingPunct="1">
              <a:lnSpc>
                <a:spcPct val="90000"/>
              </a:lnSpc>
              <a:spcBef>
                <a:spcPct val="0"/>
              </a:spcBef>
              <a:buNone/>
              <a:defRPr lang="en-ZA" sz="6000" b="1" kern="1200" spc="-300" dirty="0">
                <a:solidFill>
                  <a:schemeClr val="tx1">
                    <a:lumMod val="75000"/>
                    <a:lumOff val="25000"/>
                  </a:schemeClr>
                </a:solidFill>
                <a:latin typeface="+mj-lt"/>
                <a:ea typeface="+mj-ea"/>
                <a:cs typeface="+mj-cs"/>
              </a:defRPr>
            </a:lvl1pPr>
          </a:lstStyle>
          <a:p>
            <a:pPr lvl="0" algn="ctr"/>
            <a:r>
              <a:rPr kumimoji="0" lang="ar-EG" sz="6600" b="1" i="0" u="none" strike="noStrike" kern="1200" cap="none" spc="-300" normalizeH="0" baseline="0" noProof="0" dirty="0">
                <a:ln>
                  <a:noFill/>
                </a:ln>
                <a:solidFill>
                  <a:sysClr val="windowText" lastClr="000000">
                    <a:lumMod val="75000"/>
                    <a:lumOff val="25000"/>
                  </a:sysClr>
                </a:solidFill>
                <a:effectLst/>
                <a:uLnTx/>
                <a:uFillTx/>
                <a:latin typeface="Adobe Arabic" panose="02040503050201020203" pitchFamily="18" charset="-78"/>
                <a:ea typeface="+mj-ea"/>
                <a:cs typeface="Adobe Arabic" panose="02040503050201020203" pitchFamily="18" charset="-78"/>
              </a:rPr>
              <a:t>الجلسة التدريبية </a:t>
            </a:r>
            <a:r>
              <a:rPr lang="ar-EG" sz="6600" dirty="0">
                <a:solidFill>
                  <a:sysClr val="windowText" lastClr="000000">
                    <a:lumMod val="75000"/>
                    <a:lumOff val="25000"/>
                  </a:sysClr>
                </a:solidFill>
                <a:latin typeface="Adobe Arabic" panose="02040503050201020203" pitchFamily="18" charset="-78"/>
                <a:cs typeface="Adobe Arabic" panose="02040503050201020203" pitchFamily="18" charset="-78"/>
              </a:rPr>
              <a:t>الثانية </a:t>
            </a:r>
            <a:endParaRPr kumimoji="0" lang="ar-EG" sz="6600" b="1" i="0" u="none" strike="noStrike" kern="1200" cap="none" spc="-300" normalizeH="0" baseline="0" noProof="0" dirty="0">
              <a:ln>
                <a:noFill/>
              </a:ln>
              <a:solidFill>
                <a:sysClr val="windowText" lastClr="000000">
                  <a:lumMod val="75000"/>
                  <a:lumOff val="25000"/>
                </a:sysClr>
              </a:solidFill>
              <a:effectLst/>
              <a:uLnTx/>
              <a:uFillTx/>
              <a:latin typeface="Adobe Arabic" panose="02040503050201020203" pitchFamily="18" charset="-78"/>
              <a:ea typeface="+mj-ea"/>
              <a:cs typeface="Adobe Arabic" panose="02040503050201020203" pitchFamily="18" charset="-78"/>
            </a:endParaRPr>
          </a:p>
        </p:txBody>
      </p:sp>
      <p:sp>
        <p:nvSpPr>
          <p:cNvPr id="5" name="Subtitle 2">
            <a:extLst>
              <a:ext uri="{FF2B5EF4-FFF2-40B4-BE49-F238E27FC236}">
                <a16:creationId xmlns:a16="http://schemas.microsoft.com/office/drawing/2014/main" id="{9E4D4535-D519-40ED-B8A4-2EA1276BB652}"/>
              </a:ext>
            </a:extLst>
          </p:cNvPr>
          <p:cNvSpPr txBox="1">
            <a:spLocks/>
          </p:cNvSpPr>
          <p:nvPr/>
        </p:nvSpPr>
        <p:spPr>
          <a:xfrm>
            <a:off x="6235700" y="3744414"/>
            <a:ext cx="5956300" cy="1446650"/>
          </a:xfrm>
          <a:prstGeom prst="rect">
            <a:avLst/>
          </a:prstGeom>
          <a:solidFill>
            <a:srgbClr val="25AE5D">
              <a:alpha val="80000"/>
            </a:srgbClr>
          </a:solidFill>
        </p:spPr>
        <p:txBody>
          <a:bodyPr vert="horz" lIns="180000" tIns="180000" rIns="252000" bIns="180000" rtlCol="0" anchor="ctr">
            <a:noAutofit/>
          </a:bodyPr>
          <a:lstStyle>
            <a:lvl1pPr marL="0" indent="0" algn="r" defTabSz="914400" rtl="1" eaLnBrk="1" latinLnBrk="0" hangingPunct="1">
              <a:lnSpc>
                <a:spcPct val="90000"/>
              </a:lnSpc>
              <a:spcBef>
                <a:spcPts val="1000"/>
              </a:spcBef>
              <a:buFont typeface="Arial" panose="020B0604020202020204" pitchFamily="34" charset="0"/>
              <a:buNone/>
              <a:defRPr sz="1800" kern="1200">
                <a:solidFill>
                  <a:schemeClr val="bg1"/>
                </a:solidFill>
                <a:latin typeface="+mn-lt"/>
                <a:ea typeface="+mn-ea"/>
                <a:cs typeface="+mn-cs"/>
              </a:defRPr>
            </a:lvl1pPr>
            <a:lvl2pPr marL="266700"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2pPr>
            <a:lvl3pPr marL="5429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3pPr>
            <a:lvl4pPr marL="8096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4pPr>
            <a:lvl5pPr marL="10763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defRPr/>
            </a:pPr>
            <a:r>
              <a:rPr lang="ar-EG" sz="4400" b="1" dirty="0">
                <a:solidFill>
                  <a:srgbClr val="FFFFFF"/>
                </a:solidFill>
                <a:latin typeface="Sakkal Majalla" panose="02000000000000000000" pitchFamily="2" charset="-78"/>
                <a:cs typeface="Sakkal Majalla" panose="02000000000000000000" pitchFamily="2" charset="-78"/>
              </a:rPr>
              <a:t>تحليلات البيانات</a:t>
            </a:r>
          </a:p>
        </p:txBody>
      </p:sp>
      <p:sp>
        <p:nvSpPr>
          <p:cNvPr id="6" name="Rectangle 5">
            <a:extLst>
              <a:ext uri="{FF2B5EF4-FFF2-40B4-BE49-F238E27FC236}">
                <a16:creationId xmlns:a16="http://schemas.microsoft.com/office/drawing/2014/main" id="{EC0FBB1B-4F0E-4365-BF27-3150FC6C3B90}"/>
              </a:ext>
            </a:extLst>
          </p:cNvPr>
          <p:cNvSpPr/>
          <p:nvPr/>
        </p:nvSpPr>
        <p:spPr>
          <a:xfrm>
            <a:off x="9780103" y="6803351"/>
            <a:ext cx="1979897" cy="5465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7A13D8A8-6C3D-4527-959D-41C3213F7F02}"/>
              </a:ext>
            </a:extLst>
          </p:cNvPr>
          <p:cNvSpPr/>
          <p:nvPr/>
        </p:nvSpPr>
        <p:spPr>
          <a:xfrm>
            <a:off x="0" y="6803351"/>
            <a:ext cx="9780104" cy="54650"/>
          </a:xfrm>
          <a:prstGeom prst="rect">
            <a:avLst/>
          </a:prstGeom>
          <a:solidFill>
            <a:srgbClr val="25AE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51DD44D8-4A8F-4693-B90A-166855B29D25}"/>
              </a:ext>
            </a:extLst>
          </p:cNvPr>
          <p:cNvSpPr/>
          <p:nvPr/>
        </p:nvSpPr>
        <p:spPr>
          <a:xfrm>
            <a:off x="9780103" y="5134600"/>
            <a:ext cx="2411412" cy="11482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Slide Number Placeholder 10"/>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26</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0705430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6010382" y="2270923"/>
            <a:ext cx="5339608" cy="230757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kern="0" dirty="0">
                <a:solidFill>
                  <a:prstClr val="black">
                    <a:lumMod val="75000"/>
                    <a:lumOff val="25000"/>
                  </a:prstClr>
                </a:solidFill>
                <a:latin typeface="Sakkal Majalla" panose="02000000000000000000" pitchFamily="2" charset="-78"/>
                <a:cs typeface="Sakkal Majalla" pitchFamily="2" charset="-78"/>
              </a:rPr>
              <a:t>ما هي تحليلات البيانات؟</a:t>
            </a:r>
            <a:endParaRPr kumimoji="0" lang="ar-EG" sz="4800" b="0"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itchFamily="2" charset="-78"/>
            </a:endParaRP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27</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5" name="Picture 2" descr="Free vector visionary technology concept illustration"/>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76275" y="1383030"/>
            <a:ext cx="4339590" cy="43395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005448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02A93DA-8321-490E-B7A0-7881EC602D96}" type="slidenum">
              <a:rPr lang="ar-EG" smtClean="0"/>
              <a:t>28</a:t>
            </a:fld>
            <a:endParaRPr lang="ar-EG"/>
          </a:p>
        </p:txBody>
      </p:sp>
      <p:sp>
        <p:nvSpPr>
          <p:cNvPr id="3" name="Rectangle 2"/>
          <p:cNvSpPr/>
          <p:nvPr/>
        </p:nvSpPr>
        <p:spPr>
          <a:xfrm>
            <a:off x="6736879" y="205255"/>
            <a:ext cx="5216713" cy="661720"/>
          </a:xfrm>
          <a:prstGeom prst="rect">
            <a:avLst/>
          </a:prstGeom>
        </p:spPr>
        <p:txBody>
          <a:bodyPr wrap="square">
            <a:spAutoFit/>
          </a:bodyPr>
          <a:lstStyle/>
          <a:p>
            <a:pPr lvl="0" algn="ctr">
              <a:lnSpc>
                <a:spcPct val="90000"/>
              </a:lnSpc>
              <a:defRPr/>
            </a:pPr>
            <a:r>
              <a:rPr lang="ar-EG" sz="4000" dirty="0">
                <a:solidFill>
                  <a:prstClr val="white"/>
                </a:solidFill>
                <a:latin typeface="Sakkal Majalla" panose="02000000000000000000" pitchFamily="2" charset="-78"/>
                <a:cs typeface="Sakkal Majalla" pitchFamily="2" charset="-78"/>
              </a:rPr>
              <a:t>ما هي تحليلات البيانات؟</a:t>
            </a:r>
          </a:p>
        </p:txBody>
      </p:sp>
      <p:grpSp>
        <p:nvGrpSpPr>
          <p:cNvPr id="4" name="Group 3">
            <a:extLst>
              <a:ext uri="{FF2B5EF4-FFF2-40B4-BE49-F238E27FC236}">
                <a16:creationId xmlns:a16="http://schemas.microsoft.com/office/drawing/2014/main" id="{8C142E63-E9E9-46F8-BBEB-E473EADB6C56}"/>
              </a:ext>
            </a:extLst>
          </p:cNvPr>
          <p:cNvGrpSpPr/>
          <p:nvPr/>
        </p:nvGrpSpPr>
        <p:grpSpPr>
          <a:xfrm flipH="1">
            <a:off x="7796168" y="1704801"/>
            <a:ext cx="3566589" cy="4249733"/>
            <a:chOff x="2073194" y="2718533"/>
            <a:chExt cx="3537861" cy="3916346"/>
          </a:xfrm>
        </p:grpSpPr>
        <p:pic>
          <p:nvPicPr>
            <p:cNvPr id="5" name="Picture 4">
              <a:extLst>
                <a:ext uri="{FF2B5EF4-FFF2-40B4-BE49-F238E27FC236}">
                  <a16:creationId xmlns:a16="http://schemas.microsoft.com/office/drawing/2014/main" id="{C59E7874-505D-46C3-BF36-89838CBE7A4B}"/>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2073194" y="2718533"/>
              <a:ext cx="3537861" cy="3916346"/>
            </a:xfrm>
            <a:prstGeom prst="rect">
              <a:avLst/>
            </a:prstGeom>
          </p:spPr>
        </p:pic>
        <p:sp>
          <p:nvSpPr>
            <p:cNvPr id="6" name="Rectangle 5">
              <a:extLst>
                <a:ext uri="{FF2B5EF4-FFF2-40B4-BE49-F238E27FC236}">
                  <a16:creationId xmlns:a16="http://schemas.microsoft.com/office/drawing/2014/main" id="{F6017756-BC86-4F4C-89BC-B02D8D083A23}"/>
                </a:ext>
              </a:extLst>
            </p:cNvPr>
            <p:cNvSpPr/>
            <p:nvPr/>
          </p:nvSpPr>
          <p:spPr>
            <a:xfrm>
              <a:off x="2115566" y="2818670"/>
              <a:ext cx="2711849" cy="3630487"/>
            </a:xfrm>
            <a:prstGeom prst="rect">
              <a:avLst/>
            </a:prstGeom>
          </p:spPr>
          <p:txBody>
            <a:bodyPr wrap="square">
              <a:spAutoFit/>
            </a:bodyPr>
            <a:lstStyle/>
            <a:p>
              <a:pPr algn="ctr">
                <a:lnSpc>
                  <a:spcPct val="125000"/>
                </a:lnSpc>
                <a:defRPr/>
              </a:pPr>
              <a:r>
                <a:rPr lang="ar-EG" sz="2000" b="1" dirty="0">
                  <a:solidFill>
                    <a:srgbClr val="002060"/>
                  </a:solidFill>
                  <a:latin typeface="Sakkal Majalla" panose="02000000000000000000" pitchFamily="2" charset="-78"/>
                  <a:cs typeface="Sakkal Majalla" panose="02000000000000000000" pitchFamily="2" charset="-78"/>
                </a:rPr>
                <a:t>تحليلات البيانات هي عملية جمع البيانات وتنقيحها وفحصها وتحويلها وتخزينها ووضع نماذج لها والاستعلام عنها (إلى جانب العديد من المهام الأخرى ذات الصلة). هدفها هو إنتاج رؤى تثري عملية صنع القرار – نعم، في مجال الأعمال – ولكن في مجالات أخرى أيضًا، مثل العلوم أو الحكومة</a:t>
              </a:r>
              <a:br>
                <a:rPr lang="ar-EG" sz="2000" b="1" dirty="0">
                  <a:solidFill>
                    <a:srgbClr val="002060"/>
                  </a:solidFill>
                  <a:latin typeface="Sakkal Majalla" panose="02000000000000000000" pitchFamily="2" charset="-78"/>
                  <a:cs typeface="Sakkal Majalla" panose="02000000000000000000" pitchFamily="2" charset="-78"/>
                </a:rPr>
              </a:br>
              <a:r>
                <a:rPr lang="ar-EG" sz="2000" b="1" dirty="0">
                  <a:solidFill>
                    <a:srgbClr val="002060"/>
                  </a:solidFill>
                  <a:latin typeface="Sakkal Majalla" panose="02000000000000000000" pitchFamily="2" charset="-78"/>
                  <a:cs typeface="Sakkal Majalla" panose="02000000000000000000" pitchFamily="2" charset="-78"/>
                </a:rPr>
                <a:t> أو التعليم</a:t>
              </a:r>
            </a:p>
          </p:txBody>
        </p:sp>
      </p:grpSp>
      <p:grpSp>
        <p:nvGrpSpPr>
          <p:cNvPr id="7" name="Group 6">
            <a:extLst>
              <a:ext uri="{FF2B5EF4-FFF2-40B4-BE49-F238E27FC236}">
                <a16:creationId xmlns:a16="http://schemas.microsoft.com/office/drawing/2014/main" id="{9F127415-1139-4E58-B1CE-5F93D212BE6A}"/>
              </a:ext>
            </a:extLst>
          </p:cNvPr>
          <p:cNvGrpSpPr/>
          <p:nvPr/>
        </p:nvGrpSpPr>
        <p:grpSpPr>
          <a:xfrm flipH="1">
            <a:off x="4273568" y="1704802"/>
            <a:ext cx="3611105" cy="4249735"/>
            <a:chOff x="2006095" y="2718533"/>
            <a:chExt cx="3326309" cy="3916346"/>
          </a:xfrm>
        </p:grpSpPr>
        <p:pic>
          <p:nvPicPr>
            <p:cNvPr id="8" name="Picture 7">
              <a:extLst>
                <a:ext uri="{FF2B5EF4-FFF2-40B4-BE49-F238E27FC236}">
                  <a16:creationId xmlns:a16="http://schemas.microsoft.com/office/drawing/2014/main" id="{5278CEB6-BEE0-4B0B-9A49-72C853A4EB7E}"/>
                </a:ext>
              </a:extLst>
            </p:cNvPr>
            <p:cNvPicPr>
              <a:picLocks noChangeAspect="1"/>
            </p:cNvPicPr>
            <p:nvPr/>
          </p:nvPicPr>
          <p:blipFill>
            <a:blip r:embed="rId5">
              <a:extLst>
                <a:ext uri="{BEBA8EAE-BF5A-486C-A8C5-ECC9F3942E4B}">
                  <a14:imgProps xmlns:a14="http://schemas.microsoft.com/office/drawing/2010/main">
                    <a14:imgLayer r:embed="rId6">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2006095" y="2718533"/>
              <a:ext cx="3326309" cy="3916346"/>
            </a:xfrm>
            <a:prstGeom prst="rect">
              <a:avLst/>
            </a:prstGeom>
          </p:spPr>
        </p:pic>
        <p:sp>
          <p:nvSpPr>
            <p:cNvPr id="9" name="Rectangle 8">
              <a:extLst>
                <a:ext uri="{FF2B5EF4-FFF2-40B4-BE49-F238E27FC236}">
                  <a16:creationId xmlns:a16="http://schemas.microsoft.com/office/drawing/2014/main" id="{D991A125-FC3E-45B5-8A87-FC2E9AD34647}"/>
                </a:ext>
              </a:extLst>
            </p:cNvPr>
            <p:cNvSpPr/>
            <p:nvPr/>
          </p:nvSpPr>
          <p:spPr>
            <a:xfrm>
              <a:off x="2166671" y="3038730"/>
              <a:ext cx="2324033" cy="3275946"/>
            </a:xfrm>
            <a:prstGeom prst="rect">
              <a:avLst/>
            </a:prstGeom>
          </p:spPr>
          <p:txBody>
            <a:bodyPr wrap="square">
              <a:spAutoFit/>
            </a:bodyPr>
            <a:lstStyle/>
            <a:p>
              <a:pPr algn="ctr">
                <a:lnSpc>
                  <a:spcPct val="125000"/>
                </a:lnSpc>
                <a:defRPr/>
              </a:pPr>
              <a:r>
                <a:rPr lang="ar-EG" sz="2000" b="1" dirty="0">
                  <a:solidFill>
                    <a:srgbClr val="002060"/>
                  </a:solidFill>
                  <a:latin typeface="Sakkal Majalla" panose="02000000000000000000" pitchFamily="2" charset="-78"/>
                  <a:cs typeface="Sakkal Majalla" panose="02000000000000000000" pitchFamily="2" charset="-78"/>
                </a:rPr>
                <a:t>ليس من المستغرب أن يبدو هذا مشابهًا لذكاء الأعمال – فهناك قدر كبير من التوافق بين الاثنين ومع ذلك، في أنقى معانيها، تركز تحليلات البيانات على الجوانب الدقيقة لعملية التحليل. على الرغم من استخدامها غالبًا </a:t>
              </a:r>
              <a:br>
                <a:rPr lang="ar-EG" sz="2000" b="1" dirty="0">
                  <a:solidFill>
                    <a:srgbClr val="002060"/>
                  </a:solidFill>
                  <a:latin typeface="Sakkal Majalla" panose="02000000000000000000" pitchFamily="2" charset="-78"/>
                  <a:cs typeface="Sakkal Majalla" panose="02000000000000000000" pitchFamily="2" charset="-78"/>
                </a:rPr>
              </a:br>
              <a:r>
                <a:rPr lang="ar-EG" sz="2000" b="1" dirty="0">
                  <a:solidFill>
                    <a:srgbClr val="002060"/>
                  </a:solidFill>
                  <a:latin typeface="Sakkal Majalla" panose="02000000000000000000" pitchFamily="2" charset="-78"/>
                  <a:cs typeface="Sakkal Majalla" panose="02000000000000000000" pitchFamily="2" charset="-78"/>
                </a:rPr>
                <a:t>في سياق الأعمال، إلا أنها ليست أداة ذكاء أعمال حصرية</a:t>
              </a:r>
            </a:p>
          </p:txBody>
        </p:sp>
      </p:grpSp>
      <p:grpSp>
        <p:nvGrpSpPr>
          <p:cNvPr id="10" name="Group 9">
            <a:extLst>
              <a:ext uri="{FF2B5EF4-FFF2-40B4-BE49-F238E27FC236}">
                <a16:creationId xmlns:a16="http://schemas.microsoft.com/office/drawing/2014/main" id="{1AE665F2-8FAF-4F80-B43D-CDFD2752FC6B}"/>
              </a:ext>
            </a:extLst>
          </p:cNvPr>
          <p:cNvGrpSpPr/>
          <p:nvPr/>
        </p:nvGrpSpPr>
        <p:grpSpPr>
          <a:xfrm flipH="1">
            <a:off x="838202" y="1658365"/>
            <a:ext cx="3566588" cy="4249734"/>
            <a:chOff x="2073194" y="2718533"/>
            <a:chExt cx="3537861" cy="3916346"/>
          </a:xfrm>
        </p:grpSpPr>
        <p:pic>
          <p:nvPicPr>
            <p:cNvPr id="11" name="Picture 10">
              <a:extLst>
                <a:ext uri="{FF2B5EF4-FFF2-40B4-BE49-F238E27FC236}">
                  <a16:creationId xmlns:a16="http://schemas.microsoft.com/office/drawing/2014/main" id="{9D8A2376-9A73-498D-9F29-C73C901AD5E7}"/>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2073194" y="2718533"/>
              <a:ext cx="3537861" cy="3916346"/>
            </a:xfrm>
            <a:prstGeom prst="rect">
              <a:avLst/>
            </a:prstGeom>
          </p:spPr>
        </p:pic>
        <p:sp>
          <p:nvSpPr>
            <p:cNvPr id="12" name="Rectangle 11">
              <a:extLst>
                <a:ext uri="{FF2B5EF4-FFF2-40B4-BE49-F238E27FC236}">
                  <a16:creationId xmlns:a16="http://schemas.microsoft.com/office/drawing/2014/main" id="{27074360-4961-497D-B66D-D4415337F335}"/>
                </a:ext>
              </a:extLst>
            </p:cNvPr>
            <p:cNvSpPr/>
            <p:nvPr/>
          </p:nvSpPr>
          <p:spPr>
            <a:xfrm>
              <a:off x="2073194" y="2771253"/>
              <a:ext cx="2655616" cy="3595033"/>
            </a:xfrm>
            <a:prstGeom prst="rect">
              <a:avLst/>
            </a:prstGeom>
          </p:spPr>
          <p:txBody>
            <a:bodyPr wrap="square">
              <a:spAutoFit/>
            </a:bodyPr>
            <a:lstStyle/>
            <a:p>
              <a:pPr algn="ctr">
                <a:lnSpc>
                  <a:spcPct val="125000"/>
                </a:lnSpc>
                <a:defRPr/>
              </a:pPr>
              <a:r>
                <a:rPr lang="ar-EG" sz="2200" b="1" dirty="0">
                  <a:solidFill>
                    <a:srgbClr val="002060"/>
                  </a:solidFill>
                  <a:latin typeface="Sakkal Majalla" panose="02000000000000000000" pitchFamily="2" charset="-78"/>
                  <a:cs typeface="Sakkal Majalla" panose="02000000000000000000" pitchFamily="2" charset="-78"/>
                </a:rPr>
                <a:t>بالإضافة إلى ذلك، في حين أن تحليلات البيانات غالبًا ما تتضمن ميزات العرض التقديمي المشتركة أيضًا في ذكاء الأعمال (مثل لوحات المعلومات والتقارير المخصصة)، فإن العديد من هذه ليست جوانب أساسية للعملية نفسها من الأفضل اعتبارها إضافات مفيدة</a:t>
              </a:r>
            </a:p>
          </p:txBody>
        </p:sp>
      </p:grpSp>
    </p:spTree>
    <p:extLst>
      <p:ext uri="{BB962C8B-B14F-4D97-AF65-F5344CB8AC3E}">
        <p14:creationId xmlns:p14="http://schemas.microsoft.com/office/powerpoint/2010/main" val="3817430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6090392" y="2670973"/>
            <a:ext cx="5785378" cy="230757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kern="0" dirty="0">
                <a:solidFill>
                  <a:prstClr val="black">
                    <a:lumMod val="75000"/>
                    <a:lumOff val="25000"/>
                  </a:prstClr>
                </a:solidFill>
                <a:latin typeface="Sakkal Majalla" panose="02000000000000000000" pitchFamily="2" charset="-78"/>
                <a:cs typeface="Sakkal Majalla" pitchFamily="2" charset="-78"/>
              </a:rPr>
              <a:t>ما هي أنواع تحليلات البيانات المختلفة؟</a:t>
            </a: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29</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5" name="Picture 2" descr="Free vector visionary technology concept illustration"/>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76275" y="1383030"/>
            <a:ext cx="4339590" cy="43395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56093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grpSp>
        <p:nvGrpSpPr>
          <p:cNvPr id="3" name="Group 2"/>
          <p:cNvGrpSpPr/>
          <p:nvPr/>
        </p:nvGrpSpPr>
        <p:grpSpPr>
          <a:xfrm>
            <a:off x="359243" y="539645"/>
            <a:ext cx="11481527" cy="6001067"/>
            <a:chOff x="342778" y="1113807"/>
            <a:chExt cx="11481527" cy="5646391"/>
          </a:xfrm>
        </p:grpSpPr>
        <p:sp>
          <p:nvSpPr>
            <p:cNvPr id="5" name="Rectangle 4">
              <a:extLst>
                <a:ext uri="{FF2B5EF4-FFF2-40B4-BE49-F238E27FC236}">
                  <a16:creationId xmlns:a16="http://schemas.microsoft.com/office/drawing/2014/main" id="{C03955BB-E41C-4E77-BB48-325360470229}"/>
                </a:ext>
              </a:extLst>
            </p:cNvPr>
            <p:cNvSpPr/>
            <p:nvPr/>
          </p:nvSpPr>
          <p:spPr>
            <a:xfrm>
              <a:off x="342778" y="1113807"/>
              <a:ext cx="5681417" cy="5640605"/>
            </a:xfrm>
            <a:prstGeom prst="rect">
              <a:avLst/>
            </a:prstGeom>
            <a:blipFill>
              <a:blip r:embed="rId5"/>
              <a:stretch>
                <a:fillRect/>
              </a:stretch>
            </a:blipFill>
            <a:ln w="12700" cap="flat" cmpd="sng" algn="ctr">
              <a:noFill/>
              <a:prstDash val="solid"/>
              <a:miter lim="800000"/>
            </a:ln>
            <a:effectLst>
              <a:outerShdw blurRad="50800" dist="88900" dir="10800000" algn="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6" name="Group 5"/>
            <p:cNvGrpSpPr/>
            <p:nvPr/>
          </p:nvGrpSpPr>
          <p:grpSpPr>
            <a:xfrm>
              <a:off x="419175" y="1119593"/>
              <a:ext cx="11405130" cy="5640605"/>
              <a:chOff x="419175" y="1119593"/>
              <a:chExt cx="11405130" cy="5640605"/>
            </a:xfrm>
          </p:grpSpPr>
          <p:sp>
            <p:nvSpPr>
              <p:cNvPr id="7" name="Rectangle 6">
                <a:extLst>
                  <a:ext uri="{FF2B5EF4-FFF2-40B4-BE49-F238E27FC236}">
                    <a16:creationId xmlns:a16="http://schemas.microsoft.com/office/drawing/2014/main" id="{33F222A8-AF2A-4292-8A95-0C3AD37A109D}"/>
                  </a:ext>
                </a:extLst>
              </p:cNvPr>
              <p:cNvSpPr/>
              <p:nvPr/>
            </p:nvSpPr>
            <p:spPr>
              <a:xfrm>
                <a:off x="6163734" y="1119593"/>
                <a:ext cx="5660571" cy="5640605"/>
              </a:xfrm>
              <a:prstGeom prst="rect">
                <a:avLst/>
              </a:prstGeom>
              <a:blipFill>
                <a:blip r:embed="rId5"/>
                <a:stretch>
                  <a:fillRect/>
                </a:stretch>
              </a:blipFill>
              <a:ln w="12700" cap="flat" cmpd="sng" algn="ctr">
                <a:noFill/>
                <a:prstDash val="solid"/>
                <a:miter lim="800000"/>
              </a:ln>
              <a:effectLst>
                <a:outerShdw blurRad="50800" dist="76200" algn="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8" name="Group 7"/>
              <p:cNvGrpSpPr/>
              <p:nvPr/>
            </p:nvGrpSpPr>
            <p:grpSpPr>
              <a:xfrm>
                <a:off x="419175" y="1199605"/>
                <a:ext cx="11319094" cy="5445389"/>
                <a:chOff x="419175" y="1199605"/>
                <a:chExt cx="11319094" cy="5445389"/>
              </a:xfrm>
            </p:grpSpPr>
            <p:grpSp>
              <p:nvGrpSpPr>
                <p:cNvPr id="9" name="Group 8"/>
                <p:cNvGrpSpPr/>
                <p:nvPr/>
              </p:nvGrpSpPr>
              <p:grpSpPr>
                <a:xfrm>
                  <a:off x="6196606" y="1210309"/>
                  <a:ext cx="5541663" cy="5434685"/>
                  <a:chOff x="6128872" y="119550"/>
                  <a:chExt cx="5541663" cy="6607638"/>
                </a:xfrm>
              </p:grpSpPr>
              <p:sp>
                <p:nvSpPr>
                  <p:cNvPr id="98" name="Rectangle 97">
                    <a:extLst>
                      <a:ext uri="{FF2B5EF4-FFF2-40B4-BE49-F238E27FC236}">
                        <a16:creationId xmlns:a16="http://schemas.microsoft.com/office/drawing/2014/main" id="{479DEB60-7570-45B4-8336-36827F8A3ED2}"/>
                      </a:ext>
                    </a:extLst>
                  </p:cNvPr>
                  <p:cNvSpPr/>
                  <p:nvPr/>
                </p:nvSpPr>
                <p:spPr>
                  <a:xfrm>
                    <a:off x="11148331" y="4069452"/>
                    <a:ext cx="522204" cy="2657736"/>
                  </a:xfrm>
                  <a:prstGeom prst="rect">
                    <a:avLst/>
                  </a:prstGeom>
                  <a:solidFill>
                    <a:srgbClr val="28B056"/>
                  </a:solidFill>
                  <a:ln w="12700" cap="flat" cmpd="sng" algn="ctr">
                    <a:noFill/>
                    <a:prstDash val="solid"/>
                    <a:miter lim="800000"/>
                  </a:ln>
                  <a:effectLst>
                    <a:outerShdw blurRad="50800" dist="1270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9" name="Freeform: Shape 191">
                    <a:extLst>
                      <a:ext uri="{FF2B5EF4-FFF2-40B4-BE49-F238E27FC236}">
                        <a16:creationId xmlns:a16="http://schemas.microsoft.com/office/drawing/2014/main" id="{1F0B4A1C-B94A-47CE-AED1-2D2A4BE4CFF9}"/>
                      </a:ext>
                    </a:extLst>
                  </p:cNvPr>
                  <p:cNvSpPr/>
                  <p:nvPr/>
                </p:nvSpPr>
                <p:spPr>
                  <a:xfrm>
                    <a:off x="6128872" y="119550"/>
                    <a:ext cx="5395162" cy="6607322"/>
                  </a:xfrm>
                  <a:custGeom>
                    <a:avLst/>
                    <a:gdLst>
                      <a:gd name="connsiteX0" fmla="*/ 0 w 5395162"/>
                      <a:gd name="connsiteY0" fmla="*/ 0 h 6607323"/>
                      <a:gd name="connsiteX1" fmla="*/ 5395162 w 5395162"/>
                      <a:gd name="connsiteY1" fmla="*/ 0 h 6607323"/>
                      <a:gd name="connsiteX2" fmla="*/ 5395162 w 5395162"/>
                      <a:gd name="connsiteY2" fmla="*/ 3949902 h 6607323"/>
                      <a:gd name="connsiteX3" fmla="*/ 5230980 w 5395162"/>
                      <a:gd name="connsiteY3" fmla="*/ 3949902 h 6607323"/>
                      <a:gd name="connsiteX4" fmla="*/ 5032614 w 5395162"/>
                      <a:gd name="connsiteY4" fmla="*/ 4148268 h 6607323"/>
                      <a:gd name="connsiteX5" fmla="*/ 5032614 w 5395162"/>
                      <a:gd name="connsiteY5" fmla="*/ 6607209 h 6607323"/>
                      <a:gd name="connsiteX6" fmla="*/ 5032625 w 5395162"/>
                      <a:gd name="connsiteY6" fmla="*/ 6607323 h 6607323"/>
                      <a:gd name="connsiteX7" fmla="*/ 0 w 5395162"/>
                      <a:gd name="connsiteY7" fmla="*/ 6607323 h 660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95162" h="6607323">
                        <a:moveTo>
                          <a:pt x="0" y="0"/>
                        </a:moveTo>
                        <a:lnTo>
                          <a:pt x="5395162" y="0"/>
                        </a:lnTo>
                        <a:lnTo>
                          <a:pt x="5395162" y="3949902"/>
                        </a:lnTo>
                        <a:lnTo>
                          <a:pt x="5230980" y="3949902"/>
                        </a:lnTo>
                        <a:cubicBezTo>
                          <a:pt x="5121425" y="3949902"/>
                          <a:pt x="5032614" y="4038713"/>
                          <a:pt x="5032614" y="4148268"/>
                        </a:cubicBezTo>
                        <a:lnTo>
                          <a:pt x="5032614" y="6607209"/>
                        </a:lnTo>
                        <a:lnTo>
                          <a:pt x="5032625" y="6607323"/>
                        </a:lnTo>
                        <a:lnTo>
                          <a:pt x="0" y="6607323"/>
                        </a:lnTo>
                        <a:close/>
                      </a:path>
                    </a:pathLst>
                  </a:custGeom>
                  <a:solidFill>
                    <a:srgbClr val="FDFDFD"/>
                  </a:solidFill>
                  <a:ln w="12700" cap="flat" cmpd="sng" algn="ctr">
                    <a:noFill/>
                    <a:prstDash val="solid"/>
                    <a:miter lim="800000"/>
                  </a:ln>
                  <a:effectLst>
                    <a:outerShdw blurRad="50800" dist="1270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nvGrpSpPr>
                <p:cNvPr id="10" name="Group 9">
                  <a:extLst>
                    <a:ext uri="{FF2B5EF4-FFF2-40B4-BE49-F238E27FC236}">
                      <a16:creationId xmlns:a16="http://schemas.microsoft.com/office/drawing/2014/main" id="{4D3EC6F6-41B8-42EA-9450-9660D30297B3}"/>
                    </a:ext>
                  </a:extLst>
                </p:cNvPr>
                <p:cNvGrpSpPr/>
                <p:nvPr/>
              </p:nvGrpSpPr>
              <p:grpSpPr>
                <a:xfrm flipH="1">
                  <a:off x="419175" y="1199605"/>
                  <a:ext cx="5541663" cy="5434686"/>
                  <a:chOff x="6128872" y="119550"/>
                  <a:chExt cx="5541663" cy="6607638"/>
                </a:xfrm>
              </p:grpSpPr>
              <p:sp>
                <p:nvSpPr>
                  <p:cNvPr id="96" name="Rectangle 95">
                    <a:extLst>
                      <a:ext uri="{FF2B5EF4-FFF2-40B4-BE49-F238E27FC236}">
                        <a16:creationId xmlns:a16="http://schemas.microsoft.com/office/drawing/2014/main" id="{BC45525F-CA64-4D1D-A75E-E6290B229999}"/>
                      </a:ext>
                    </a:extLst>
                  </p:cNvPr>
                  <p:cNvSpPr/>
                  <p:nvPr/>
                </p:nvSpPr>
                <p:spPr>
                  <a:xfrm>
                    <a:off x="11148331" y="4069452"/>
                    <a:ext cx="522204" cy="2657736"/>
                  </a:xfrm>
                  <a:prstGeom prst="rect">
                    <a:avLst/>
                  </a:prstGeom>
                  <a:solidFill>
                    <a:srgbClr val="28B056"/>
                  </a:solidFill>
                  <a:ln w="12700" cap="flat" cmpd="sng" algn="ctr">
                    <a:noFill/>
                    <a:prstDash val="solid"/>
                    <a:miter lim="800000"/>
                  </a:ln>
                  <a:effectLst>
                    <a:outerShdw blurRad="50800" dist="63500" dir="10800000" algn="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7" name="Freeform: Shape 175">
                    <a:extLst>
                      <a:ext uri="{FF2B5EF4-FFF2-40B4-BE49-F238E27FC236}">
                        <a16:creationId xmlns:a16="http://schemas.microsoft.com/office/drawing/2014/main" id="{4CCDAA36-0014-487F-9FC8-FB18AD79A536}"/>
                      </a:ext>
                    </a:extLst>
                  </p:cNvPr>
                  <p:cNvSpPr/>
                  <p:nvPr/>
                </p:nvSpPr>
                <p:spPr>
                  <a:xfrm>
                    <a:off x="6128872" y="119550"/>
                    <a:ext cx="5395162" cy="6607323"/>
                  </a:xfrm>
                  <a:custGeom>
                    <a:avLst/>
                    <a:gdLst>
                      <a:gd name="connsiteX0" fmla="*/ 0 w 5395162"/>
                      <a:gd name="connsiteY0" fmla="*/ 0 h 6607323"/>
                      <a:gd name="connsiteX1" fmla="*/ 5395162 w 5395162"/>
                      <a:gd name="connsiteY1" fmla="*/ 0 h 6607323"/>
                      <a:gd name="connsiteX2" fmla="*/ 5395162 w 5395162"/>
                      <a:gd name="connsiteY2" fmla="*/ 3949902 h 6607323"/>
                      <a:gd name="connsiteX3" fmla="*/ 5230980 w 5395162"/>
                      <a:gd name="connsiteY3" fmla="*/ 3949902 h 6607323"/>
                      <a:gd name="connsiteX4" fmla="*/ 5032614 w 5395162"/>
                      <a:gd name="connsiteY4" fmla="*/ 4148268 h 6607323"/>
                      <a:gd name="connsiteX5" fmla="*/ 5032614 w 5395162"/>
                      <a:gd name="connsiteY5" fmla="*/ 6607209 h 6607323"/>
                      <a:gd name="connsiteX6" fmla="*/ 5032625 w 5395162"/>
                      <a:gd name="connsiteY6" fmla="*/ 6607323 h 6607323"/>
                      <a:gd name="connsiteX7" fmla="*/ 0 w 5395162"/>
                      <a:gd name="connsiteY7" fmla="*/ 6607323 h 660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95162" h="6607323">
                        <a:moveTo>
                          <a:pt x="0" y="0"/>
                        </a:moveTo>
                        <a:lnTo>
                          <a:pt x="5395162" y="0"/>
                        </a:lnTo>
                        <a:lnTo>
                          <a:pt x="5395162" y="3949902"/>
                        </a:lnTo>
                        <a:lnTo>
                          <a:pt x="5230980" y="3949902"/>
                        </a:lnTo>
                        <a:cubicBezTo>
                          <a:pt x="5121425" y="3949902"/>
                          <a:pt x="5032614" y="4038713"/>
                          <a:pt x="5032614" y="4148268"/>
                        </a:cubicBezTo>
                        <a:lnTo>
                          <a:pt x="5032614" y="6607209"/>
                        </a:lnTo>
                        <a:lnTo>
                          <a:pt x="5032625" y="6607323"/>
                        </a:lnTo>
                        <a:lnTo>
                          <a:pt x="0" y="6607323"/>
                        </a:lnTo>
                        <a:close/>
                      </a:path>
                    </a:pathLst>
                  </a:custGeom>
                  <a:solidFill>
                    <a:srgbClr val="FDFDFD"/>
                  </a:solidFill>
                  <a:ln w="12700" cap="flat" cmpd="sng" algn="ctr">
                    <a:noFill/>
                    <a:prstDash val="solid"/>
                    <a:miter lim="800000"/>
                  </a:ln>
                  <a:effectLst>
                    <a:outerShdw blurRad="50800" dist="76200" dir="10800000" algn="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nvGrpSpPr>
                <p:cNvPr id="11" name="Group 10">
                  <a:extLst>
                    <a:ext uri="{FF2B5EF4-FFF2-40B4-BE49-F238E27FC236}">
                      <a16:creationId xmlns:a16="http://schemas.microsoft.com/office/drawing/2014/main" id="{0F1A4B53-3DA8-4B08-87F6-99E2B5780CCB}"/>
                    </a:ext>
                  </a:extLst>
                </p:cNvPr>
                <p:cNvGrpSpPr/>
                <p:nvPr/>
              </p:nvGrpSpPr>
              <p:grpSpPr>
                <a:xfrm>
                  <a:off x="5672345" y="1210272"/>
                  <a:ext cx="781676" cy="5434427"/>
                  <a:chOff x="5604611" y="119550"/>
                  <a:chExt cx="781676" cy="6607323"/>
                </a:xfrm>
              </p:grpSpPr>
              <p:sp>
                <p:nvSpPr>
                  <p:cNvPr id="12" name="Rectangle 11">
                    <a:extLst>
                      <a:ext uri="{FF2B5EF4-FFF2-40B4-BE49-F238E27FC236}">
                        <a16:creationId xmlns:a16="http://schemas.microsoft.com/office/drawing/2014/main" id="{D119F2DB-0E38-4A31-831F-2BAF295D2A25}"/>
                      </a:ext>
                    </a:extLst>
                  </p:cNvPr>
                  <p:cNvSpPr/>
                  <p:nvPr/>
                </p:nvSpPr>
                <p:spPr>
                  <a:xfrm>
                    <a:off x="5635694" y="20253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13" name="Group 12">
                    <a:extLst>
                      <a:ext uri="{FF2B5EF4-FFF2-40B4-BE49-F238E27FC236}">
                        <a16:creationId xmlns:a16="http://schemas.microsoft.com/office/drawing/2014/main" id="{AEE5042A-E067-4FB7-BCFF-00BB33BFEDEC}"/>
                      </a:ext>
                    </a:extLst>
                  </p:cNvPr>
                  <p:cNvGrpSpPr/>
                  <p:nvPr/>
                </p:nvGrpSpPr>
                <p:grpSpPr>
                  <a:xfrm>
                    <a:off x="5805714" y="119550"/>
                    <a:ext cx="580573" cy="386869"/>
                    <a:chOff x="5805714" y="609691"/>
                    <a:chExt cx="580573" cy="386869"/>
                  </a:xfrm>
                </p:grpSpPr>
                <p:sp>
                  <p:nvSpPr>
                    <p:cNvPr id="94" name="Rectangle 93">
                      <a:extLst>
                        <a:ext uri="{FF2B5EF4-FFF2-40B4-BE49-F238E27FC236}">
                          <a16:creationId xmlns:a16="http://schemas.microsoft.com/office/drawing/2014/main" id="{9ECC8D50-758B-45D1-9832-058DA749338C}"/>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5" name="Arc 94">
                      <a:extLst>
                        <a:ext uri="{FF2B5EF4-FFF2-40B4-BE49-F238E27FC236}">
                          <a16:creationId xmlns:a16="http://schemas.microsoft.com/office/drawing/2014/main" id="{FC783E55-1922-4926-8D97-EC60526709F7}"/>
                        </a:ext>
                      </a:extLst>
                    </p:cNvPr>
                    <p:cNvSpPr/>
                    <p:nvPr/>
                  </p:nvSpPr>
                  <p:spPr>
                    <a:xfrm>
                      <a:off x="5805714" y="609691"/>
                      <a:ext cx="410553" cy="386869"/>
                    </a:xfrm>
                    <a:prstGeom prst="arc">
                      <a:avLst>
                        <a:gd name="adj1" fmla="val 10333954"/>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sp>
                <p:nvSpPr>
                  <p:cNvPr id="14" name="Rectangle 13">
                    <a:extLst>
                      <a:ext uri="{FF2B5EF4-FFF2-40B4-BE49-F238E27FC236}">
                        <a16:creationId xmlns:a16="http://schemas.microsoft.com/office/drawing/2014/main" id="{FCB92E0C-F05E-4602-8A6C-A561815032EC}"/>
                      </a:ext>
                    </a:extLst>
                  </p:cNvPr>
                  <p:cNvSpPr/>
                  <p:nvPr/>
                </p:nvSpPr>
                <p:spPr>
                  <a:xfrm>
                    <a:off x="5632035" y="503041"/>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15" name="Group 14">
                    <a:extLst>
                      <a:ext uri="{FF2B5EF4-FFF2-40B4-BE49-F238E27FC236}">
                        <a16:creationId xmlns:a16="http://schemas.microsoft.com/office/drawing/2014/main" id="{E48E30C9-A74F-4C52-AD04-FC9A5CBD8258}"/>
                      </a:ext>
                    </a:extLst>
                  </p:cNvPr>
                  <p:cNvGrpSpPr/>
                  <p:nvPr/>
                </p:nvGrpSpPr>
                <p:grpSpPr>
                  <a:xfrm>
                    <a:off x="5805714" y="430573"/>
                    <a:ext cx="580573" cy="386869"/>
                    <a:chOff x="5805714" y="609691"/>
                    <a:chExt cx="580573" cy="386869"/>
                  </a:xfrm>
                </p:grpSpPr>
                <p:sp>
                  <p:nvSpPr>
                    <p:cNvPr id="92" name="Rectangle 91">
                      <a:extLst>
                        <a:ext uri="{FF2B5EF4-FFF2-40B4-BE49-F238E27FC236}">
                          <a16:creationId xmlns:a16="http://schemas.microsoft.com/office/drawing/2014/main" id="{9D80A7DB-810E-4588-BE25-E9F7C34D3DB1}"/>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3" name="Arc 92">
                      <a:extLst>
                        <a:ext uri="{FF2B5EF4-FFF2-40B4-BE49-F238E27FC236}">
                          <a16:creationId xmlns:a16="http://schemas.microsoft.com/office/drawing/2014/main" id="{0CEE252C-3F6B-425D-A974-8C322FD62AA8}"/>
                        </a:ext>
                      </a:extLst>
                    </p:cNvPr>
                    <p:cNvSpPr/>
                    <p:nvPr/>
                  </p:nvSpPr>
                  <p:spPr>
                    <a:xfrm>
                      <a:off x="5805714" y="609691"/>
                      <a:ext cx="410553" cy="386869"/>
                    </a:xfrm>
                    <a:prstGeom prst="arc">
                      <a:avLst>
                        <a:gd name="adj1" fmla="val 10604954"/>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sp>
                <p:nvSpPr>
                  <p:cNvPr id="16" name="Rectangle 15">
                    <a:extLst>
                      <a:ext uri="{FF2B5EF4-FFF2-40B4-BE49-F238E27FC236}">
                        <a16:creationId xmlns:a16="http://schemas.microsoft.com/office/drawing/2014/main" id="{A4620A41-830E-412F-B7F4-82B17531460F}"/>
                      </a:ext>
                    </a:extLst>
                  </p:cNvPr>
                  <p:cNvSpPr/>
                  <p:nvPr/>
                </p:nvSpPr>
                <p:spPr>
                  <a:xfrm>
                    <a:off x="5635694" y="81748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7" name="Rectangle 16">
                    <a:extLst>
                      <a:ext uri="{FF2B5EF4-FFF2-40B4-BE49-F238E27FC236}">
                        <a16:creationId xmlns:a16="http://schemas.microsoft.com/office/drawing/2014/main" id="{B8C591D4-C50C-4B67-805A-961945693BE6}"/>
                      </a:ext>
                    </a:extLst>
                  </p:cNvPr>
                  <p:cNvSpPr/>
                  <p:nvPr/>
                </p:nvSpPr>
                <p:spPr>
                  <a:xfrm>
                    <a:off x="5636493" y="112392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8" name="Rectangle 17">
                    <a:extLst>
                      <a:ext uri="{FF2B5EF4-FFF2-40B4-BE49-F238E27FC236}">
                        <a16:creationId xmlns:a16="http://schemas.microsoft.com/office/drawing/2014/main" id="{461F08B5-15BF-4C63-B54C-7D2001EDCAD3}"/>
                      </a:ext>
                    </a:extLst>
                  </p:cNvPr>
                  <p:cNvSpPr/>
                  <p:nvPr/>
                </p:nvSpPr>
                <p:spPr>
                  <a:xfrm>
                    <a:off x="5633303" y="144082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D12C5631-8C0A-4256-BD3E-88D081A7321B}"/>
                      </a:ext>
                    </a:extLst>
                  </p:cNvPr>
                  <p:cNvSpPr/>
                  <p:nvPr/>
                </p:nvSpPr>
                <p:spPr>
                  <a:xfrm>
                    <a:off x="5641689" y="174238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0" name="Rectangle 19">
                    <a:extLst>
                      <a:ext uri="{FF2B5EF4-FFF2-40B4-BE49-F238E27FC236}">
                        <a16:creationId xmlns:a16="http://schemas.microsoft.com/office/drawing/2014/main" id="{D3030D9B-44CF-4F4E-A86E-18A79322376D}"/>
                      </a:ext>
                    </a:extLst>
                  </p:cNvPr>
                  <p:cNvSpPr/>
                  <p:nvPr/>
                </p:nvSpPr>
                <p:spPr>
                  <a:xfrm>
                    <a:off x="5626130" y="206495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1" name="Rectangle 20">
                    <a:extLst>
                      <a:ext uri="{FF2B5EF4-FFF2-40B4-BE49-F238E27FC236}">
                        <a16:creationId xmlns:a16="http://schemas.microsoft.com/office/drawing/2014/main" id="{0E9F8D11-58D9-4493-A410-DACB43B5E48F}"/>
                      </a:ext>
                    </a:extLst>
                  </p:cNvPr>
                  <p:cNvSpPr/>
                  <p:nvPr/>
                </p:nvSpPr>
                <p:spPr>
                  <a:xfrm>
                    <a:off x="5626130" y="237211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880FA994-AF36-4890-A98D-4750B71B3C59}"/>
                      </a:ext>
                    </a:extLst>
                  </p:cNvPr>
                  <p:cNvSpPr/>
                  <p:nvPr/>
                </p:nvSpPr>
                <p:spPr>
                  <a:xfrm>
                    <a:off x="5633303" y="268452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9E5C2FB6-992A-4537-B467-2FCB0FDBDB9F}"/>
                      </a:ext>
                    </a:extLst>
                  </p:cNvPr>
                  <p:cNvSpPr/>
                  <p:nvPr/>
                </p:nvSpPr>
                <p:spPr>
                  <a:xfrm>
                    <a:off x="5633303" y="298598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4" name="Rectangle 23">
                    <a:extLst>
                      <a:ext uri="{FF2B5EF4-FFF2-40B4-BE49-F238E27FC236}">
                        <a16:creationId xmlns:a16="http://schemas.microsoft.com/office/drawing/2014/main" id="{73193785-12A4-408F-9E7C-27DDBEAFA7BD}"/>
                      </a:ext>
                    </a:extLst>
                  </p:cNvPr>
                  <p:cNvSpPr/>
                  <p:nvPr/>
                </p:nvSpPr>
                <p:spPr>
                  <a:xfrm>
                    <a:off x="5626130" y="330818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5" name="Rectangle 24">
                    <a:extLst>
                      <a:ext uri="{FF2B5EF4-FFF2-40B4-BE49-F238E27FC236}">
                        <a16:creationId xmlns:a16="http://schemas.microsoft.com/office/drawing/2014/main" id="{FF68EA0C-3323-4279-9322-583E0496C340}"/>
                      </a:ext>
                    </a:extLst>
                  </p:cNvPr>
                  <p:cNvSpPr/>
                  <p:nvPr/>
                </p:nvSpPr>
                <p:spPr>
                  <a:xfrm>
                    <a:off x="5618957" y="361510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id="{DA8F7F98-A2C1-4622-86E7-4F2038831BBE}"/>
                      </a:ext>
                    </a:extLst>
                  </p:cNvPr>
                  <p:cNvSpPr/>
                  <p:nvPr/>
                </p:nvSpPr>
                <p:spPr>
                  <a:xfrm>
                    <a:off x="5604611" y="392724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7" name="Rectangle 26">
                    <a:extLst>
                      <a:ext uri="{FF2B5EF4-FFF2-40B4-BE49-F238E27FC236}">
                        <a16:creationId xmlns:a16="http://schemas.microsoft.com/office/drawing/2014/main" id="{0A05E640-BFCE-401E-8E58-B95F9FAC8DFA}"/>
                      </a:ext>
                    </a:extLst>
                  </p:cNvPr>
                  <p:cNvSpPr/>
                  <p:nvPr/>
                </p:nvSpPr>
                <p:spPr>
                  <a:xfrm>
                    <a:off x="5611784" y="423914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8" name="Rectangle 27">
                    <a:extLst>
                      <a:ext uri="{FF2B5EF4-FFF2-40B4-BE49-F238E27FC236}">
                        <a16:creationId xmlns:a16="http://schemas.microsoft.com/office/drawing/2014/main" id="{E054FE0A-3727-4A81-B405-7B2AD3CF46C1}"/>
                      </a:ext>
                    </a:extLst>
                  </p:cNvPr>
                  <p:cNvSpPr/>
                  <p:nvPr/>
                </p:nvSpPr>
                <p:spPr>
                  <a:xfrm>
                    <a:off x="5604611" y="4546182"/>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9" name="Rectangle 28">
                    <a:extLst>
                      <a:ext uri="{FF2B5EF4-FFF2-40B4-BE49-F238E27FC236}">
                        <a16:creationId xmlns:a16="http://schemas.microsoft.com/office/drawing/2014/main" id="{181F776C-2AF8-48ED-A45F-6043E45954BF}"/>
                      </a:ext>
                    </a:extLst>
                  </p:cNvPr>
                  <p:cNvSpPr/>
                  <p:nvPr/>
                </p:nvSpPr>
                <p:spPr>
                  <a:xfrm>
                    <a:off x="5609779" y="485746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0" name="Rectangle 29">
                    <a:extLst>
                      <a:ext uri="{FF2B5EF4-FFF2-40B4-BE49-F238E27FC236}">
                        <a16:creationId xmlns:a16="http://schemas.microsoft.com/office/drawing/2014/main" id="{F411B93B-64DC-40ED-8351-A38502F83EC2}"/>
                      </a:ext>
                    </a:extLst>
                  </p:cNvPr>
                  <p:cNvSpPr/>
                  <p:nvPr/>
                </p:nvSpPr>
                <p:spPr>
                  <a:xfrm>
                    <a:off x="5618957" y="517189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1" name="Rectangle 30">
                    <a:extLst>
                      <a:ext uri="{FF2B5EF4-FFF2-40B4-BE49-F238E27FC236}">
                        <a16:creationId xmlns:a16="http://schemas.microsoft.com/office/drawing/2014/main" id="{6D4EF766-AAA1-4FD1-9EB8-BC7CCAF80F4C}"/>
                      </a:ext>
                    </a:extLst>
                  </p:cNvPr>
                  <p:cNvSpPr/>
                  <p:nvPr/>
                </p:nvSpPr>
                <p:spPr>
                  <a:xfrm>
                    <a:off x="5611784" y="550314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2" name="Rectangle 31">
                    <a:extLst>
                      <a:ext uri="{FF2B5EF4-FFF2-40B4-BE49-F238E27FC236}">
                        <a16:creationId xmlns:a16="http://schemas.microsoft.com/office/drawing/2014/main" id="{CA3BC80A-A5C7-4031-AE04-E1DBB065F990}"/>
                      </a:ext>
                    </a:extLst>
                  </p:cNvPr>
                  <p:cNvSpPr/>
                  <p:nvPr/>
                </p:nvSpPr>
                <p:spPr>
                  <a:xfrm>
                    <a:off x="5604611" y="5797854"/>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3" name="Rectangle 32">
                    <a:extLst>
                      <a:ext uri="{FF2B5EF4-FFF2-40B4-BE49-F238E27FC236}">
                        <a16:creationId xmlns:a16="http://schemas.microsoft.com/office/drawing/2014/main" id="{B2C4E260-0390-4C3C-B29D-AB4732D5F312}"/>
                      </a:ext>
                    </a:extLst>
                  </p:cNvPr>
                  <p:cNvSpPr/>
                  <p:nvPr/>
                </p:nvSpPr>
                <p:spPr>
                  <a:xfrm>
                    <a:off x="5604611" y="609721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4" name="Rectangle 33">
                    <a:extLst>
                      <a:ext uri="{FF2B5EF4-FFF2-40B4-BE49-F238E27FC236}">
                        <a16:creationId xmlns:a16="http://schemas.microsoft.com/office/drawing/2014/main" id="{9CF30D03-0768-4F4A-876B-4064ADC4B962}"/>
                      </a:ext>
                    </a:extLst>
                  </p:cNvPr>
                  <p:cNvSpPr/>
                  <p:nvPr/>
                </p:nvSpPr>
                <p:spPr>
                  <a:xfrm>
                    <a:off x="5611784" y="641257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35" name="Group 34">
                    <a:extLst>
                      <a:ext uri="{FF2B5EF4-FFF2-40B4-BE49-F238E27FC236}">
                        <a16:creationId xmlns:a16="http://schemas.microsoft.com/office/drawing/2014/main" id="{BDE4CAF1-67FB-4A00-A957-F84932EF37EA}"/>
                      </a:ext>
                    </a:extLst>
                  </p:cNvPr>
                  <p:cNvGrpSpPr/>
                  <p:nvPr/>
                </p:nvGrpSpPr>
                <p:grpSpPr>
                  <a:xfrm>
                    <a:off x="5805714" y="741596"/>
                    <a:ext cx="580573" cy="386869"/>
                    <a:chOff x="5805714" y="609691"/>
                    <a:chExt cx="580573" cy="386869"/>
                  </a:xfrm>
                </p:grpSpPr>
                <p:sp>
                  <p:nvSpPr>
                    <p:cNvPr id="90" name="Rectangle 89">
                      <a:extLst>
                        <a:ext uri="{FF2B5EF4-FFF2-40B4-BE49-F238E27FC236}">
                          <a16:creationId xmlns:a16="http://schemas.microsoft.com/office/drawing/2014/main" id="{74C944AF-D50A-425E-A441-BD46E8CB9783}"/>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1" name="Arc 90">
                      <a:extLst>
                        <a:ext uri="{FF2B5EF4-FFF2-40B4-BE49-F238E27FC236}">
                          <a16:creationId xmlns:a16="http://schemas.microsoft.com/office/drawing/2014/main" id="{AE95EC9D-DB78-417E-AF31-C543DE84C1EE}"/>
                        </a:ext>
                      </a:extLst>
                    </p:cNvPr>
                    <p:cNvSpPr/>
                    <p:nvPr/>
                  </p:nvSpPr>
                  <p:spPr>
                    <a:xfrm>
                      <a:off x="5805714" y="609691"/>
                      <a:ext cx="410553" cy="386869"/>
                    </a:xfrm>
                    <a:prstGeom prst="arc">
                      <a:avLst>
                        <a:gd name="adj1" fmla="val 1075757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36" name="Group 35">
                    <a:extLst>
                      <a:ext uri="{FF2B5EF4-FFF2-40B4-BE49-F238E27FC236}">
                        <a16:creationId xmlns:a16="http://schemas.microsoft.com/office/drawing/2014/main" id="{EC3E0684-8AE8-4214-BF7B-4AAB6B86F600}"/>
                      </a:ext>
                    </a:extLst>
                  </p:cNvPr>
                  <p:cNvGrpSpPr/>
                  <p:nvPr/>
                </p:nvGrpSpPr>
                <p:grpSpPr>
                  <a:xfrm>
                    <a:off x="5805714" y="1052619"/>
                    <a:ext cx="580573" cy="386869"/>
                    <a:chOff x="5805714" y="609691"/>
                    <a:chExt cx="580573" cy="386869"/>
                  </a:xfrm>
                </p:grpSpPr>
                <p:sp>
                  <p:nvSpPr>
                    <p:cNvPr id="88" name="Rectangle 87">
                      <a:extLst>
                        <a:ext uri="{FF2B5EF4-FFF2-40B4-BE49-F238E27FC236}">
                          <a16:creationId xmlns:a16="http://schemas.microsoft.com/office/drawing/2014/main" id="{CF8E04A3-B6B4-4F3C-BB6B-AF9929DDA237}"/>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9" name="Arc 88">
                      <a:extLst>
                        <a:ext uri="{FF2B5EF4-FFF2-40B4-BE49-F238E27FC236}">
                          <a16:creationId xmlns:a16="http://schemas.microsoft.com/office/drawing/2014/main" id="{18A95974-DAB2-4BF8-9192-96278D1744CD}"/>
                        </a:ext>
                      </a:extLst>
                    </p:cNvPr>
                    <p:cNvSpPr/>
                    <p:nvPr/>
                  </p:nvSpPr>
                  <p:spPr>
                    <a:xfrm>
                      <a:off x="5805714" y="609691"/>
                      <a:ext cx="410553" cy="386869"/>
                    </a:xfrm>
                    <a:prstGeom prst="arc">
                      <a:avLst>
                        <a:gd name="adj1" fmla="val 1083048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37" name="Group 36">
                    <a:extLst>
                      <a:ext uri="{FF2B5EF4-FFF2-40B4-BE49-F238E27FC236}">
                        <a16:creationId xmlns:a16="http://schemas.microsoft.com/office/drawing/2014/main" id="{C97BDBFC-6DCF-4D05-9235-AF24FD08B7BA}"/>
                      </a:ext>
                    </a:extLst>
                  </p:cNvPr>
                  <p:cNvGrpSpPr/>
                  <p:nvPr/>
                </p:nvGrpSpPr>
                <p:grpSpPr>
                  <a:xfrm>
                    <a:off x="5805714" y="1363642"/>
                    <a:ext cx="580573" cy="386869"/>
                    <a:chOff x="5805714" y="609691"/>
                    <a:chExt cx="580573" cy="386869"/>
                  </a:xfrm>
                </p:grpSpPr>
                <p:sp>
                  <p:nvSpPr>
                    <p:cNvPr id="86" name="Rectangle 85">
                      <a:extLst>
                        <a:ext uri="{FF2B5EF4-FFF2-40B4-BE49-F238E27FC236}">
                          <a16:creationId xmlns:a16="http://schemas.microsoft.com/office/drawing/2014/main" id="{4AB8CE96-3DF3-4063-9F27-D4DB07BB75EF}"/>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7" name="Arc 86">
                      <a:extLst>
                        <a:ext uri="{FF2B5EF4-FFF2-40B4-BE49-F238E27FC236}">
                          <a16:creationId xmlns:a16="http://schemas.microsoft.com/office/drawing/2014/main" id="{309BD817-14B6-4AA7-A1F6-6EAEFBC3A86F}"/>
                        </a:ext>
                      </a:extLst>
                    </p:cNvPr>
                    <p:cNvSpPr/>
                    <p:nvPr/>
                  </p:nvSpPr>
                  <p:spPr>
                    <a:xfrm>
                      <a:off x="5805714" y="609691"/>
                      <a:ext cx="410553" cy="386869"/>
                    </a:xfrm>
                    <a:prstGeom prst="arc">
                      <a:avLst>
                        <a:gd name="adj1" fmla="val 10809658"/>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38" name="Group 37">
                    <a:extLst>
                      <a:ext uri="{FF2B5EF4-FFF2-40B4-BE49-F238E27FC236}">
                        <a16:creationId xmlns:a16="http://schemas.microsoft.com/office/drawing/2014/main" id="{C6951FED-2BD7-4859-B333-5B1CAEF8AB8D}"/>
                      </a:ext>
                    </a:extLst>
                  </p:cNvPr>
                  <p:cNvGrpSpPr/>
                  <p:nvPr/>
                </p:nvGrpSpPr>
                <p:grpSpPr>
                  <a:xfrm>
                    <a:off x="5805714" y="1674665"/>
                    <a:ext cx="580573" cy="386869"/>
                    <a:chOff x="5805714" y="609691"/>
                    <a:chExt cx="580573" cy="386869"/>
                  </a:xfrm>
                </p:grpSpPr>
                <p:sp>
                  <p:nvSpPr>
                    <p:cNvPr id="84" name="Rectangle 83">
                      <a:extLst>
                        <a:ext uri="{FF2B5EF4-FFF2-40B4-BE49-F238E27FC236}">
                          <a16:creationId xmlns:a16="http://schemas.microsoft.com/office/drawing/2014/main" id="{FE30C63D-F045-40E9-8C54-26DA5BDA0F4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5" name="Arc 84">
                      <a:extLst>
                        <a:ext uri="{FF2B5EF4-FFF2-40B4-BE49-F238E27FC236}">
                          <a16:creationId xmlns:a16="http://schemas.microsoft.com/office/drawing/2014/main" id="{434A2720-2A66-40B1-AC7E-5C244C6E6EB9}"/>
                        </a:ext>
                      </a:extLst>
                    </p:cNvPr>
                    <p:cNvSpPr/>
                    <p:nvPr/>
                  </p:nvSpPr>
                  <p:spPr>
                    <a:xfrm>
                      <a:off x="5805714" y="609691"/>
                      <a:ext cx="410553" cy="386869"/>
                    </a:xfrm>
                    <a:prstGeom prst="arc">
                      <a:avLst>
                        <a:gd name="adj1" fmla="val 1087571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39" name="Group 38">
                    <a:extLst>
                      <a:ext uri="{FF2B5EF4-FFF2-40B4-BE49-F238E27FC236}">
                        <a16:creationId xmlns:a16="http://schemas.microsoft.com/office/drawing/2014/main" id="{3253887B-E245-4C89-84BB-C89576187B4D}"/>
                      </a:ext>
                    </a:extLst>
                  </p:cNvPr>
                  <p:cNvGrpSpPr/>
                  <p:nvPr/>
                </p:nvGrpSpPr>
                <p:grpSpPr>
                  <a:xfrm>
                    <a:off x="5805714" y="1985688"/>
                    <a:ext cx="580573" cy="386869"/>
                    <a:chOff x="5805714" y="609691"/>
                    <a:chExt cx="580573" cy="386869"/>
                  </a:xfrm>
                </p:grpSpPr>
                <p:sp>
                  <p:nvSpPr>
                    <p:cNvPr id="82" name="Rectangle 81">
                      <a:extLst>
                        <a:ext uri="{FF2B5EF4-FFF2-40B4-BE49-F238E27FC236}">
                          <a16:creationId xmlns:a16="http://schemas.microsoft.com/office/drawing/2014/main" id="{C2935527-C9EF-4950-89BB-EB1207B25EAD}"/>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3" name="Arc 82">
                      <a:extLst>
                        <a:ext uri="{FF2B5EF4-FFF2-40B4-BE49-F238E27FC236}">
                          <a16:creationId xmlns:a16="http://schemas.microsoft.com/office/drawing/2014/main" id="{B885AD0D-2A97-4761-A7E2-81AE7730FF98}"/>
                        </a:ext>
                      </a:extLst>
                    </p:cNvPr>
                    <p:cNvSpPr/>
                    <p:nvPr/>
                  </p:nvSpPr>
                  <p:spPr>
                    <a:xfrm>
                      <a:off x="5805714" y="609691"/>
                      <a:ext cx="410553" cy="386869"/>
                    </a:xfrm>
                    <a:prstGeom prst="arc">
                      <a:avLst>
                        <a:gd name="adj1" fmla="val 1078249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0" name="Group 39">
                    <a:extLst>
                      <a:ext uri="{FF2B5EF4-FFF2-40B4-BE49-F238E27FC236}">
                        <a16:creationId xmlns:a16="http://schemas.microsoft.com/office/drawing/2014/main" id="{B20895E6-FBAD-4249-90F9-43369FD2080F}"/>
                      </a:ext>
                    </a:extLst>
                  </p:cNvPr>
                  <p:cNvGrpSpPr/>
                  <p:nvPr/>
                </p:nvGrpSpPr>
                <p:grpSpPr>
                  <a:xfrm>
                    <a:off x="5805714" y="2296711"/>
                    <a:ext cx="580573" cy="386869"/>
                    <a:chOff x="5805714" y="609691"/>
                    <a:chExt cx="580573" cy="386869"/>
                  </a:xfrm>
                </p:grpSpPr>
                <p:sp>
                  <p:nvSpPr>
                    <p:cNvPr id="80" name="Rectangle 79">
                      <a:extLst>
                        <a:ext uri="{FF2B5EF4-FFF2-40B4-BE49-F238E27FC236}">
                          <a16:creationId xmlns:a16="http://schemas.microsoft.com/office/drawing/2014/main" id="{416F99E9-E132-4AB6-9501-719E390B2951}"/>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1" name="Arc 80">
                      <a:extLst>
                        <a:ext uri="{FF2B5EF4-FFF2-40B4-BE49-F238E27FC236}">
                          <a16:creationId xmlns:a16="http://schemas.microsoft.com/office/drawing/2014/main" id="{7BF41422-E1EF-4A49-906D-7C9E43200378}"/>
                        </a:ext>
                      </a:extLst>
                    </p:cNvPr>
                    <p:cNvSpPr/>
                    <p:nvPr/>
                  </p:nvSpPr>
                  <p:spPr>
                    <a:xfrm>
                      <a:off x="5805714" y="609691"/>
                      <a:ext cx="410553" cy="386869"/>
                    </a:xfrm>
                    <a:prstGeom prst="arc">
                      <a:avLst>
                        <a:gd name="adj1" fmla="val 1083791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1" name="Group 40">
                    <a:extLst>
                      <a:ext uri="{FF2B5EF4-FFF2-40B4-BE49-F238E27FC236}">
                        <a16:creationId xmlns:a16="http://schemas.microsoft.com/office/drawing/2014/main" id="{3A6C8FCE-3906-4A51-8C51-53A21458A79D}"/>
                      </a:ext>
                    </a:extLst>
                  </p:cNvPr>
                  <p:cNvGrpSpPr/>
                  <p:nvPr/>
                </p:nvGrpSpPr>
                <p:grpSpPr>
                  <a:xfrm>
                    <a:off x="5805714" y="2607734"/>
                    <a:ext cx="580573" cy="386869"/>
                    <a:chOff x="5805714" y="609691"/>
                    <a:chExt cx="580573" cy="386869"/>
                  </a:xfrm>
                </p:grpSpPr>
                <p:sp>
                  <p:nvSpPr>
                    <p:cNvPr id="78" name="Rectangle 77">
                      <a:extLst>
                        <a:ext uri="{FF2B5EF4-FFF2-40B4-BE49-F238E27FC236}">
                          <a16:creationId xmlns:a16="http://schemas.microsoft.com/office/drawing/2014/main" id="{01B7306C-C82A-4CBC-8810-B196E2B85FD9}"/>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9" name="Arc 78">
                      <a:extLst>
                        <a:ext uri="{FF2B5EF4-FFF2-40B4-BE49-F238E27FC236}">
                          <a16:creationId xmlns:a16="http://schemas.microsoft.com/office/drawing/2014/main" id="{4309EB4B-A1C1-41B8-9E71-43E4632DE81A}"/>
                        </a:ext>
                      </a:extLst>
                    </p:cNvPr>
                    <p:cNvSpPr/>
                    <p:nvPr/>
                  </p:nvSpPr>
                  <p:spPr>
                    <a:xfrm>
                      <a:off x="5805714" y="609691"/>
                      <a:ext cx="410553" cy="386869"/>
                    </a:xfrm>
                    <a:prstGeom prst="arc">
                      <a:avLst>
                        <a:gd name="adj1" fmla="val 10817170"/>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2" name="Group 41">
                    <a:extLst>
                      <a:ext uri="{FF2B5EF4-FFF2-40B4-BE49-F238E27FC236}">
                        <a16:creationId xmlns:a16="http://schemas.microsoft.com/office/drawing/2014/main" id="{C74B4894-B5D2-4362-964C-D4DC0546060A}"/>
                      </a:ext>
                    </a:extLst>
                  </p:cNvPr>
                  <p:cNvGrpSpPr/>
                  <p:nvPr/>
                </p:nvGrpSpPr>
                <p:grpSpPr>
                  <a:xfrm>
                    <a:off x="5805714" y="2918757"/>
                    <a:ext cx="580573" cy="386869"/>
                    <a:chOff x="5805714" y="609691"/>
                    <a:chExt cx="580573" cy="386869"/>
                  </a:xfrm>
                </p:grpSpPr>
                <p:sp>
                  <p:nvSpPr>
                    <p:cNvPr id="76" name="Rectangle 75">
                      <a:extLst>
                        <a:ext uri="{FF2B5EF4-FFF2-40B4-BE49-F238E27FC236}">
                          <a16:creationId xmlns:a16="http://schemas.microsoft.com/office/drawing/2014/main" id="{DA95D981-4D5B-4F4F-8A82-69838938508F}"/>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7" name="Arc 76">
                      <a:extLst>
                        <a:ext uri="{FF2B5EF4-FFF2-40B4-BE49-F238E27FC236}">
                          <a16:creationId xmlns:a16="http://schemas.microsoft.com/office/drawing/2014/main" id="{E4822634-A39A-4B0D-8399-883328FCA1EE}"/>
                        </a:ext>
                      </a:extLst>
                    </p:cNvPr>
                    <p:cNvSpPr/>
                    <p:nvPr/>
                  </p:nvSpPr>
                  <p:spPr>
                    <a:xfrm>
                      <a:off x="5805714" y="609691"/>
                      <a:ext cx="410553" cy="386869"/>
                    </a:xfrm>
                    <a:prstGeom prst="arc">
                      <a:avLst>
                        <a:gd name="adj1" fmla="val 1122047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3" name="Group 42">
                    <a:extLst>
                      <a:ext uri="{FF2B5EF4-FFF2-40B4-BE49-F238E27FC236}">
                        <a16:creationId xmlns:a16="http://schemas.microsoft.com/office/drawing/2014/main" id="{AC0C8900-7AAE-4DAD-9853-250BA8E46217}"/>
                      </a:ext>
                    </a:extLst>
                  </p:cNvPr>
                  <p:cNvGrpSpPr/>
                  <p:nvPr/>
                </p:nvGrpSpPr>
                <p:grpSpPr>
                  <a:xfrm>
                    <a:off x="5805714" y="3229780"/>
                    <a:ext cx="580573" cy="386869"/>
                    <a:chOff x="5805714" y="609691"/>
                    <a:chExt cx="580573" cy="386869"/>
                  </a:xfrm>
                </p:grpSpPr>
                <p:sp>
                  <p:nvSpPr>
                    <p:cNvPr id="74" name="Rectangle 73">
                      <a:extLst>
                        <a:ext uri="{FF2B5EF4-FFF2-40B4-BE49-F238E27FC236}">
                          <a16:creationId xmlns:a16="http://schemas.microsoft.com/office/drawing/2014/main" id="{8F16C3F5-5111-4385-95DB-684995C5DA9E}"/>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5" name="Arc 74">
                      <a:extLst>
                        <a:ext uri="{FF2B5EF4-FFF2-40B4-BE49-F238E27FC236}">
                          <a16:creationId xmlns:a16="http://schemas.microsoft.com/office/drawing/2014/main" id="{C8E4EC42-A513-472E-AE69-66EF8F71937C}"/>
                        </a:ext>
                      </a:extLst>
                    </p:cNvPr>
                    <p:cNvSpPr/>
                    <p:nvPr/>
                  </p:nvSpPr>
                  <p:spPr>
                    <a:xfrm>
                      <a:off x="5805714" y="609691"/>
                      <a:ext cx="410553" cy="386869"/>
                    </a:xfrm>
                    <a:prstGeom prst="arc">
                      <a:avLst>
                        <a:gd name="adj1" fmla="val 1064800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4" name="Group 43">
                    <a:extLst>
                      <a:ext uri="{FF2B5EF4-FFF2-40B4-BE49-F238E27FC236}">
                        <a16:creationId xmlns:a16="http://schemas.microsoft.com/office/drawing/2014/main" id="{B9DF2A69-06AC-4DC9-B6C7-9A1B9D012585}"/>
                      </a:ext>
                    </a:extLst>
                  </p:cNvPr>
                  <p:cNvGrpSpPr/>
                  <p:nvPr/>
                </p:nvGrpSpPr>
                <p:grpSpPr>
                  <a:xfrm>
                    <a:off x="5805714" y="3540803"/>
                    <a:ext cx="580573" cy="386869"/>
                    <a:chOff x="5805714" y="609691"/>
                    <a:chExt cx="580573" cy="386869"/>
                  </a:xfrm>
                </p:grpSpPr>
                <p:sp>
                  <p:nvSpPr>
                    <p:cNvPr id="72" name="Rectangle 71">
                      <a:extLst>
                        <a:ext uri="{FF2B5EF4-FFF2-40B4-BE49-F238E27FC236}">
                          <a16:creationId xmlns:a16="http://schemas.microsoft.com/office/drawing/2014/main" id="{66D59475-186E-4F7A-A501-ABEDCC08DC98}"/>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3" name="Arc 72">
                      <a:extLst>
                        <a:ext uri="{FF2B5EF4-FFF2-40B4-BE49-F238E27FC236}">
                          <a16:creationId xmlns:a16="http://schemas.microsoft.com/office/drawing/2014/main" id="{55C929AA-C5D4-4A29-94FC-BF99C03F9430}"/>
                        </a:ext>
                      </a:extLst>
                    </p:cNvPr>
                    <p:cNvSpPr/>
                    <p:nvPr/>
                  </p:nvSpPr>
                  <p:spPr>
                    <a:xfrm>
                      <a:off x="5805714" y="609691"/>
                      <a:ext cx="410553" cy="386869"/>
                    </a:xfrm>
                    <a:prstGeom prst="arc">
                      <a:avLst>
                        <a:gd name="adj1" fmla="val 1090146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5" name="Group 44">
                    <a:extLst>
                      <a:ext uri="{FF2B5EF4-FFF2-40B4-BE49-F238E27FC236}">
                        <a16:creationId xmlns:a16="http://schemas.microsoft.com/office/drawing/2014/main" id="{26F5DDE8-77F1-4A19-9A73-FA16AD387091}"/>
                      </a:ext>
                    </a:extLst>
                  </p:cNvPr>
                  <p:cNvGrpSpPr/>
                  <p:nvPr/>
                </p:nvGrpSpPr>
                <p:grpSpPr>
                  <a:xfrm>
                    <a:off x="5805714" y="3851826"/>
                    <a:ext cx="580573" cy="386869"/>
                    <a:chOff x="5805714" y="609691"/>
                    <a:chExt cx="580573" cy="386869"/>
                  </a:xfrm>
                </p:grpSpPr>
                <p:sp>
                  <p:nvSpPr>
                    <p:cNvPr id="70" name="Rectangle 69">
                      <a:extLst>
                        <a:ext uri="{FF2B5EF4-FFF2-40B4-BE49-F238E27FC236}">
                          <a16:creationId xmlns:a16="http://schemas.microsoft.com/office/drawing/2014/main" id="{3975D25C-1E30-46E2-BA99-3037ADE3170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1" name="Arc 70">
                      <a:extLst>
                        <a:ext uri="{FF2B5EF4-FFF2-40B4-BE49-F238E27FC236}">
                          <a16:creationId xmlns:a16="http://schemas.microsoft.com/office/drawing/2014/main" id="{5489E9B8-DC06-4350-B467-61A9DA0B02A7}"/>
                        </a:ext>
                      </a:extLst>
                    </p:cNvPr>
                    <p:cNvSpPr/>
                    <p:nvPr/>
                  </p:nvSpPr>
                  <p:spPr>
                    <a:xfrm>
                      <a:off x="5805714" y="609691"/>
                      <a:ext cx="410553" cy="386869"/>
                    </a:xfrm>
                    <a:prstGeom prst="arc">
                      <a:avLst>
                        <a:gd name="adj1" fmla="val 11023282"/>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6" name="Group 45">
                    <a:extLst>
                      <a:ext uri="{FF2B5EF4-FFF2-40B4-BE49-F238E27FC236}">
                        <a16:creationId xmlns:a16="http://schemas.microsoft.com/office/drawing/2014/main" id="{0375CE18-5EC1-4881-8142-DC1BC91AD094}"/>
                      </a:ext>
                    </a:extLst>
                  </p:cNvPr>
                  <p:cNvGrpSpPr/>
                  <p:nvPr/>
                </p:nvGrpSpPr>
                <p:grpSpPr>
                  <a:xfrm>
                    <a:off x="5805714" y="4162849"/>
                    <a:ext cx="580573" cy="386869"/>
                    <a:chOff x="5805714" y="609691"/>
                    <a:chExt cx="580573" cy="386869"/>
                  </a:xfrm>
                </p:grpSpPr>
                <p:sp>
                  <p:nvSpPr>
                    <p:cNvPr id="68" name="Rectangle 67">
                      <a:extLst>
                        <a:ext uri="{FF2B5EF4-FFF2-40B4-BE49-F238E27FC236}">
                          <a16:creationId xmlns:a16="http://schemas.microsoft.com/office/drawing/2014/main" id="{10A76D25-919A-40D9-9554-EFE2D3956BE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9" name="Arc 68">
                      <a:extLst>
                        <a:ext uri="{FF2B5EF4-FFF2-40B4-BE49-F238E27FC236}">
                          <a16:creationId xmlns:a16="http://schemas.microsoft.com/office/drawing/2014/main" id="{F541D253-66CC-4C59-909C-302800ABEEFC}"/>
                        </a:ext>
                      </a:extLst>
                    </p:cNvPr>
                    <p:cNvSpPr/>
                    <p:nvPr/>
                  </p:nvSpPr>
                  <p:spPr>
                    <a:xfrm>
                      <a:off x="5805714" y="609691"/>
                      <a:ext cx="410553" cy="386869"/>
                    </a:xfrm>
                    <a:prstGeom prst="arc">
                      <a:avLst>
                        <a:gd name="adj1" fmla="val 11168103"/>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7" name="Group 46">
                    <a:extLst>
                      <a:ext uri="{FF2B5EF4-FFF2-40B4-BE49-F238E27FC236}">
                        <a16:creationId xmlns:a16="http://schemas.microsoft.com/office/drawing/2014/main" id="{D86A99F9-8CBA-4BBB-88F7-14582E27C64C}"/>
                      </a:ext>
                    </a:extLst>
                  </p:cNvPr>
                  <p:cNvGrpSpPr/>
                  <p:nvPr/>
                </p:nvGrpSpPr>
                <p:grpSpPr>
                  <a:xfrm>
                    <a:off x="5805714" y="4473872"/>
                    <a:ext cx="580573" cy="386869"/>
                    <a:chOff x="5805714" y="609691"/>
                    <a:chExt cx="580573" cy="386869"/>
                  </a:xfrm>
                </p:grpSpPr>
                <p:sp>
                  <p:nvSpPr>
                    <p:cNvPr id="66" name="Rectangle 65">
                      <a:extLst>
                        <a:ext uri="{FF2B5EF4-FFF2-40B4-BE49-F238E27FC236}">
                          <a16:creationId xmlns:a16="http://schemas.microsoft.com/office/drawing/2014/main" id="{16259704-CA38-4525-8489-D1FECD12BDBC}"/>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7" name="Arc 66">
                      <a:extLst>
                        <a:ext uri="{FF2B5EF4-FFF2-40B4-BE49-F238E27FC236}">
                          <a16:creationId xmlns:a16="http://schemas.microsoft.com/office/drawing/2014/main" id="{40F4FCA1-5992-49D0-8CE6-8488CF6BAF04}"/>
                        </a:ext>
                      </a:extLst>
                    </p:cNvPr>
                    <p:cNvSpPr/>
                    <p:nvPr/>
                  </p:nvSpPr>
                  <p:spPr>
                    <a:xfrm>
                      <a:off x="5805714" y="609691"/>
                      <a:ext cx="410553" cy="386869"/>
                    </a:xfrm>
                    <a:prstGeom prst="arc">
                      <a:avLst>
                        <a:gd name="adj1" fmla="val 1118867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8" name="Group 47">
                    <a:extLst>
                      <a:ext uri="{FF2B5EF4-FFF2-40B4-BE49-F238E27FC236}">
                        <a16:creationId xmlns:a16="http://schemas.microsoft.com/office/drawing/2014/main" id="{F5C59377-7214-4209-BA16-86D5D1DAE2B0}"/>
                      </a:ext>
                    </a:extLst>
                  </p:cNvPr>
                  <p:cNvGrpSpPr/>
                  <p:nvPr/>
                </p:nvGrpSpPr>
                <p:grpSpPr>
                  <a:xfrm>
                    <a:off x="5805714" y="4784895"/>
                    <a:ext cx="580573" cy="386869"/>
                    <a:chOff x="5805714" y="609691"/>
                    <a:chExt cx="580573" cy="386869"/>
                  </a:xfrm>
                </p:grpSpPr>
                <p:sp>
                  <p:nvSpPr>
                    <p:cNvPr id="64" name="Rectangle 63">
                      <a:extLst>
                        <a:ext uri="{FF2B5EF4-FFF2-40B4-BE49-F238E27FC236}">
                          <a16:creationId xmlns:a16="http://schemas.microsoft.com/office/drawing/2014/main" id="{959A5D35-C7AE-458F-BBB5-71CD3A3F97F8}"/>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5" name="Arc 64">
                      <a:extLst>
                        <a:ext uri="{FF2B5EF4-FFF2-40B4-BE49-F238E27FC236}">
                          <a16:creationId xmlns:a16="http://schemas.microsoft.com/office/drawing/2014/main" id="{F490A229-65A6-4DFF-870F-4B92A114A66A}"/>
                        </a:ext>
                      </a:extLst>
                    </p:cNvPr>
                    <p:cNvSpPr/>
                    <p:nvPr/>
                  </p:nvSpPr>
                  <p:spPr>
                    <a:xfrm>
                      <a:off x="5805714" y="609691"/>
                      <a:ext cx="410553" cy="386869"/>
                    </a:xfrm>
                    <a:prstGeom prst="arc">
                      <a:avLst>
                        <a:gd name="adj1" fmla="val 11146438"/>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9" name="Group 48">
                    <a:extLst>
                      <a:ext uri="{FF2B5EF4-FFF2-40B4-BE49-F238E27FC236}">
                        <a16:creationId xmlns:a16="http://schemas.microsoft.com/office/drawing/2014/main" id="{9EC6FFFF-2006-4366-8566-0113AD9F036A}"/>
                      </a:ext>
                    </a:extLst>
                  </p:cNvPr>
                  <p:cNvGrpSpPr/>
                  <p:nvPr/>
                </p:nvGrpSpPr>
                <p:grpSpPr>
                  <a:xfrm>
                    <a:off x="5805714" y="5095918"/>
                    <a:ext cx="580573" cy="386869"/>
                    <a:chOff x="5805714" y="609691"/>
                    <a:chExt cx="580573" cy="386869"/>
                  </a:xfrm>
                </p:grpSpPr>
                <p:sp>
                  <p:nvSpPr>
                    <p:cNvPr id="62" name="Rectangle 61">
                      <a:extLst>
                        <a:ext uri="{FF2B5EF4-FFF2-40B4-BE49-F238E27FC236}">
                          <a16:creationId xmlns:a16="http://schemas.microsoft.com/office/drawing/2014/main" id="{595E399E-0521-4D5B-914F-29C3ADDF2B72}"/>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3" name="Arc 62">
                      <a:extLst>
                        <a:ext uri="{FF2B5EF4-FFF2-40B4-BE49-F238E27FC236}">
                          <a16:creationId xmlns:a16="http://schemas.microsoft.com/office/drawing/2014/main" id="{14739334-2472-4756-B880-7780C40DA407}"/>
                        </a:ext>
                      </a:extLst>
                    </p:cNvPr>
                    <p:cNvSpPr/>
                    <p:nvPr/>
                  </p:nvSpPr>
                  <p:spPr>
                    <a:xfrm>
                      <a:off x="5805714" y="609691"/>
                      <a:ext cx="410553" cy="386869"/>
                    </a:xfrm>
                    <a:prstGeom prst="arc">
                      <a:avLst>
                        <a:gd name="adj1" fmla="val 1112251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0" name="Group 49">
                    <a:extLst>
                      <a:ext uri="{FF2B5EF4-FFF2-40B4-BE49-F238E27FC236}">
                        <a16:creationId xmlns:a16="http://schemas.microsoft.com/office/drawing/2014/main" id="{6D7FEFCF-F5E2-48A4-8DA2-466E3FA530E8}"/>
                      </a:ext>
                    </a:extLst>
                  </p:cNvPr>
                  <p:cNvGrpSpPr/>
                  <p:nvPr/>
                </p:nvGrpSpPr>
                <p:grpSpPr>
                  <a:xfrm>
                    <a:off x="5805714" y="5406941"/>
                    <a:ext cx="580573" cy="386869"/>
                    <a:chOff x="5805714" y="609691"/>
                    <a:chExt cx="580573" cy="386869"/>
                  </a:xfrm>
                </p:grpSpPr>
                <p:sp>
                  <p:nvSpPr>
                    <p:cNvPr id="60" name="Rectangle 59">
                      <a:extLst>
                        <a:ext uri="{FF2B5EF4-FFF2-40B4-BE49-F238E27FC236}">
                          <a16:creationId xmlns:a16="http://schemas.microsoft.com/office/drawing/2014/main" id="{5B8C7798-2FB8-447C-BA5C-ECB75C74E5AD}"/>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1" name="Arc 60">
                      <a:extLst>
                        <a:ext uri="{FF2B5EF4-FFF2-40B4-BE49-F238E27FC236}">
                          <a16:creationId xmlns:a16="http://schemas.microsoft.com/office/drawing/2014/main" id="{DDFE7CA2-AC7D-4CF0-A779-1F7EC6161969}"/>
                        </a:ext>
                      </a:extLst>
                    </p:cNvPr>
                    <p:cNvSpPr/>
                    <p:nvPr/>
                  </p:nvSpPr>
                  <p:spPr>
                    <a:xfrm>
                      <a:off x="5805714" y="609691"/>
                      <a:ext cx="410553" cy="386869"/>
                    </a:xfrm>
                    <a:prstGeom prst="arc">
                      <a:avLst>
                        <a:gd name="adj1" fmla="val 1087916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1" name="Group 50">
                    <a:extLst>
                      <a:ext uri="{FF2B5EF4-FFF2-40B4-BE49-F238E27FC236}">
                        <a16:creationId xmlns:a16="http://schemas.microsoft.com/office/drawing/2014/main" id="{EF6B5FAD-EB1F-43DC-8B99-11CAD21D64C9}"/>
                      </a:ext>
                    </a:extLst>
                  </p:cNvPr>
                  <p:cNvGrpSpPr/>
                  <p:nvPr/>
                </p:nvGrpSpPr>
                <p:grpSpPr>
                  <a:xfrm>
                    <a:off x="5805714" y="5717964"/>
                    <a:ext cx="580573" cy="386869"/>
                    <a:chOff x="5805714" y="609691"/>
                    <a:chExt cx="580573" cy="386869"/>
                  </a:xfrm>
                </p:grpSpPr>
                <p:sp>
                  <p:nvSpPr>
                    <p:cNvPr id="58" name="Rectangle 57">
                      <a:extLst>
                        <a:ext uri="{FF2B5EF4-FFF2-40B4-BE49-F238E27FC236}">
                          <a16:creationId xmlns:a16="http://schemas.microsoft.com/office/drawing/2014/main" id="{B817890A-729D-4FBB-8EF7-DAFD6F73427B}"/>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9" name="Arc 58">
                      <a:extLst>
                        <a:ext uri="{FF2B5EF4-FFF2-40B4-BE49-F238E27FC236}">
                          <a16:creationId xmlns:a16="http://schemas.microsoft.com/office/drawing/2014/main" id="{EAD6132E-2435-4771-A3CC-CCE94E7A9600}"/>
                        </a:ext>
                      </a:extLst>
                    </p:cNvPr>
                    <p:cNvSpPr/>
                    <p:nvPr/>
                  </p:nvSpPr>
                  <p:spPr>
                    <a:xfrm>
                      <a:off x="5805714" y="609691"/>
                      <a:ext cx="410553" cy="386869"/>
                    </a:xfrm>
                    <a:prstGeom prst="arc">
                      <a:avLst>
                        <a:gd name="adj1" fmla="val 1099240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2" name="Group 51">
                    <a:extLst>
                      <a:ext uri="{FF2B5EF4-FFF2-40B4-BE49-F238E27FC236}">
                        <a16:creationId xmlns:a16="http://schemas.microsoft.com/office/drawing/2014/main" id="{2B7006E1-B188-46BA-BAA5-15A960905F4C}"/>
                      </a:ext>
                    </a:extLst>
                  </p:cNvPr>
                  <p:cNvGrpSpPr/>
                  <p:nvPr/>
                </p:nvGrpSpPr>
                <p:grpSpPr>
                  <a:xfrm>
                    <a:off x="5805714" y="6028987"/>
                    <a:ext cx="580573" cy="386869"/>
                    <a:chOff x="5805714" y="609691"/>
                    <a:chExt cx="580573" cy="386869"/>
                  </a:xfrm>
                </p:grpSpPr>
                <p:sp>
                  <p:nvSpPr>
                    <p:cNvPr id="56" name="Rectangle 55">
                      <a:extLst>
                        <a:ext uri="{FF2B5EF4-FFF2-40B4-BE49-F238E27FC236}">
                          <a16:creationId xmlns:a16="http://schemas.microsoft.com/office/drawing/2014/main" id="{D01250CF-AFA1-4A19-B3C7-7F163609380B}"/>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7" name="Arc 56">
                      <a:extLst>
                        <a:ext uri="{FF2B5EF4-FFF2-40B4-BE49-F238E27FC236}">
                          <a16:creationId xmlns:a16="http://schemas.microsoft.com/office/drawing/2014/main" id="{1014BA5C-C370-44EB-84DA-2D69E36CE6C3}"/>
                        </a:ext>
                      </a:extLst>
                    </p:cNvPr>
                    <p:cNvSpPr/>
                    <p:nvPr/>
                  </p:nvSpPr>
                  <p:spPr>
                    <a:xfrm>
                      <a:off x="5805714" y="609691"/>
                      <a:ext cx="410553" cy="386869"/>
                    </a:xfrm>
                    <a:prstGeom prst="arc">
                      <a:avLst>
                        <a:gd name="adj1" fmla="val 11197210"/>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3" name="Group 52">
                    <a:extLst>
                      <a:ext uri="{FF2B5EF4-FFF2-40B4-BE49-F238E27FC236}">
                        <a16:creationId xmlns:a16="http://schemas.microsoft.com/office/drawing/2014/main" id="{AD8CB7E5-EBC4-4791-B93B-D0B41B862B83}"/>
                      </a:ext>
                    </a:extLst>
                  </p:cNvPr>
                  <p:cNvGrpSpPr/>
                  <p:nvPr/>
                </p:nvGrpSpPr>
                <p:grpSpPr>
                  <a:xfrm>
                    <a:off x="5805714" y="6340004"/>
                    <a:ext cx="580573" cy="386869"/>
                    <a:chOff x="5805714" y="609691"/>
                    <a:chExt cx="580573" cy="386869"/>
                  </a:xfrm>
                </p:grpSpPr>
                <p:sp>
                  <p:nvSpPr>
                    <p:cNvPr id="54" name="Rectangle 53">
                      <a:extLst>
                        <a:ext uri="{FF2B5EF4-FFF2-40B4-BE49-F238E27FC236}">
                          <a16:creationId xmlns:a16="http://schemas.microsoft.com/office/drawing/2014/main" id="{CF456FF3-391C-4C8E-A128-A413BDBBB225}"/>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5" name="Arc 54">
                      <a:extLst>
                        <a:ext uri="{FF2B5EF4-FFF2-40B4-BE49-F238E27FC236}">
                          <a16:creationId xmlns:a16="http://schemas.microsoft.com/office/drawing/2014/main" id="{8838FE2A-04D7-44E3-97C3-54338832CB9A}"/>
                        </a:ext>
                      </a:extLst>
                    </p:cNvPr>
                    <p:cNvSpPr/>
                    <p:nvPr/>
                  </p:nvSpPr>
                  <p:spPr>
                    <a:xfrm>
                      <a:off x="5805714" y="609691"/>
                      <a:ext cx="410553" cy="386869"/>
                    </a:xfrm>
                    <a:prstGeom prst="arc">
                      <a:avLst>
                        <a:gd name="adj1" fmla="val 1112980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grpSp>
        </p:grpSp>
      </p:grpSp>
      <p:sp>
        <p:nvSpPr>
          <p:cNvPr id="103" name="TextBox 102">
            <a:extLst>
              <a:ext uri="{FF2B5EF4-FFF2-40B4-BE49-F238E27FC236}">
                <a16:creationId xmlns:a16="http://schemas.microsoft.com/office/drawing/2014/main" id="{F2C903F3-C80B-4C65-BBE4-42679B3787E3}"/>
              </a:ext>
            </a:extLst>
          </p:cNvPr>
          <p:cNvSpPr txBox="1"/>
          <p:nvPr/>
        </p:nvSpPr>
        <p:spPr>
          <a:xfrm>
            <a:off x="6949930" y="1081190"/>
            <a:ext cx="4121107" cy="523220"/>
          </a:xfrm>
          <a:prstGeom prst="rect">
            <a:avLst/>
          </a:prstGeom>
          <a:noFill/>
        </p:spPr>
        <p:txBody>
          <a:bodyPr wrap="square" rtlCol="0">
            <a:spAutoFit/>
          </a:bodyPr>
          <a:lstStyle/>
          <a:p>
            <a:pPr lvl="0" algn="ctr"/>
            <a:r>
              <a:rPr lang="ar-EG" sz="2800" b="1" dirty="0">
                <a:ln>
                  <a:solidFill>
                    <a:prstClr val="black">
                      <a:lumMod val="65000"/>
                      <a:lumOff val="35000"/>
                    </a:prstClr>
                  </a:solidFill>
                </a:ln>
                <a:solidFill>
                  <a:prstClr val="black">
                    <a:lumMod val="65000"/>
                    <a:lumOff val="35000"/>
                  </a:prstClr>
                </a:solidFill>
                <a:effectLst>
                  <a:glow rad="63500">
                    <a:srgbClr val="70AD47">
                      <a:satMod val="175000"/>
                      <a:alpha val="40000"/>
                    </a:srgbClr>
                  </a:glow>
                </a:effectLst>
                <a:latin typeface="Sakkal Majalla" pitchFamily="2" charset="-78"/>
                <a:cs typeface="Sakkal Majalla" pitchFamily="2" charset="-78"/>
              </a:rPr>
              <a:t>ذكاء الأعمال </a:t>
            </a:r>
            <a:endParaRPr kumimoji="0" lang="ar-EG" sz="2800" b="1" i="0" u="none" strike="noStrike" kern="1200" cap="none" spc="0" normalizeH="0" baseline="0" noProof="0" dirty="0">
              <a:ln>
                <a:solidFill>
                  <a:prstClr val="black">
                    <a:lumMod val="65000"/>
                    <a:lumOff val="35000"/>
                  </a:prstClr>
                </a:solidFill>
              </a:ln>
              <a:solidFill>
                <a:prstClr val="black">
                  <a:lumMod val="65000"/>
                  <a:lumOff val="35000"/>
                </a:prstClr>
              </a:solidFill>
              <a:effectLst>
                <a:glow rad="63500">
                  <a:srgbClr val="70AD47">
                    <a:satMod val="175000"/>
                    <a:alpha val="40000"/>
                  </a:srgbClr>
                </a:glow>
              </a:effectLst>
              <a:uLnTx/>
              <a:uFillTx/>
              <a:latin typeface="Sakkal Majalla" pitchFamily="2" charset="-78"/>
              <a:ea typeface="+mn-ea"/>
              <a:cs typeface="Sakkal Majalla" pitchFamily="2" charset="-78"/>
            </a:endParaRPr>
          </a:p>
        </p:txBody>
      </p:sp>
      <p:sp>
        <p:nvSpPr>
          <p:cNvPr id="104" name="TextBox 103">
            <a:extLst>
              <a:ext uri="{FF2B5EF4-FFF2-40B4-BE49-F238E27FC236}">
                <a16:creationId xmlns:a16="http://schemas.microsoft.com/office/drawing/2014/main" id="{BC486640-E351-43E9-B9E2-9FE71880CCBD}"/>
              </a:ext>
            </a:extLst>
          </p:cNvPr>
          <p:cNvSpPr txBox="1"/>
          <p:nvPr/>
        </p:nvSpPr>
        <p:spPr>
          <a:xfrm>
            <a:off x="6616366" y="1497536"/>
            <a:ext cx="4530246" cy="3785652"/>
          </a:xfrm>
          <a:prstGeom prst="rect">
            <a:avLst/>
          </a:prstGeom>
          <a:noFill/>
        </p:spPr>
        <p:txBody>
          <a:bodyPr wrap="square" rtlCol="0">
            <a:spAutoFit/>
          </a:bodyPr>
          <a:lstStyle/>
          <a:p>
            <a:pPr marL="357188" lvl="0" indent="-357188" algn="justLow" fontAlgn="t">
              <a:lnSpc>
                <a:spcPct val="2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ما هو ذكاء الأعمال؟</a:t>
            </a:r>
          </a:p>
          <a:p>
            <a:pPr marL="357188" lvl="0" indent="-357188" algn="justLow" fontAlgn="t">
              <a:lnSpc>
                <a:spcPct val="2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فهم ذكاء الاعمال </a:t>
            </a:r>
            <a:r>
              <a:rPr lang="en-US" sz="2400" dirty="0">
                <a:ln>
                  <a:solidFill>
                    <a:srgbClr val="002060"/>
                  </a:solidFill>
                </a:ln>
                <a:solidFill>
                  <a:prstClr val="black">
                    <a:lumMod val="95000"/>
                    <a:lumOff val="5000"/>
                  </a:prstClr>
                </a:solidFill>
                <a:latin typeface="Sakkal Majalla" pitchFamily="2" charset="-78"/>
                <a:cs typeface="Sakkal Majalla" pitchFamily="2" charset="-78"/>
              </a:rPr>
              <a:t>(BI)</a:t>
            </a:r>
          </a:p>
          <a:p>
            <a:pPr marL="357188" lvl="0" indent="-357188" algn="justLow" fontAlgn="t">
              <a:lnSpc>
                <a:spcPct val="2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أهمية ذكاء الأعمال في المنظمة</a:t>
            </a:r>
          </a:p>
          <a:p>
            <a:pPr marL="357188" lvl="0" indent="-357188" algn="justLow" fontAlgn="t">
              <a:lnSpc>
                <a:spcPct val="2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أنواع ذكاء الأعمال</a:t>
            </a:r>
          </a:p>
        </p:txBody>
      </p:sp>
      <p:sp>
        <p:nvSpPr>
          <p:cNvPr id="105" name="TextBox 104">
            <a:extLst>
              <a:ext uri="{FF2B5EF4-FFF2-40B4-BE49-F238E27FC236}">
                <a16:creationId xmlns:a16="http://schemas.microsoft.com/office/drawing/2014/main" id="{F2C903F3-C80B-4C65-BBE4-42679B3787E3}"/>
              </a:ext>
            </a:extLst>
          </p:cNvPr>
          <p:cNvSpPr txBox="1"/>
          <p:nvPr/>
        </p:nvSpPr>
        <p:spPr>
          <a:xfrm>
            <a:off x="606886" y="1085758"/>
            <a:ext cx="4881957" cy="523220"/>
          </a:xfrm>
          <a:prstGeom prst="rect">
            <a:avLst/>
          </a:prstGeom>
          <a:noFill/>
        </p:spPr>
        <p:txBody>
          <a:bodyPr wrap="square" rtlCol="0">
            <a:spAutoFit/>
          </a:bodyPr>
          <a:lstStyle/>
          <a:p>
            <a:pPr lvl="0" algn="ctr"/>
            <a:r>
              <a:rPr lang="ar-EG" sz="2800" b="1" dirty="0">
                <a:ln>
                  <a:solidFill>
                    <a:prstClr val="black">
                      <a:lumMod val="65000"/>
                      <a:lumOff val="35000"/>
                    </a:prstClr>
                  </a:solidFill>
                </a:ln>
                <a:solidFill>
                  <a:prstClr val="black">
                    <a:lumMod val="65000"/>
                    <a:lumOff val="35000"/>
                  </a:prstClr>
                </a:solidFill>
                <a:effectLst>
                  <a:glow rad="63500">
                    <a:srgbClr val="70AD47">
                      <a:satMod val="175000"/>
                      <a:alpha val="40000"/>
                    </a:srgbClr>
                  </a:glow>
                </a:effectLst>
                <a:latin typeface="Sakkal Majalla" pitchFamily="2" charset="-78"/>
                <a:cs typeface="Sakkal Majalla" pitchFamily="2" charset="-78"/>
              </a:rPr>
              <a:t>تحليلات البيانات</a:t>
            </a:r>
            <a:endParaRPr kumimoji="0" lang="ar-EG" sz="2800" b="1" i="0" u="none" strike="noStrike" kern="1200" cap="none" spc="0" normalizeH="0" baseline="0" noProof="0" dirty="0">
              <a:ln>
                <a:solidFill>
                  <a:prstClr val="black">
                    <a:lumMod val="65000"/>
                    <a:lumOff val="35000"/>
                  </a:prstClr>
                </a:solidFill>
              </a:ln>
              <a:solidFill>
                <a:prstClr val="black">
                  <a:lumMod val="65000"/>
                  <a:lumOff val="35000"/>
                </a:prstClr>
              </a:solidFill>
              <a:effectLst>
                <a:glow rad="63500">
                  <a:srgbClr val="70AD47">
                    <a:satMod val="175000"/>
                    <a:alpha val="40000"/>
                  </a:srgbClr>
                </a:glow>
              </a:effectLst>
              <a:uLnTx/>
              <a:uFillTx/>
              <a:latin typeface="Sakkal Majalla" pitchFamily="2" charset="-78"/>
              <a:ea typeface="+mn-ea"/>
              <a:cs typeface="Sakkal Majalla" pitchFamily="2" charset="-78"/>
            </a:endParaRPr>
          </a:p>
        </p:txBody>
      </p:sp>
      <p:sp>
        <p:nvSpPr>
          <p:cNvPr id="106" name="TextBox 105">
            <a:extLst>
              <a:ext uri="{FF2B5EF4-FFF2-40B4-BE49-F238E27FC236}">
                <a16:creationId xmlns:a16="http://schemas.microsoft.com/office/drawing/2014/main" id="{BC486640-E351-43E9-B9E2-9FE71880CCBD}"/>
              </a:ext>
            </a:extLst>
          </p:cNvPr>
          <p:cNvSpPr txBox="1"/>
          <p:nvPr/>
        </p:nvSpPr>
        <p:spPr>
          <a:xfrm>
            <a:off x="753397" y="1650702"/>
            <a:ext cx="4818496" cy="4524315"/>
          </a:xfrm>
          <a:prstGeom prst="rect">
            <a:avLst/>
          </a:prstGeom>
          <a:noFill/>
        </p:spPr>
        <p:txBody>
          <a:bodyPr wrap="square" rtlCol="0">
            <a:spAutoFit/>
          </a:bodyPr>
          <a:lstStyle/>
          <a:p>
            <a:pPr marL="357188" lvl="0" indent="-357188" algn="justLow" fontAlgn="t">
              <a:lnSpc>
                <a:spcPct val="20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ما هي تحليلات البيانات؟</a:t>
            </a:r>
          </a:p>
          <a:p>
            <a:pPr marL="357188" lvl="0" indent="-357188" algn="justLow" fontAlgn="t">
              <a:lnSpc>
                <a:spcPct val="20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ما هي أنواع تحليلات البيانات المختلفة؟</a:t>
            </a:r>
          </a:p>
          <a:p>
            <a:pPr marL="357188" lvl="0" indent="-357188" algn="justLow" fontAlgn="t">
              <a:lnSpc>
                <a:spcPct val="20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ما الفرق بين ذكاء الاعمال وتحليل البيانات؟</a:t>
            </a:r>
          </a:p>
          <a:p>
            <a:pPr marL="357188" lvl="0" indent="-357188" algn="justLow" fontAlgn="t">
              <a:lnSpc>
                <a:spcPct val="20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إجراءات وخطوات لتحليل البيانات</a:t>
            </a:r>
          </a:p>
          <a:p>
            <a:pPr marL="357188" lvl="0" indent="-357188" algn="justLow" fontAlgn="t">
              <a:lnSpc>
                <a:spcPct val="20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أهمية تحليلات البيانات</a:t>
            </a:r>
          </a:p>
          <a:p>
            <a:pPr marL="357188" lvl="0" indent="-357188" algn="justLow" fontAlgn="t">
              <a:lnSpc>
                <a:spcPct val="20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أهم أدوات وتقنيات تحليل البيانات</a:t>
            </a:r>
          </a:p>
        </p:txBody>
      </p:sp>
      <p:sp>
        <p:nvSpPr>
          <p:cNvPr id="107" name="TextBox 106">
            <a:extLst>
              <a:ext uri="{FF2B5EF4-FFF2-40B4-BE49-F238E27FC236}">
                <a16:creationId xmlns:a16="http://schemas.microsoft.com/office/drawing/2014/main" id="{B1FBF4D5-CE44-480D-BC29-B88EB2D96005}"/>
              </a:ext>
            </a:extLst>
          </p:cNvPr>
          <p:cNvSpPr txBox="1"/>
          <p:nvPr/>
        </p:nvSpPr>
        <p:spPr>
          <a:xfrm>
            <a:off x="11257684" y="4176279"/>
            <a:ext cx="553998" cy="2326663"/>
          </a:xfrm>
          <a:prstGeom prst="rect">
            <a:avLst/>
          </a:prstGeom>
          <a:noFill/>
        </p:spPr>
        <p:txBody>
          <a:bodyPr vert="vert270"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الجلسة التدريبية الأولى </a:t>
            </a:r>
            <a:endParaRPr kumimoji="0" lang="en-US"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108" name="TextBox 107">
            <a:extLst>
              <a:ext uri="{FF2B5EF4-FFF2-40B4-BE49-F238E27FC236}">
                <a16:creationId xmlns:a16="http://schemas.microsoft.com/office/drawing/2014/main" id="{028D77CE-26CC-48A3-92E2-0D112FD9E9FA}"/>
              </a:ext>
            </a:extLst>
          </p:cNvPr>
          <p:cNvSpPr txBox="1"/>
          <p:nvPr/>
        </p:nvSpPr>
        <p:spPr>
          <a:xfrm flipH="1">
            <a:off x="417407" y="4061881"/>
            <a:ext cx="553998" cy="2315661"/>
          </a:xfrm>
          <a:prstGeom prst="rect">
            <a:avLst/>
          </a:prstGeom>
          <a:noFill/>
        </p:spPr>
        <p:txBody>
          <a:bodyPr vert="vert270"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الجلسة التدريبية الثانية</a:t>
            </a:r>
            <a:endParaRPr kumimoji="0" lang="en-US"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109" name="Slide Number Placeholder 108"/>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3</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grpSp>
        <p:nvGrpSpPr>
          <p:cNvPr id="110" name="Group 109"/>
          <p:cNvGrpSpPr/>
          <p:nvPr/>
        </p:nvGrpSpPr>
        <p:grpSpPr>
          <a:xfrm>
            <a:off x="4030222" y="109191"/>
            <a:ext cx="3719382" cy="766601"/>
            <a:chOff x="4132593" y="130928"/>
            <a:chExt cx="4146755" cy="938642"/>
          </a:xfrm>
        </p:grpSpPr>
        <p:pic>
          <p:nvPicPr>
            <p:cNvPr id="111" name="Picture 1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32593" y="130928"/>
              <a:ext cx="4146755" cy="938642"/>
            </a:xfrm>
            <a:prstGeom prst="rect">
              <a:avLst/>
            </a:prstGeom>
          </p:spPr>
        </p:pic>
        <p:sp>
          <p:nvSpPr>
            <p:cNvPr id="112" name="Rectangle 111">
              <a:extLst>
                <a:ext uri="{FF2B5EF4-FFF2-40B4-BE49-F238E27FC236}">
                  <a16:creationId xmlns:a16="http://schemas.microsoft.com/office/drawing/2014/main" id="{FA751D29-6DD3-4C4B-90D0-E0CDD25EC818}"/>
                </a:ext>
              </a:extLst>
            </p:cNvPr>
            <p:cNvSpPr/>
            <p:nvPr/>
          </p:nvSpPr>
          <p:spPr>
            <a:xfrm>
              <a:off x="4182717" y="288538"/>
              <a:ext cx="3749166" cy="716011"/>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2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اليوم التدريبي الأول</a:t>
              </a:r>
            </a:p>
          </p:txBody>
        </p:sp>
      </p:grpSp>
    </p:spTree>
    <p:extLst>
      <p:ext uri="{BB962C8B-B14F-4D97-AF65-F5344CB8AC3E}">
        <p14:creationId xmlns:p14="http://schemas.microsoft.com/office/powerpoint/2010/main" val="134809733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barn(inVertical)">
                                      <p:cBhvr>
                                        <p:cTn id="7" dur="500"/>
                                        <p:tgtEl>
                                          <p:spTgt spid="1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107"/>
                                        </p:tgtEl>
                                        <p:attrNameLst>
                                          <p:attrName>style.visibility</p:attrName>
                                        </p:attrNameLst>
                                      </p:cBhvr>
                                      <p:to>
                                        <p:strVal val="visible"/>
                                      </p:to>
                                    </p:set>
                                    <p:animEffect transition="in" filter="randombar(horizontal)">
                                      <p:cBhvr>
                                        <p:cTn id="15" dur="500"/>
                                        <p:tgtEl>
                                          <p:spTgt spid="107"/>
                                        </p:tgtEl>
                                      </p:cBhvr>
                                    </p:animEffect>
                                  </p:childTnLst>
                                </p:cTn>
                              </p:par>
                              <p:par>
                                <p:cTn id="16" presetID="2" presetClass="entr" presetSubtype="4" fill="hold" grpId="0" nodeType="withEffect">
                                  <p:stCondLst>
                                    <p:cond delay="0"/>
                                  </p:stCondLst>
                                  <p:childTnLst>
                                    <p:set>
                                      <p:cBhvr>
                                        <p:cTn id="17" dur="1" fill="hold">
                                          <p:stCondLst>
                                            <p:cond delay="0"/>
                                          </p:stCondLst>
                                        </p:cTn>
                                        <p:tgtEl>
                                          <p:spTgt spid="103"/>
                                        </p:tgtEl>
                                        <p:attrNameLst>
                                          <p:attrName>style.visibility</p:attrName>
                                        </p:attrNameLst>
                                      </p:cBhvr>
                                      <p:to>
                                        <p:strVal val="visible"/>
                                      </p:to>
                                    </p:set>
                                    <p:anim calcmode="lin" valueType="num">
                                      <p:cBhvr additive="base">
                                        <p:cTn id="18" dur="500" fill="hold"/>
                                        <p:tgtEl>
                                          <p:spTgt spid="103"/>
                                        </p:tgtEl>
                                        <p:attrNameLst>
                                          <p:attrName>ppt_x</p:attrName>
                                        </p:attrNameLst>
                                      </p:cBhvr>
                                      <p:tavLst>
                                        <p:tav tm="0">
                                          <p:val>
                                            <p:strVal val="#ppt_x"/>
                                          </p:val>
                                        </p:tav>
                                        <p:tav tm="100000">
                                          <p:val>
                                            <p:strVal val="#ppt_x"/>
                                          </p:val>
                                        </p:tav>
                                      </p:tavLst>
                                    </p:anim>
                                    <p:anim calcmode="lin" valueType="num">
                                      <p:cBhvr additive="base">
                                        <p:cTn id="19" dur="500" fill="hold"/>
                                        <p:tgtEl>
                                          <p:spTgt spid="103"/>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04">
                                            <p:txEl>
                                              <p:pRg st="0" end="0"/>
                                            </p:txEl>
                                          </p:spTgt>
                                        </p:tgtEl>
                                        <p:attrNameLst>
                                          <p:attrName>style.visibility</p:attrName>
                                        </p:attrNameLst>
                                      </p:cBhvr>
                                      <p:to>
                                        <p:strVal val="visible"/>
                                      </p:to>
                                    </p:set>
                                    <p:animEffect transition="in" filter="barn(inVertical)">
                                      <p:cBhvr>
                                        <p:cTn id="24" dur="500"/>
                                        <p:tgtEl>
                                          <p:spTgt spid="104">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104">
                                            <p:txEl>
                                              <p:pRg st="1" end="1"/>
                                            </p:txEl>
                                          </p:spTgt>
                                        </p:tgtEl>
                                        <p:attrNameLst>
                                          <p:attrName>style.visibility</p:attrName>
                                        </p:attrNameLst>
                                      </p:cBhvr>
                                      <p:to>
                                        <p:strVal val="visible"/>
                                      </p:to>
                                    </p:set>
                                    <p:animEffect transition="in" filter="barn(inVertical)">
                                      <p:cBhvr>
                                        <p:cTn id="29" dur="500"/>
                                        <p:tgtEl>
                                          <p:spTgt spid="104">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104">
                                            <p:txEl>
                                              <p:pRg st="2" end="2"/>
                                            </p:txEl>
                                          </p:spTgt>
                                        </p:tgtEl>
                                        <p:attrNameLst>
                                          <p:attrName>style.visibility</p:attrName>
                                        </p:attrNameLst>
                                      </p:cBhvr>
                                      <p:to>
                                        <p:strVal val="visible"/>
                                      </p:to>
                                    </p:set>
                                    <p:animEffect transition="in" filter="barn(inVertical)">
                                      <p:cBhvr>
                                        <p:cTn id="34" dur="500"/>
                                        <p:tgtEl>
                                          <p:spTgt spid="104">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nodeType="clickEffect">
                                  <p:stCondLst>
                                    <p:cond delay="0"/>
                                  </p:stCondLst>
                                  <p:childTnLst>
                                    <p:set>
                                      <p:cBhvr>
                                        <p:cTn id="38" dur="1" fill="hold">
                                          <p:stCondLst>
                                            <p:cond delay="0"/>
                                          </p:stCondLst>
                                        </p:cTn>
                                        <p:tgtEl>
                                          <p:spTgt spid="104">
                                            <p:txEl>
                                              <p:pRg st="3" end="3"/>
                                            </p:txEl>
                                          </p:spTgt>
                                        </p:tgtEl>
                                        <p:attrNameLst>
                                          <p:attrName>style.visibility</p:attrName>
                                        </p:attrNameLst>
                                      </p:cBhvr>
                                      <p:to>
                                        <p:strVal val="visible"/>
                                      </p:to>
                                    </p:set>
                                    <p:animEffect transition="in" filter="barn(inVertical)">
                                      <p:cBhvr>
                                        <p:cTn id="39" dur="500"/>
                                        <p:tgtEl>
                                          <p:spTgt spid="104">
                                            <p:txEl>
                                              <p:pRg st="3" end="3"/>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108"/>
                                        </p:tgtEl>
                                        <p:attrNameLst>
                                          <p:attrName>style.visibility</p:attrName>
                                        </p:attrNameLst>
                                      </p:cBhvr>
                                      <p:to>
                                        <p:strVal val="visible"/>
                                      </p:to>
                                    </p:set>
                                    <p:anim calcmode="lin" valueType="num">
                                      <p:cBhvr additive="base">
                                        <p:cTn id="44" dur="500" fill="hold"/>
                                        <p:tgtEl>
                                          <p:spTgt spid="108"/>
                                        </p:tgtEl>
                                        <p:attrNameLst>
                                          <p:attrName>ppt_x</p:attrName>
                                        </p:attrNameLst>
                                      </p:cBhvr>
                                      <p:tavLst>
                                        <p:tav tm="0">
                                          <p:val>
                                            <p:strVal val="#ppt_x"/>
                                          </p:val>
                                        </p:tav>
                                        <p:tav tm="100000">
                                          <p:val>
                                            <p:strVal val="#ppt_x"/>
                                          </p:val>
                                        </p:tav>
                                      </p:tavLst>
                                    </p:anim>
                                    <p:anim calcmode="lin" valueType="num">
                                      <p:cBhvr additive="base">
                                        <p:cTn id="45" dur="500" fill="hold"/>
                                        <p:tgtEl>
                                          <p:spTgt spid="108"/>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105"/>
                                        </p:tgtEl>
                                        <p:attrNameLst>
                                          <p:attrName>style.visibility</p:attrName>
                                        </p:attrNameLst>
                                      </p:cBhvr>
                                      <p:to>
                                        <p:strVal val="visible"/>
                                      </p:to>
                                    </p:set>
                                    <p:anim calcmode="lin" valueType="num">
                                      <p:cBhvr additive="base">
                                        <p:cTn id="48" dur="500" fill="hold"/>
                                        <p:tgtEl>
                                          <p:spTgt spid="105"/>
                                        </p:tgtEl>
                                        <p:attrNameLst>
                                          <p:attrName>ppt_x</p:attrName>
                                        </p:attrNameLst>
                                      </p:cBhvr>
                                      <p:tavLst>
                                        <p:tav tm="0">
                                          <p:val>
                                            <p:strVal val="#ppt_x"/>
                                          </p:val>
                                        </p:tav>
                                        <p:tav tm="100000">
                                          <p:val>
                                            <p:strVal val="#ppt_x"/>
                                          </p:val>
                                        </p:tav>
                                      </p:tavLst>
                                    </p:anim>
                                    <p:anim calcmode="lin" valueType="num">
                                      <p:cBhvr additive="base">
                                        <p:cTn id="49" dur="500" fill="hold"/>
                                        <p:tgtEl>
                                          <p:spTgt spid="105"/>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nodeType="clickEffect">
                                  <p:stCondLst>
                                    <p:cond delay="0"/>
                                  </p:stCondLst>
                                  <p:childTnLst>
                                    <p:set>
                                      <p:cBhvr>
                                        <p:cTn id="53" dur="1" fill="hold">
                                          <p:stCondLst>
                                            <p:cond delay="0"/>
                                          </p:stCondLst>
                                        </p:cTn>
                                        <p:tgtEl>
                                          <p:spTgt spid="106">
                                            <p:txEl>
                                              <p:pRg st="0" end="0"/>
                                            </p:txEl>
                                          </p:spTgt>
                                        </p:tgtEl>
                                        <p:attrNameLst>
                                          <p:attrName>style.visibility</p:attrName>
                                        </p:attrNameLst>
                                      </p:cBhvr>
                                      <p:to>
                                        <p:strVal val="visible"/>
                                      </p:to>
                                    </p:set>
                                    <p:animEffect transition="in" filter="barn(inVertical)">
                                      <p:cBhvr>
                                        <p:cTn id="54" dur="500"/>
                                        <p:tgtEl>
                                          <p:spTgt spid="106">
                                            <p:txEl>
                                              <p:pRg st="0" end="0"/>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nodeType="clickEffect">
                                  <p:stCondLst>
                                    <p:cond delay="0"/>
                                  </p:stCondLst>
                                  <p:childTnLst>
                                    <p:set>
                                      <p:cBhvr>
                                        <p:cTn id="58" dur="1" fill="hold">
                                          <p:stCondLst>
                                            <p:cond delay="0"/>
                                          </p:stCondLst>
                                        </p:cTn>
                                        <p:tgtEl>
                                          <p:spTgt spid="106">
                                            <p:txEl>
                                              <p:pRg st="1" end="1"/>
                                            </p:txEl>
                                          </p:spTgt>
                                        </p:tgtEl>
                                        <p:attrNameLst>
                                          <p:attrName>style.visibility</p:attrName>
                                        </p:attrNameLst>
                                      </p:cBhvr>
                                      <p:to>
                                        <p:strVal val="visible"/>
                                      </p:to>
                                    </p:set>
                                    <p:animEffect transition="in" filter="barn(inVertical)">
                                      <p:cBhvr>
                                        <p:cTn id="59" dur="500"/>
                                        <p:tgtEl>
                                          <p:spTgt spid="106">
                                            <p:txEl>
                                              <p:pRg st="1" end="1"/>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16" presetClass="entr" presetSubtype="21" fill="hold" nodeType="clickEffect">
                                  <p:stCondLst>
                                    <p:cond delay="0"/>
                                  </p:stCondLst>
                                  <p:childTnLst>
                                    <p:set>
                                      <p:cBhvr>
                                        <p:cTn id="63" dur="1" fill="hold">
                                          <p:stCondLst>
                                            <p:cond delay="0"/>
                                          </p:stCondLst>
                                        </p:cTn>
                                        <p:tgtEl>
                                          <p:spTgt spid="106">
                                            <p:txEl>
                                              <p:pRg st="2" end="2"/>
                                            </p:txEl>
                                          </p:spTgt>
                                        </p:tgtEl>
                                        <p:attrNameLst>
                                          <p:attrName>style.visibility</p:attrName>
                                        </p:attrNameLst>
                                      </p:cBhvr>
                                      <p:to>
                                        <p:strVal val="visible"/>
                                      </p:to>
                                    </p:set>
                                    <p:animEffect transition="in" filter="barn(inVertical)">
                                      <p:cBhvr>
                                        <p:cTn id="64" dur="500"/>
                                        <p:tgtEl>
                                          <p:spTgt spid="106">
                                            <p:txEl>
                                              <p:pRg st="2" end="2"/>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16" presetClass="entr" presetSubtype="21" fill="hold" nodeType="clickEffect">
                                  <p:stCondLst>
                                    <p:cond delay="0"/>
                                  </p:stCondLst>
                                  <p:childTnLst>
                                    <p:set>
                                      <p:cBhvr>
                                        <p:cTn id="68" dur="1" fill="hold">
                                          <p:stCondLst>
                                            <p:cond delay="0"/>
                                          </p:stCondLst>
                                        </p:cTn>
                                        <p:tgtEl>
                                          <p:spTgt spid="106">
                                            <p:txEl>
                                              <p:pRg st="3" end="3"/>
                                            </p:txEl>
                                          </p:spTgt>
                                        </p:tgtEl>
                                        <p:attrNameLst>
                                          <p:attrName>style.visibility</p:attrName>
                                        </p:attrNameLst>
                                      </p:cBhvr>
                                      <p:to>
                                        <p:strVal val="visible"/>
                                      </p:to>
                                    </p:set>
                                    <p:animEffect transition="in" filter="barn(inVertical)">
                                      <p:cBhvr>
                                        <p:cTn id="69" dur="500"/>
                                        <p:tgtEl>
                                          <p:spTgt spid="106">
                                            <p:txEl>
                                              <p:pRg st="3" end="3"/>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16" presetClass="entr" presetSubtype="21" fill="hold" nodeType="clickEffect">
                                  <p:stCondLst>
                                    <p:cond delay="0"/>
                                  </p:stCondLst>
                                  <p:childTnLst>
                                    <p:set>
                                      <p:cBhvr>
                                        <p:cTn id="73" dur="1" fill="hold">
                                          <p:stCondLst>
                                            <p:cond delay="0"/>
                                          </p:stCondLst>
                                        </p:cTn>
                                        <p:tgtEl>
                                          <p:spTgt spid="106">
                                            <p:txEl>
                                              <p:pRg st="4" end="4"/>
                                            </p:txEl>
                                          </p:spTgt>
                                        </p:tgtEl>
                                        <p:attrNameLst>
                                          <p:attrName>style.visibility</p:attrName>
                                        </p:attrNameLst>
                                      </p:cBhvr>
                                      <p:to>
                                        <p:strVal val="visible"/>
                                      </p:to>
                                    </p:set>
                                    <p:animEffect transition="in" filter="barn(inVertical)">
                                      <p:cBhvr>
                                        <p:cTn id="74" dur="500"/>
                                        <p:tgtEl>
                                          <p:spTgt spid="106">
                                            <p:txEl>
                                              <p:pRg st="4" end="4"/>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16" presetClass="entr" presetSubtype="21" fill="hold" nodeType="clickEffect">
                                  <p:stCondLst>
                                    <p:cond delay="0"/>
                                  </p:stCondLst>
                                  <p:childTnLst>
                                    <p:set>
                                      <p:cBhvr>
                                        <p:cTn id="78" dur="1" fill="hold">
                                          <p:stCondLst>
                                            <p:cond delay="0"/>
                                          </p:stCondLst>
                                        </p:cTn>
                                        <p:tgtEl>
                                          <p:spTgt spid="106">
                                            <p:txEl>
                                              <p:pRg st="5" end="5"/>
                                            </p:txEl>
                                          </p:spTgt>
                                        </p:tgtEl>
                                        <p:attrNameLst>
                                          <p:attrName>style.visibility</p:attrName>
                                        </p:attrNameLst>
                                      </p:cBhvr>
                                      <p:to>
                                        <p:strVal val="visible"/>
                                      </p:to>
                                    </p:set>
                                    <p:animEffect transition="in" filter="barn(inVertical)">
                                      <p:cBhvr>
                                        <p:cTn id="79" dur="500"/>
                                        <p:tgtEl>
                                          <p:spTgt spid="10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105" grpId="0"/>
      <p:bldP spid="107" grpId="0"/>
      <p:bldP spid="10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02A93DA-8321-490E-B7A0-7881EC602D96}" type="slidenum">
              <a:rPr lang="ar-EG" smtClean="0"/>
              <a:t>30</a:t>
            </a:fld>
            <a:endParaRPr lang="ar-EG"/>
          </a:p>
        </p:txBody>
      </p:sp>
      <p:sp>
        <p:nvSpPr>
          <p:cNvPr id="3" name="Rectangle 2"/>
          <p:cNvSpPr/>
          <p:nvPr/>
        </p:nvSpPr>
        <p:spPr>
          <a:xfrm>
            <a:off x="6747153" y="246352"/>
            <a:ext cx="5216713" cy="604781"/>
          </a:xfrm>
          <a:prstGeom prst="rect">
            <a:avLst/>
          </a:prstGeom>
        </p:spPr>
        <p:txBody>
          <a:bodyPr wrap="square">
            <a:spAutoFit/>
          </a:bodyPr>
          <a:lstStyle/>
          <a:p>
            <a:pPr lvl="0" algn="ctr">
              <a:lnSpc>
                <a:spcPct val="90000"/>
              </a:lnSpc>
              <a:defRPr/>
            </a:pPr>
            <a:r>
              <a:rPr lang="ar-EG" sz="3600" dirty="0">
                <a:solidFill>
                  <a:prstClr val="white"/>
                </a:solidFill>
                <a:latin typeface="Sakkal Majalla" panose="02000000000000000000" pitchFamily="2" charset="-78"/>
                <a:cs typeface="Sakkal Majalla" pitchFamily="2" charset="-78"/>
              </a:rPr>
              <a:t>ما هي أنواع تحليلات البيانات المختلفة؟</a:t>
            </a:r>
          </a:p>
        </p:txBody>
      </p:sp>
      <p:grpSp>
        <p:nvGrpSpPr>
          <p:cNvPr id="15" name="Group 14"/>
          <p:cNvGrpSpPr/>
          <p:nvPr/>
        </p:nvGrpSpPr>
        <p:grpSpPr>
          <a:xfrm>
            <a:off x="4172481" y="2099150"/>
            <a:ext cx="3831489" cy="3831489"/>
            <a:chOff x="4172481" y="2099150"/>
            <a:chExt cx="3831489" cy="3831489"/>
          </a:xfrm>
        </p:grpSpPr>
        <p:pic>
          <p:nvPicPr>
            <p:cNvPr id="16" name="Picture 15"/>
            <p:cNvPicPr>
              <a:picLocks noChangeAspect="1"/>
            </p:cNvPicPr>
            <p:nvPr/>
          </p:nvPicPr>
          <p:blipFill>
            <a:blip r:embed="rId3"/>
            <a:stretch>
              <a:fillRect/>
            </a:stretch>
          </p:blipFill>
          <p:spPr>
            <a:xfrm>
              <a:off x="4172481" y="2099150"/>
              <a:ext cx="3831489" cy="3831489"/>
            </a:xfrm>
            <a:prstGeom prst="rect">
              <a:avLst/>
            </a:prstGeom>
          </p:spPr>
        </p:pic>
        <p:sp>
          <p:nvSpPr>
            <p:cNvPr id="17" name="Rectangle 16"/>
            <p:cNvSpPr/>
            <p:nvPr/>
          </p:nvSpPr>
          <p:spPr>
            <a:xfrm>
              <a:off x="5128217" y="3327390"/>
              <a:ext cx="1864427" cy="1631216"/>
            </a:xfrm>
            <a:prstGeom prst="rect">
              <a:avLst/>
            </a:prstGeom>
          </p:spPr>
          <p:txBody>
            <a:bodyPr wrap="square">
              <a:spAutoFit/>
            </a:bodyPr>
            <a:lstStyle/>
            <a:p>
              <a:pPr algn="ctr"/>
              <a:r>
                <a:rPr lang="ar-EG" sz="2000" b="1" dirty="0">
                  <a:solidFill>
                    <a:srgbClr val="C00000"/>
                  </a:solidFill>
                  <a:ea typeface="Calibri" panose="020F0502020204030204" pitchFamily="34" charset="0"/>
                  <a:cs typeface="Sakkal Majalla" panose="02000000000000000000" pitchFamily="2" charset="-78"/>
                </a:rPr>
                <a:t>بالنظر إلى تحليلات البيانات كنظام تقني، يمكننا تقسيمها إلى أربع فئات عامة. باختصار، هذه هي</a:t>
              </a:r>
            </a:p>
          </p:txBody>
        </p:sp>
      </p:grpSp>
      <p:sp>
        <p:nvSpPr>
          <p:cNvPr id="23" name="TextBox 22"/>
          <p:cNvSpPr txBox="1"/>
          <p:nvPr/>
        </p:nvSpPr>
        <p:spPr>
          <a:xfrm>
            <a:off x="5091969" y="2390423"/>
            <a:ext cx="2012646" cy="461665"/>
          </a:xfrm>
          <a:prstGeom prst="rect">
            <a:avLst/>
          </a:prstGeom>
          <a:noFill/>
        </p:spPr>
        <p:txBody>
          <a:bodyPr wrap="square" rtlCol="0">
            <a:spAutoFit/>
          </a:bodyPr>
          <a:lstStyle/>
          <a:p>
            <a:pPr algn="ctr"/>
            <a:r>
              <a:rPr lang="ar-EG" sz="2400" b="1" dirty="0">
                <a:solidFill>
                  <a:schemeClr val="bg1"/>
                </a:solidFill>
                <a:latin typeface="Sakkal Majalla" panose="02000000000000000000" pitchFamily="2" charset="-78"/>
                <a:cs typeface="Sakkal Majalla" panose="02000000000000000000" pitchFamily="2" charset="-78"/>
              </a:rPr>
              <a:t>التحليلات الوصفية</a:t>
            </a:r>
            <a:endParaRPr lang="en-US" sz="2400" b="1" dirty="0">
              <a:solidFill>
                <a:schemeClr val="bg1"/>
              </a:solidFill>
              <a:latin typeface="Sakkal Majalla" panose="02000000000000000000" pitchFamily="2" charset="-78"/>
              <a:cs typeface="Sakkal Majalla" panose="02000000000000000000" pitchFamily="2" charset="-78"/>
            </a:endParaRPr>
          </a:p>
        </p:txBody>
      </p:sp>
      <p:grpSp>
        <p:nvGrpSpPr>
          <p:cNvPr id="24" name="Group 23"/>
          <p:cNvGrpSpPr/>
          <p:nvPr/>
        </p:nvGrpSpPr>
        <p:grpSpPr>
          <a:xfrm>
            <a:off x="6681231" y="1317275"/>
            <a:ext cx="3768750" cy="1585582"/>
            <a:chOff x="6681231" y="1317275"/>
            <a:chExt cx="3768750" cy="1585582"/>
          </a:xfrm>
        </p:grpSpPr>
        <p:pic>
          <p:nvPicPr>
            <p:cNvPr id="25" name="Picture 24"/>
            <p:cNvPicPr>
              <a:picLocks noChangeAspect="1"/>
            </p:cNvPicPr>
            <p:nvPr/>
          </p:nvPicPr>
          <p:blipFill>
            <a:blip r:embed="rId4"/>
            <a:stretch>
              <a:fillRect/>
            </a:stretch>
          </p:blipFill>
          <p:spPr>
            <a:xfrm>
              <a:off x="6681231" y="1317275"/>
              <a:ext cx="3768750" cy="1563750"/>
            </a:xfrm>
            <a:prstGeom prst="rect">
              <a:avLst/>
            </a:prstGeom>
          </p:spPr>
        </p:pic>
        <p:sp>
          <p:nvSpPr>
            <p:cNvPr id="26" name="Rectangle 25"/>
            <p:cNvSpPr/>
            <p:nvPr/>
          </p:nvSpPr>
          <p:spPr>
            <a:xfrm>
              <a:off x="8193974" y="1333197"/>
              <a:ext cx="2241920" cy="1569660"/>
            </a:xfrm>
            <a:prstGeom prst="rect">
              <a:avLst/>
            </a:prstGeom>
          </p:spPr>
          <p:txBody>
            <a:bodyPr wrap="square">
              <a:spAutoFit/>
            </a:bodyPr>
            <a:lstStyle/>
            <a:p>
              <a:pPr algn="ctr"/>
              <a:r>
                <a:rPr lang="ar-EG" sz="2400" b="1" dirty="0">
                  <a:solidFill>
                    <a:srgbClr val="002060"/>
                  </a:solidFill>
                  <a:latin typeface="Sakkal Majalla" panose="02000000000000000000" pitchFamily="2" charset="-78"/>
                  <a:cs typeface="Sakkal Majalla" panose="02000000000000000000" pitchFamily="2" charset="-78"/>
                </a:rPr>
                <a:t>والتي تقدم وصفًا موضوعيًا قائمًا على الحقائق لما حدث في الماضي، أي حدث “أ”</a:t>
              </a:r>
            </a:p>
          </p:txBody>
        </p:sp>
      </p:grpSp>
      <p:grpSp>
        <p:nvGrpSpPr>
          <p:cNvPr id="27" name="Group 26"/>
          <p:cNvGrpSpPr/>
          <p:nvPr/>
        </p:nvGrpSpPr>
        <p:grpSpPr>
          <a:xfrm>
            <a:off x="7949644" y="4158000"/>
            <a:ext cx="2486250" cy="2295000"/>
            <a:chOff x="7949644" y="4158000"/>
            <a:chExt cx="2486250" cy="2295000"/>
          </a:xfrm>
        </p:grpSpPr>
        <p:pic>
          <p:nvPicPr>
            <p:cNvPr id="28" name="Picture 27"/>
            <p:cNvPicPr>
              <a:picLocks noChangeAspect="1"/>
            </p:cNvPicPr>
            <p:nvPr/>
          </p:nvPicPr>
          <p:blipFill>
            <a:blip r:embed="rId5"/>
            <a:stretch>
              <a:fillRect/>
            </a:stretch>
          </p:blipFill>
          <p:spPr>
            <a:xfrm>
              <a:off x="7949644" y="4158000"/>
              <a:ext cx="2486250" cy="2295000"/>
            </a:xfrm>
            <a:prstGeom prst="rect">
              <a:avLst/>
            </a:prstGeom>
          </p:spPr>
        </p:pic>
        <p:sp>
          <p:nvSpPr>
            <p:cNvPr id="29" name="Rectangle 28"/>
            <p:cNvSpPr/>
            <p:nvPr/>
          </p:nvSpPr>
          <p:spPr>
            <a:xfrm>
              <a:off x="8003970" y="4918965"/>
              <a:ext cx="2431924" cy="1446550"/>
            </a:xfrm>
            <a:prstGeom prst="rect">
              <a:avLst/>
            </a:prstGeom>
          </p:spPr>
          <p:txBody>
            <a:bodyPr wrap="square">
              <a:spAutoFit/>
            </a:bodyPr>
            <a:lstStyle/>
            <a:p>
              <a:pPr algn="ctr"/>
              <a:r>
                <a:rPr lang="ar-EG" sz="2200" b="1" dirty="0">
                  <a:solidFill>
                    <a:srgbClr val="002060"/>
                  </a:solidFill>
                  <a:latin typeface="Sakkal Majalla" panose="02000000000000000000" pitchFamily="2" charset="-78"/>
                  <a:cs typeface="Sakkal Majalla" panose="02000000000000000000" pitchFamily="2" charset="-78"/>
                </a:rPr>
                <a:t>والتي لا تركز فقط على ما حدث في الماضي ولكنها تهدف إلى فهم السبب، على سبيل المثال، حدث "أ" بسبب "ب"</a:t>
              </a:r>
            </a:p>
          </p:txBody>
        </p:sp>
      </p:grpSp>
      <p:grpSp>
        <p:nvGrpSpPr>
          <p:cNvPr id="30" name="Group 29"/>
          <p:cNvGrpSpPr/>
          <p:nvPr/>
        </p:nvGrpSpPr>
        <p:grpSpPr>
          <a:xfrm>
            <a:off x="1715658" y="5200616"/>
            <a:ext cx="3944119" cy="1594869"/>
            <a:chOff x="1715658" y="5200616"/>
            <a:chExt cx="3944119" cy="1594869"/>
          </a:xfrm>
        </p:grpSpPr>
        <p:pic>
          <p:nvPicPr>
            <p:cNvPr id="31" name="Picture 30"/>
            <p:cNvPicPr>
              <a:picLocks noChangeAspect="1"/>
            </p:cNvPicPr>
            <p:nvPr/>
          </p:nvPicPr>
          <p:blipFill>
            <a:blip r:embed="rId6"/>
            <a:stretch>
              <a:fillRect/>
            </a:stretch>
          </p:blipFill>
          <p:spPr>
            <a:xfrm>
              <a:off x="1834777" y="5200616"/>
              <a:ext cx="3825000" cy="1552500"/>
            </a:xfrm>
            <a:prstGeom prst="rect">
              <a:avLst/>
            </a:prstGeom>
          </p:spPr>
        </p:pic>
        <p:sp>
          <p:nvSpPr>
            <p:cNvPr id="32" name="Rectangle 31"/>
            <p:cNvSpPr/>
            <p:nvPr/>
          </p:nvSpPr>
          <p:spPr>
            <a:xfrm>
              <a:off x="1715658" y="5225825"/>
              <a:ext cx="2575942" cy="1569660"/>
            </a:xfrm>
            <a:prstGeom prst="rect">
              <a:avLst/>
            </a:prstGeom>
          </p:spPr>
          <p:txBody>
            <a:bodyPr wrap="square">
              <a:spAutoFit/>
            </a:bodyPr>
            <a:lstStyle/>
            <a:p>
              <a:pPr algn="ctr"/>
              <a:r>
                <a:rPr lang="ar-EG" sz="2400" b="1" dirty="0">
                  <a:solidFill>
                    <a:srgbClr val="002060"/>
                  </a:solidFill>
                  <a:latin typeface="Sakkal Majalla" panose="02000000000000000000" pitchFamily="2" charset="-78"/>
                  <a:cs typeface="Sakkal Majalla" panose="02000000000000000000" pitchFamily="2" charset="-78"/>
                </a:rPr>
                <a:t>التي تستخدم البيانات السابقة للتنبؤ بالاتجاهات، أي نظرًا لحدوث “أ”، نتوقع حدوث “ج” في المستقبل</a:t>
              </a:r>
            </a:p>
          </p:txBody>
        </p:sp>
      </p:grpSp>
      <p:grpSp>
        <p:nvGrpSpPr>
          <p:cNvPr id="33" name="Group 32"/>
          <p:cNvGrpSpPr/>
          <p:nvPr/>
        </p:nvGrpSpPr>
        <p:grpSpPr>
          <a:xfrm>
            <a:off x="1553498" y="1276673"/>
            <a:ext cx="2790028" cy="2227500"/>
            <a:chOff x="1756182" y="1276673"/>
            <a:chExt cx="2587345" cy="2227500"/>
          </a:xfrm>
        </p:grpSpPr>
        <p:pic>
          <p:nvPicPr>
            <p:cNvPr id="34" name="Picture 33"/>
            <p:cNvPicPr>
              <a:picLocks noChangeAspect="1"/>
            </p:cNvPicPr>
            <p:nvPr/>
          </p:nvPicPr>
          <p:blipFill>
            <a:blip r:embed="rId7"/>
            <a:stretch>
              <a:fillRect/>
            </a:stretch>
          </p:blipFill>
          <p:spPr>
            <a:xfrm>
              <a:off x="1834777" y="1276673"/>
              <a:ext cx="2508750" cy="2227500"/>
            </a:xfrm>
            <a:prstGeom prst="rect">
              <a:avLst/>
            </a:prstGeom>
          </p:spPr>
        </p:pic>
        <p:sp>
          <p:nvSpPr>
            <p:cNvPr id="35" name="Rectangle 34"/>
            <p:cNvSpPr/>
            <p:nvPr/>
          </p:nvSpPr>
          <p:spPr>
            <a:xfrm>
              <a:off x="1756182" y="1276673"/>
              <a:ext cx="2476648" cy="1785104"/>
            </a:xfrm>
            <a:prstGeom prst="rect">
              <a:avLst/>
            </a:prstGeom>
          </p:spPr>
          <p:txBody>
            <a:bodyPr wrap="square">
              <a:spAutoFit/>
            </a:bodyPr>
            <a:lstStyle/>
            <a:p>
              <a:pPr algn="ctr"/>
              <a:r>
                <a:rPr lang="ar-EG" sz="2200" b="1" dirty="0">
                  <a:solidFill>
                    <a:srgbClr val="002060"/>
                  </a:solidFill>
                  <a:latin typeface="Sakkal Majalla" panose="02000000000000000000" pitchFamily="2" charset="-78"/>
                  <a:cs typeface="Sakkal Majalla" panose="02000000000000000000" pitchFamily="2" charset="-78"/>
                </a:rPr>
                <a:t>والتي تهدف إلى توفير خطوات قابلة للتنفيذ نحو الهدف المختار، أي لتحقيق الهدف س، يجب علينا اتخاذ الإجراء ص</a:t>
              </a:r>
            </a:p>
          </p:txBody>
        </p:sp>
      </p:grpSp>
      <p:sp>
        <p:nvSpPr>
          <p:cNvPr id="36" name="TextBox 35"/>
          <p:cNvSpPr txBox="1"/>
          <p:nvPr/>
        </p:nvSpPr>
        <p:spPr>
          <a:xfrm>
            <a:off x="5053095" y="5276285"/>
            <a:ext cx="1822643" cy="461665"/>
          </a:xfrm>
          <a:prstGeom prst="rect">
            <a:avLst/>
          </a:prstGeom>
          <a:noFill/>
        </p:spPr>
        <p:txBody>
          <a:bodyPr wrap="square" rtlCol="0">
            <a:spAutoFit/>
          </a:bodyPr>
          <a:lstStyle/>
          <a:p>
            <a:pPr algn="ctr"/>
            <a:r>
              <a:rPr lang="ar-EG" sz="2400" b="1" dirty="0">
                <a:solidFill>
                  <a:schemeClr val="bg1"/>
                </a:solidFill>
                <a:latin typeface="Sakkal Majalla" panose="02000000000000000000" pitchFamily="2" charset="-78"/>
                <a:cs typeface="Sakkal Majalla" panose="02000000000000000000" pitchFamily="2" charset="-78"/>
              </a:rPr>
              <a:t>التحليلات </a:t>
            </a:r>
            <a:r>
              <a:rPr lang="ar-EG" sz="2400" b="1" dirty="0" err="1">
                <a:solidFill>
                  <a:schemeClr val="bg1"/>
                </a:solidFill>
                <a:latin typeface="Sakkal Majalla" panose="02000000000000000000" pitchFamily="2" charset="-78"/>
                <a:cs typeface="Sakkal Majalla" panose="02000000000000000000" pitchFamily="2" charset="-78"/>
              </a:rPr>
              <a:t>التنبؤية</a:t>
            </a:r>
            <a:endParaRPr lang="en-US" sz="2400" b="1" dirty="0">
              <a:solidFill>
                <a:schemeClr val="bg1"/>
              </a:solidFill>
              <a:latin typeface="Sakkal Majalla" panose="02000000000000000000" pitchFamily="2" charset="-78"/>
              <a:cs typeface="Sakkal Majalla" panose="02000000000000000000" pitchFamily="2" charset="-78"/>
            </a:endParaRPr>
          </a:p>
        </p:txBody>
      </p:sp>
      <p:sp>
        <p:nvSpPr>
          <p:cNvPr id="37" name="TextBox 36"/>
          <p:cNvSpPr txBox="1"/>
          <p:nvPr/>
        </p:nvSpPr>
        <p:spPr>
          <a:xfrm rot="16559627">
            <a:off x="6394559" y="3872498"/>
            <a:ext cx="2242720" cy="461665"/>
          </a:xfrm>
          <a:prstGeom prst="rect">
            <a:avLst/>
          </a:prstGeom>
          <a:noFill/>
        </p:spPr>
        <p:txBody>
          <a:bodyPr wrap="square" rtlCol="0">
            <a:spAutoFit/>
          </a:bodyPr>
          <a:lstStyle/>
          <a:p>
            <a:pPr algn="ctr"/>
            <a:r>
              <a:rPr lang="ar-EG" sz="2400" b="1" dirty="0">
                <a:solidFill>
                  <a:schemeClr val="bg1"/>
                </a:solidFill>
                <a:latin typeface="Sakkal Majalla" panose="02000000000000000000" pitchFamily="2" charset="-78"/>
                <a:cs typeface="Sakkal Majalla" panose="02000000000000000000" pitchFamily="2" charset="-78"/>
              </a:rPr>
              <a:t>التحليلات التشخيصية</a:t>
            </a:r>
            <a:endParaRPr lang="en-US" sz="2400" b="1" dirty="0">
              <a:solidFill>
                <a:schemeClr val="bg1"/>
              </a:solidFill>
              <a:latin typeface="Sakkal Majalla" panose="02000000000000000000" pitchFamily="2" charset="-78"/>
              <a:cs typeface="Sakkal Majalla" panose="02000000000000000000" pitchFamily="2" charset="-78"/>
            </a:endParaRPr>
          </a:p>
        </p:txBody>
      </p:sp>
      <p:sp>
        <p:nvSpPr>
          <p:cNvPr id="38" name="TextBox 37"/>
          <p:cNvSpPr txBox="1"/>
          <p:nvPr/>
        </p:nvSpPr>
        <p:spPr>
          <a:xfrm rot="5777055">
            <a:off x="3698324" y="3664277"/>
            <a:ext cx="1822643" cy="461665"/>
          </a:xfrm>
          <a:prstGeom prst="rect">
            <a:avLst/>
          </a:prstGeom>
          <a:noFill/>
        </p:spPr>
        <p:txBody>
          <a:bodyPr wrap="square" rtlCol="0">
            <a:spAutoFit/>
          </a:bodyPr>
          <a:lstStyle/>
          <a:p>
            <a:pPr algn="ctr"/>
            <a:r>
              <a:rPr lang="ar-EG" sz="2400" b="1" dirty="0">
                <a:solidFill>
                  <a:schemeClr val="bg1"/>
                </a:solidFill>
                <a:latin typeface="Sakkal Majalla" panose="02000000000000000000" pitchFamily="2" charset="-78"/>
                <a:cs typeface="Sakkal Majalla" panose="02000000000000000000" pitchFamily="2" charset="-78"/>
              </a:rPr>
              <a:t>التحليلات الإلزامية</a:t>
            </a:r>
            <a:endParaRPr lang="en-US" sz="2400" b="1" dirty="0">
              <a:solidFill>
                <a:schemeClr val="bg1"/>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2466878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grpId="0" nodeType="clickEffect">
                                  <p:stCondLst>
                                    <p:cond delay="0"/>
                                  </p:stCondLst>
                                  <p:childTnLst>
                                    <p:set>
                                      <p:cBhvr>
                                        <p:cTn id="13" dur="1" fill="hold">
                                          <p:stCondLst>
                                            <p:cond delay="0"/>
                                          </p:stCondLst>
                                        </p:cTn>
                                        <p:tgtEl>
                                          <p:spTgt spid="23"/>
                                        </p:tgtEl>
                                        <p:attrNameLst>
                                          <p:attrName>style.visibility</p:attrName>
                                        </p:attrNameLst>
                                      </p:cBhvr>
                                      <p:to>
                                        <p:strVal val="visible"/>
                                      </p:to>
                                    </p:set>
                                    <p:anim calcmode="lin" valueType="num">
                                      <p:cBhvr>
                                        <p:cTn id="14" dur="1000" fill="hold"/>
                                        <p:tgtEl>
                                          <p:spTgt spid="23"/>
                                        </p:tgtEl>
                                        <p:attrNameLst>
                                          <p:attrName>ppt_w</p:attrName>
                                        </p:attrNameLst>
                                      </p:cBhvr>
                                      <p:tavLst>
                                        <p:tav tm="0">
                                          <p:val>
                                            <p:fltVal val="0"/>
                                          </p:val>
                                        </p:tav>
                                        <p:tav tm="100000">
                                          <p:val>
                                            <p:strVal val="#ppt_w"/>
                                          </p:val>
                                        </p:tav>
                                      </p:tavLst>
                                    </p:anim>
                                    <p:anim calcmode="lin" valueType="num">
                                      <p:cBhvr>
                                        <p:cTn id="15" dur="1000" fill="hold"/>
                                        <p:tgtEl>
                                          <p:spTgt spid="23"/>
                                        </p:tgtEl>
                                        <p:attrNameLst>
                                          <p:attrName>ppt_h</p:attrName>
                                        </p:attrNameLst>
                                      </p:cBhvr>
                                      <p:tavLst>
                                        <p:tav tm="0">
                                          <p:val>
                                            <p:fltVal val="0"/>
                                          </p:val>
                                        </p:tav>
                                        <p:tav tm="100000">
                                          <p:val>
                                            <p:strVal val="#ppt_h"/>
                                          </p:val>
                                        </p:tav>
                                      </p:tavLst>
                                    </p:anim>
                                    <p:anim calcmode="lin" valueType="num">
                                      <p:cBhvr>
                                        <p:cTn id="16" dur="1000" fill="hold"/>
                                        <p:tgtEl>
                                          <p:spTgt spid="23"/>
                                        </p:tgtEl>
                                        <p:attrNameLst>
                                          <p:attrName>style.rotation</p:attrName>
                                        </p:attrNameLst>
                                      </p:cBhvr>
                                      <p:tavLst>
                                        <p:tav tm="0">
                                          <p:val>
                                            <p:fltVal val="90"/>
                                          </p:val>
                                        </p:tav>
                                        <p:tav tm="100000">
                                          <p:val>
                                            <p:fltVal val="0"/>
                                          </p:val>
                                        </p:tav>
                                      </p:tavLst>
                                    </p:anim>
                                    <p:animEffect transition="in" filter="fade">
                                      <p:cBhvr>
                                        <p:cTn id="17" dur="10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left)">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grpId="0" nodeType="clickEffect">
                                  <p:stCondLst>
                                    <p:cond delay="0"/>
                                  </p:stCondLst>
                                  <p:childTnLst>
                                    <p:set>
                                      <p:cBhvr>
                                        <p:cTn id="26" dur="1" fill="hold">
                                          <p:stCondLst>
                                            <p:cond delay="0"/>
                                          </p:stCondLst>
                                        </p:cTn>
                                        <p:tgtEl>
                                          <p:spTgt spid="37"/>
                                        </p:tgtEl>
                                        <p:attrNameLst>
                                          <p:attrName>style.visibility</p:attrName>
                                        </p:attrNameLst>
                                      </p:cBhvr>
                                      <p:to>
                                        <p:strVal val="visible"/>
                                      </p:to>
                                    </p:set>
                                    <p:anim calcmode="lin" valueType="num">
                                      <p:cBhvr>
                                        <p:cTn id="27" dur="1000" fill="hold"/>
                                        <p:tgtEl>
                                          <p:spTgt spid="37"/>
                                        </p:tgtEl>
                                        <p:attrNameLst>
                                          <p:attrName>ppt_w</p:attrName>
                                        </p:attrNameLst>
                                      </p:cBhvr>
                                      <p:tavLst>
                                        <p:tav tm="0">
                                          <p:val>
                                            <p:fltVal val="0"/>
                                          </p:val>
                                        </p:tav>
                                        <p:tav tm="100000">
                                          <p:val>
                                            <p:strVal val="#ppt_w"/>
                                          </p:val>
                                        </p:tav>
                                      </p:tavLst>
                                    </p:anim>
                                    <p:anim calcmode="lin" valueType="num">
                                      <p:cBhvr>
                                        <p:cTn id="28" dur="1000" fill="hold"/>
                                        <p:tgtEl>
                                          <p:spTgt spid="37"/>
                                        </p:tgtEl>
                                        <p:attrNameLst>
                                          <p:attrName>ppt_h</p:attrName>
                                        </p:attrNameLst>
                                      </p:cBhvr>
                                      <p:tavLst>
                                        <p:tav tm="0">
                                          <p:val>
                                            <p:fltVal val="0"/>
                                          </p:val>
                                        </p:tav>
                                        <p:tav tm="100000">
                                          <p:val>
                                            <p:strVal val="#ppt_h"/>
                                          </p:val>
                                        </p:tav>
                                      </p:tavLst>
                                    </p:anim>
                                    <p:anim calcmode="lin" valueType="num">
                                      <p:cBhvr>
                                        <p:cTn id="29" dur="1000" fill="hold"/>
                                        <p:tgtEl>
                                          <p:spTgt spid="37"/>
                                        </p:tgtEl>
                                        <p:attrNameLst>
                                          <p:attrName>style.rotation</p:attrName>
                                        </p:attrNameLst>
                                      </p:cBhvr>
                                      <p:tavLst>
                                        <p:tav tm="0">
                                          <p:val>
                                            <p:fltVal val="90"/>
                                          </p:val>
                                        </p:tav>
                                        <p:tav tm="100000">
                                          <p:val>
                                            <p:fltVal val="0"/>
                                          </p:val>
                                        </p:tav>
                                      </p:tavLst>
                                    </p:anim>
                                    <p:animEffect transition="in" filter="fade">
                                      <p:cBhvr>
                                        <p:cTn id="30" dur="1000"/>
                                        <p:tgtEl>
                                          <p:spTgt spid="37"/>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wipe(left)">
                                      <p:cBhvr>
                                        <p:cTn id="35" dur="500"/>
                                        <p:tgtEl>
                                          <p:spTgt spid="27"/>
                                        </p:tgtEl>
                                      </p:cBhvr>
                                    </p:animEffect>
                                  </p:childTnLst>
                                </p:cTn>
                              </p:par>
                            </p:childTnLst>
                          </p:cTn>
                        </p:par>
                      </p:childTnLst>
                    </p:cTn>
                  </p:par>
                  <p:par>
                    <p:cTn id="36" fill="hold">
                      <p:stCondLst>
                        <p:cond delay="indefinite"/>
                      </p:stCondLst>
                      <p:childTnLst>
                        <p:par>
                          <p:cTn id="37" fill="hold">
                            <p:stCondLst>
                              <p:cond delay="0"/>
                            </p:stCondLst>
                            <p:childTnLst>
                              <p:par>
                                <p:cTn id="38" presetID="31" presetClass="entr" presetSubtype="0" fill="hold" grpId="0" nodeType="clickEffect">
                                  <p:stCondLst>
                                    <p:cond delay="0"/>
                                  </p:stCondLst>
                                  <p:childTnLst>
                                    <p:set>
                                      <p:cBhvr>
                                        <p:cTn id="39" dur="1" fill="hold">
                                          <p:stCondLst>
                                            <p:cond delay="0"/>
                                          </p:stCondLst>
                                        </p:cTn>
                                        <p:tgtEl>
                                          <p:spTgt spid="36"/>
                                        </p:tgtEl>
                                        <p:attrNameLst>
                                          <p:attrName>style.visibility</p:attrName>
                                        </p:attrNameLst>
                                      </p:cBhvr>
                                      <p:to>
                                        <p:strVal val="visible"/>
                                      </p:to>
                                    </p:set>
                                    <p:anim calcmode="lin" valueType="num">
                                      <p:cBhvr>
                                        <p:cTn id="40" dur="1000" fill="hold"/>
                                        <p:tgtEl>
                                          <p:spTgt spid="36"/>
                                        </p:tgtEl>
                                        <p:attrNameLst>
                                          <p:attrName>ppt_w</p:attrName>
                                        </p:attrNameLst>
                                      </p:cBhvr>
                                      <p:tavLst>
                                        <p:tav tm="0">
                                          <p:val>
                                            <p:fltVal val="0"/>
                                          </p:val>
                                        </p:tav>
                                        <p:tav tm="100000">
                                          <p:val>
                                            <p:strVal val="#ppt_w"/>
                                          </p:val>
                                        </p:tav>
                                      </p:tavLst>
                                    </p:anim>
                                    <p:anim calcmode="lin" valueType="num">
                                      <p:cBhvr>
                                        <p:cTn id="41" dur="1000" fill="hold"/>
                                        <p:tgtEl>
                                          <p:spTgt spid="36"/>
                                        </p:tgtEl>
                                        <p:attrNameLst>
                                          <p:attrName>ppt_h</p:attrName>
                                        </p:attrNameLst>
                                      </p:cBhvr>
                                      <p:tavLst>
                                        <p:tav tm="0">
                                          <p:val>
                                            <p:fltVal val="0"/>
                                          </p:val>
                                        </p:tav>
                                        <p:tav tm="100000">
                                          <p:val>
                                            <p:strVal val="#ppt_h"/>
                                          </p:val>
                                        </p:tav>
                                      </p:tavLst>
                                    </p:anim>
                                    <p:anim calcmode="lin" valueType="num">
                                      <p:cBhvr>
                                        <p:cTn id="42" dur="1000" fill="hold"/>
                                        <p:tgtEl>
                                          <p:spTgt spid="36"/>
                                        </p:tgtEl>
                                        <p:attrNameLst>
                                          <p:attrName>style.rotation</p:attrName>
                                        </p:attrNameLst>
                                      </p:cBhvr>
                                      <p:tavLst>
                                        <p:tav tm="0">
                                          <p:val>
                                            <p:fltVal val="90"/>
                                          </p:val>
                                        </p:tav>
                                        <p:tav tm="100000">
                                          <p:val>
                                            <p:fltVal val="0"/>
                                          </p:val>
                                        </p:tav>
                                      </p:tavLst>
                                    </p:anim>
                                    <p:animEffect transition="in" filter="fade">
                                      <p:cBhvr>
                                        <p:cTn id="43" dur="1000"/>
                                        <p:tgtEl>
                                          <p:spTgt spid="36"/>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2" fill="hold" nodeType="click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wipe(right)">
                                      <p:cBhvr>
                                        <p:cTn id="48" dur="500"/>
                                        <p:tgtEl>
                                          <p:spTgt spid="30"/>
                                        </p:tgtEl>
                                      </p:cBhvr>
                                    </p:animEffect>
                                  </p:childTnLst>
                                </p:cTn>
                              </p:par>
                            </p:childTnLst>
                          </p:cTn>
                        </p:par>
                      </p:childTnLst>
                    </p:cTn>
                  </p:par>
                  <p:par>
                    <p:cTn id="49" fill="hold">
                      <p:stCondLst>
                        <p:cond delay="indefinite"/>
                      </p:stCondLst>
                      <p:childTnLst>
                        <p:par>
                          <p:cTn id="50" fill="hold">
                            <p:stCondLst>
                              <p:cond delay="0"/>
                            </p:stCondLst>
                            <p:childTnLst>
                              <p:par>
                                <p:cTn id="51" presetID="31" presetClass="entr" presetSubtype="0" fill="hold" grpId="0" nodeType="clickEffect">
                                  <p:stCondLst>
                                    <p:cond delay="0"/>
                                  </p:stCondLst>
                                  <p:childTnLst>
                                    <p:set>
                                      <p:cBhvr>
                                        <p:cTn id="52" dur="1" fill="hold">
                                          <p:stCondLst>
                                            <p:cond delay="0"/>
                                          </p:stCondLst>
                                        </p:cTn>
                                        <p:tgtEl>
                                          <p:spTgt spid="38"/>
                                        </p:tgtEl>
                                        <p:attrNameLst>
                                          <p:attrName>style.visibility</p:attrName>
                                        </p:attrNameLst>
                                      </p:cBhvr>
                                      <p:to>
                                        <p:strVal val="visible"/>
                                      </p:to>
                                    </p:set>
                                    <p:anim calcmode="lin" valueType="num">
                                      <p:cBhvr>
                                        <p:cTn id="53" dur="1000" fill="hold"/>
                                        <p:tgtEl>
                                          <p:spTgt spid="38"/>
                                        </p:tgtEl>
                                        <p:attrNameLst>
                                          <p:attrName>ppt_w</p:attrName>
                                        </p:attrNameLst>
                                      </p:cBhvr>
                                      <p:tavLst>
                                        <p:tav tm="0">
                                          <p:val>
                                            <p:fltVal val="0"/>
                                          </p:val>
                                        </p:tav>
                                        <p:tav tm="100000">
                                          <p:val>
                                            <p:strVal val="#ppt_w"/>
                                          </p:val>
                                        </p:tav>
                                      </p:tavLst>
                                    </p:anim>
                                    <p:anim calcmode="lin" valueType="num">
                                      <p:cBhvr>
                                        <p:cTn id="54" dur="1000" fill="hold"/>
                                        <p:tgtEl>
                                          <p:spTgt spid="38"/>
                                        </p:tgtEl>
                                        <p:attrNameLst>
                                          <p:attrName>ppt_h</p:attrName>
                                        </p:attrNameLst>
                                      </p:cBhvr>
                                      <p:tavLst>
                                        <p:tav tm="0">
                                          <p:val>
                                            <p:fltVal val="0"/>
                                          </p:val>
                                        </p:tav>
                                        <p:tav tm="100000">
                                          <p:val>
                                            <p:strVal val="#ppt_h"/>
                                          </p:val>
                                        </p:tav>
                                      </p:tavLst>
                                    </p:anim>
                                    <p:anim calcmode="lin" valueType="num">
                                      <p:cBhvr>
                                        <p:cTn id="55" dur="1000" fill="hold"/>
                                        <p:tgtEl>
                                          <p:spTgt spid="38"/>
                                        </p:tgtEl>
                                        <p:attrNameLst>
                                          <p:attrName>style.rotation</p:attrName>
                                        </p:attrNameLst>
                                      </p:cBhvr>
                                      <p:tavLst>
                                        <p:tav tm="0">
                                          <p:val>
                                            <p:fltVal val="90"/>
                                          </p:val>
                                        </p:tav>
                                        <p:tav tm="100000">
                                          <p:val>
                                            <p:fltVal val="0"/>
                                          </p:val>
                                        </p:tav>
                                      </p:tavLst>
                                    </p:anim>
                                    <p:animEffect transition="in" filter="fade">
                                      <p:cBhvr>
                                        <p:cTn id="56" dur="1000"/>
                                        <p:tgtEl>
                                          <p:spTgt spid="38"/>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2" fill="hold" nodeType="click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wipe(right)">
                                      <p:cBhvr>
                                        <p:cTn id="6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6" grpId="0"/>
      <p:bldP spid="37" grpId="0"/>
      <p:bldP spid="3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02A93DA-8321-490E-B7A0-7881EC602D96}" type="slidenum">
              <a:rPr lang="ar-EG" smtClean="0"/>
              <a:t>31</a:t>
            </a:fld>
            <a:endParaRPr lang="ar-EG"/>
          </a:p>
        </p:txBody>
      </p:sp>
      <p:sp>
        <p:nvSpPr>
          <p:cNvPr id="3" name="Rectangle 2"/>
          <p:cNvSpPr/>
          <p:nvPr/>
        </p:nvSpPr>
        <p:spPr>
          <a:xfrm>
            <a:off x="6747153" y="246352"/>
            <a:ext cx="5216713" cy="604781"/>
          </a:xfrm>
          <a:prstGeom prst="rect">
            <a:avLst/>
          </a:prstGeom>
        </p:spPr>
        <p:txBody>
          <a:bodyPr wrap="square">
            <a:spAutoFit/>
          </a:bodyPr>
          <a:lstStyle/>
          <a:p>
            <a:pPr lvl="0" algn="ctr">
              <a:lnSpc>
                <a:spcPct val="90000"/>
              </a:lnSpc>
              <a:defRPr/>
            </a:pPr>
            <a:r>
              <a:rPr lang="ar-EG" sz="3600" dirty="0">
                <a:solidFill>
                  <a:prstClr val="white"/>
                </a:solidFill>
                <a:latin typeface="Sakkal Majalla" panose="02000000000000000000" pitchFamily="2" charset="-78"/>
                <a:cs typeface="Sakkal Majalla" pitchFamily="2" charset="-78"/>
              </a:rPr>
              <a:t>ما هي أنواع تحليلات البيانات المختلفة؟</a:t>
            </a:r>
          </a:p>
        </p:txBody>
      </p:sp>
      <p:grpSp>
        <p:nvGrpSpPr>
          <p:cNvPr id="5" name="Group 4"/>
          <p:cNvGrpSpPr/>
          <p:nvPr/>
        </p:nvGrpSpPr>
        <p:grpSpPr>
          <a:xfrm>
            <a:off x="1196596" y="1555461"/>
            <a:ext cx="9947654" cy="4288223"/>
            <a:chOff x="213616" y="1578321"/>
            <a:chExt cx="9947654" cy="4288223"/>
          </a:xfrm>
        </p:grpSpPr>
        <p:sp>
          <p:nvSpPr>
            <p:cNvPr id="4" name="Rectangle 3"/>
            <p:cNvSpPr/>
            <p:nvPr/>
          </p:nvSpPr>
          <p:spPr>
            <a:xfrm>
              <a:off x="3576729" y="2075380"/>
              <a:ext cx="6584541" cy="2785378"/>
            </a:xfrm>
            <a:prstGeom prst="rect">
              <a:avLst/>
            </a:prstGeom>
          </p:spPr>
          <p:txBody>
            <a:bodyPr wrap="square">
              <a:spAutoFit/>
            </a:bodyPr>
            <a:lstStyle/>
            <a:p>
              <a:pPr algn="ctr">
                <a:lnSpc>
                  <a:spcPct val="125000"/>
                </a:lnSpc>
              </a:pPr>
              <a:r>
                <a:rPr lang="ar-OM" sz="2800" b="1" dirty="0">
                  <a:solidFill>
                    <a:srgbClr val="000000"/>
                  </a:solidFill>
                  <a:ea typeface="Calibri" panose="020F0502020204030204" pitchFamily="34" charset="0"/>
                  <a:cs typeface="Sakkal Majalla" panose="02000000000000000000" pitchFamily="2" charset="-78"/>
                </a:rPr>
                <a:t>في أبسط أشكالها، كل ما يفعله محللو البيانات – من جمع البيانات وتحليلها، إلى بناء قواعد البيانات وتنفيذ التحليلات المختلفة – يركز على تحقيق أحد هذه الأهداف الأربعة. تدور تحليلات البيانات حول تحويل البيانات الأولية إلى رؤى مفيدة وإتقان الأدوات التقنية المطلوبة للقيام بذلك</a:t>
              </a:r>
              <a:endParaRPr lang="en-US" sz="3200" dirty="0"/>
            </a:p>
          </p:txBody>
        </p:sp>
        <p:pic>
          <p:nvPicPr>
            <p:cNvPr id="7" name="Picture 6"/>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13616" y="1578321"/>
              <a:ext cx="4348110" cy="4288223"/>
            </a:xfrm>
            <a:prstGeom prst="rect">
              <a:avLst/>
            </a:prstGeom>
          </p:spPr>
        </p:pic>
      </p:grpSp>
    </p:spTree>
    <p:extLst>
      <p:ext uri="{BB962C8B-B14F-4D97-AF65-F5344CB8AC3E}">
        <p14:creationId xmlns:p14="http://schemas.microsoft.com/office/powerpoint/2010/main" val="1247943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6562746" y="2429838"/>
            <a:ext cx="4787757" cy="2759971"/>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kern="0" dirty="0">
                <a:solidFill>
                  <a:prstClr val="black">
                    <a:lumMod val="75000"/>
                    <a:lumOff val="25000"/>
                  </a:prstClr>
                </a:solidFill>
                <a:latin typeface="Sakkal Majalla" panose="02000000000000000000" pitchFamily="2" charset="-78"/>
                <a:cs typeface="Sakkal Majalla" pitchFamily="2" charset="-78"/>
              </a:rPr>
              <a:t>ما الفرق بين ذكاء الاعمال وتحليل البيانات؟</a:t>
            </a:r>
            <a:endParaRPr kumimoji="0" lang="ar-EG" sz="4800" b="0"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itchFamily="2" charset="-78"/>
            </a:endParaRP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32</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5" name="Picture 2" descr="Free vector visionary technology concept illustration"/>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76275" y="1383030"/>
            <a:ext cx="4339590" cy="43395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656299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02A93DA-8321-490E-B7A0-7881EC602D96}" type="slidenum">
              <a:rPr lang="ar-EG" smtClean="0"/>
              <a:t>33</a:t>
            </a:fld>
            <a:endParaRPr lang="ar-EG"/>
          </a:p>
        </p:txBody>
      </p:sp>
      <p:sp>
        <p:nvSpPr>
          <p:cNvPr id="3" name="Rectangle 2"/>
          <p:cNvSpPr/>
          <p:nvPr/>
        </p:nvSpPr>
        <p:spPr>
          <a:xfrm>
            <a:off x="6688477" y="297722"/>
            <a:ext cx="5332288" cy="547842"/>
          </a:xfrm>
          <a:prstGeom prst="rect">
            <a:avLst/>
          </a:prstGeom>
        </p:spPr>
        <p:txBody>
          <a:bodyPr wrap="square">
            <a:spAutoFit/>
          </a:bodyPr>
          <a:lstStyle/>
          <a:p>
            <a:pPr lvl="0" algn="ctr">
              <a:lnSpc>
                <a:spcPct val="90000"/>
              </a:lnSpc>
              <a:defRPr/>
            </a:pPr>
            <a:r>
              <a:rPr lang="ar-EG" sz="3200" dirty="0">
                <a:solidFill>
                  <a:prstClr val="white"/>
                </a:solidFill>
                <a:latin typeface="Sakkal Majalla" panose="02000000000000000000" pitchFamily="2" charset="-78"/>
                <a:cs typeface="Sakkal Majalla" pitchFamily="2" charset="-78"/>
              </a:rPr>
              <a:t>ما الفرق بين ذكاء الاعمال وتحليل البيانات؟</a:t>
            </a:r>
          </a:p>
        </p:txBody>
      </p:sp>
      <p:grpSp>
        <p:nvGrpSpPr>
          <p:cNvPr id="8" name="Group 7"/>
          <p:cNvGrpSpPr/>
          <p:nvPr/>
        </p:nvGrpSpPr>
        <p:grpSpPr>
          <a:xfrm>
            <a:off x="3408581" y="1564867"/>
            <a:ext cx="4778027" cy="749605"/>
            <a:chOff x="404902" y="808991"/>
            <a:chExt cx="4778782" cy="750636"/>
          </a:xfrm>
        </p:grpSpPr>
        <p:sp>
          <p:nvSpPr>
            <p:cNvPr id="9" name="Rectangle 8"/>
            <p:cNvSpPr/>
            <p:nvPr/>
          </p:nvSpPr>
          <p:spPr>
            <a:xfrm>
              <a:off x="404902" y="818656"/>
              <a:ext cx="4272847" cy="614682"/>
            </a:xfrm>
            <a:prstGeom prst="rect">
              <a:avLst/>
            </a:prstGeom>
          </p:spPr>
          <p:txBody>
            <a:bodyPr wrap="square">
              <a:noAutofit/>
            </a:bodyPr>
            <a:lstStyle/>
            <a:p>
              <a:pPr algn="justLow">
                <a:lnSpc>
                  <a:spcPct val="107000"/>
                </a:lnSpc>
                <a:spcAft>
                  <a:spcPts val="800"/>
                </a:spcAft>
              </a:pPr>
              <a:r>
                <a:rPr lang="ar-SA" sz="2800" b="1" dirty="0">
                  <a:solidFill>
                    <a:srgbClr val="C00000"/>
                  </a:solidFill>
                  <a:latin typeface="Calibri" panose="020F0502020204030204" pitchFamily="34" charset="0"/>
                  <a:ea typeface="Calibri" panose="020F0502020204030204" pitchFamily="34" charset="0"/>
                  <a:cs typeface="Adobe Arabic" panose="02040503050201020203" pitchFamily="18" charset="-78"/>
                </a:rPr>
                <a:t>استخدام الرؤى مقابل تكوين الرؤى:</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4677749" y="808991"/>
              <a:ext cx="505935" cy="750636"/>
            </a:xfrm>
            <a:prstGeom prst="rect">
              <a:avLst/>
            </a:prstGeom>
            <a:noFill/>
            <a:ln>
              <a:noFill/>
            </a:ln>
            <a:extLst>
              <a:ext uri="{53640926-AAD7-44D8-BBD7-CCE9431645EC}">
                <a14:shadowObscured xmlns:a14="http://schemas.microsoft.com/office/drawing/2010/main"/>
              </a:ext>
            </a:extLst>
          </p:spPr>
        </p:pic>
        <p:sp>
          <p:nvSpPr>
            <p:cNvPr id="11" name="Rectangle 10"/>
            <p:cNvSpPr/>
            <p:nvPr/>
          </p:nvSpPr>
          <p:spPr>
            <a:xfrm>
              <a:off x="4622800" y="808991"/>
              <a:ext cx="279400" cy="461645"/>
            </a:xfrm>
            <a:prstGeom prst="rect">
              <a:avLst/>
            </a:prstGeom>
          </p:spPr>
          <p:txBody>
            <a:bodyPr wrap="square">
              <a:spAutoFit/>
            </a:bodyPr>
            <a:lstStyle/>
            <a:p>
              <a:pPr marL="0" marR="0" algn="r" rtl="1">
                <a:lnSpc>
                  <a:spcPct val="107000"/>
                </a:lnSpc>
                <a:spcBef>
                  <a:spcPts val="0"/>
                </a:spcBef>
                <a:spcAft>
                  <a:spcPts val="800"/>
                </a:spcAft>
              </a:pPr>
              <a:r>
                <a:rPr lang="en-US" sz="1800" b="1">
                  <a:effectLst/>
                  <a:latin typeface="Adobe Arabic" panose="02040503050201020203" pitchFamily="18" charset="-78"/>
                  <a:ea typeface="Calibri" panose="020F0502020204030204" pitchFamily="34" charset="0"/>
                  <a:cs typeface="Arial" panose="020B0604020202020204" pitchFamily="34" charset="0"/>
                </a:rPr>
                <a:t> </a:t>
              </a:r>
              <a:endParaRPr lang="en-US" sz="110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15" name="Group 14">
            <a:extLst>
              <a:ext uri="{FF2B5EF4-FFF2-40B4-BE49-F238E27FC236}">
                <a16:creationId xmlns:a16="http://schemas.microsoft.com/office/drawing/2014/main" id="{311D9DFA-5890-47F4-BA77-2F32A12F87C3}"/>
              </a:ext>
            </a:extLst>
          </p:cNvPr>
          <p:cNvGrpSpPr/>
          <p:nvPr/>
        </p:nvGrpSpPr>
        <p:grpSpPr>
          <a:xfrm>
            <a:off x="1215601" y="2329676"/>
            <a:ext cx="3356849" cy="3811408"/>
            <a:chOff x="2031784" y="2796501"/>
            <a:chExt cx="1536772" cy="2594896"/>
          </a:xfrm>
        </p:grpSpPr>
        <p:pic>
          <p:nvPicPr>
            <p:cNvPr id="16" name="Picture 15">
              <a:extLst>
                <a:ext uri="{FF2B5EF4-FFF2-40B4-BE49-F238E27FC236}">
                  <a16:creationId xmlns:a16="http://schemas.microsoft.com/office/drawing/2014/main" id="{72358F86-54FD-4E61-9388-2C8957FE69B3}"/>
                </a:ext>
              </a:extLst>
            </p:cNvPr>
            <p:cNvPicPr>
              <a:picLocks noChangeAspect="1"/>
            </p:cNvPicPr>
            <p:nvPr/>
          </p:nvPicPr>
          <p:blipFill>
            <a:blip r:embed="rId4"/>
            <a:stretch>
              <a:fillRect/>
            </a:stretch>
          </p:blipFill>
          <p:spPr>
            <a:xfrm flipH="1">
              <a:off x="2031784" y="2796501"/>
              <a:ext cx="1536772" cy="2594896"/>
            </a:xfrm>
            <a:prstGeom prst="rect">
              <a:avLst/>
            </a:prstGeom>
          </p:spPr>
        </p:pic>
        <p:sp>
          <p:nvSpPr>
            <p:cNvPr id="17" name="Rectangle 16">
              <a:extLst>
                <a:ext uri="{FF2B5EF4-FFF2-40B4-BE49-F238E27FC236}">
                  <a16:creationId xmlns:a16="http://schemas.microsoft.com/office/drawing/2014/main" id="{60033CAA-90F9-4F48-AE0F-6AF5EDBF8040}"/>
                </a:ext>
              </a:extLst>
            </p:cNvPr>
            <p:cNvSpPr/>
            <p:nvPr/>
          </p:nvSpPr>
          <p:spPr>
            <a:xfrm>
              <a:off x="2121777" y="3039882"/>
              <a:ext cx="1342431" cy="2263048"/>
            </a:xfrm>
            <a:prstGeom prst="rect">
              <a:avLst/>
            </a:prstGeom>
          </p:spPr>
          <p:txBody>
            <a:bodyPr wrap="square">
              <a:spAutoFit/>
            </a:bodyPr>
            <a:lstStyle/>
            <a:p>
              <a:pPr algn="ctr">
                <a:lnSpc>
                  <a:spcPct val="125000"/>
                </a:lnSpc>
              </a:pPr>
              <a:r>
                <a:rPr lang="ar-EG" sz="2800" b="1" dirty="0">
                  <a:solidFill>
                    <a:srgbClr val="002060"/>
                  </a:solidFill>
                  <a:latin typeface="Sakkal Majalla" panose="02000000000000000000" pitchFamily="2" charset="-78"/>
                  <a:cs typeface="Sakkal Majalla" panose="02000000000000000000" pitchFamily="2" charset="-78"/>
                </a:rPr>
                <a:t>الغرض الأساسي من تحليل البيانات هو تحويل البيانات الأولية وتنظيفها إلى رؤى قابلة للتنفيذ، تُستخدم </a:t>
              </a:r>
              <a:br>
                <a:rPr lang="ar-EG" sz="2800" b="1" dirty="0">
                  <a:solidFill>
                    <a:srgbClr val="002060"/>
                  </a:solidFill>
                  <a:latin typeface="Sakkal Majalla" panose="02000000000000000000" pitchFamily="2" charset="-78"/>
                  <a:cs typeface="Sakkal Majalla" panose="02000000000000000000" pitchFamily="2" charset="-78"/>
                </a:rPr>
              </a:br>
              <a:r>
                <a:rPr lang="ar-EG" sz="2800" b="1" dirty="0">
                  <a:solidFill>
                    <a:srgbClr val="002060"/>
                  </a:solidFill>
                  <a:latin typeface="Sakkal Majalla" panose="02000000000000000000" pitchFamily="2" charset="-78"/>
                  <a:cs typeface="Sakkal Majalla" panose="02000000000000000000" pitchFamily="2" charset="-78"/>
                </a:rPr>
                <a:t>في العديد من الأغراض، </a:t>
              </a:r>
              <a:br>
                <a:rPr lang="ar-EG" sz="2800" b="1" dirty="0">
                  <a:solidFill>
                    <a:srgbClr val="002060"/>
                  </a:solidFill>
                  <a:latin typeface="Sakkal Majalla" panose="02000000000000000000" pitchFamily="2" charset="-78"/>
                  <a:cs typeface="Sakkal Majalla" panose="02000000000000000000" pitchFamily="2" charset="-78"/>
                </a:rPr>
              </a:br>
              <a:r>
                <a:rPr lang="ar-EG" sz="2800" b="1" dirty="0">
                  <a:solidFill>
                    <a:srgbClr val="002060"/>
                  </a:solidFill>
                  <a:latin typeface="Sakkal Majalla" panose="02000000000000000000" pitchFamily="2" charset="-78"/>
                  <a:cs typeface="Sakkal Majalla" panose="02000000000000000000" pitchFamily="2" charset="-78"/>
                </a:rPr>
                <a:t>بما في ذلك ذكاء الأعمال</a:t>
              </a:r>
            </a:p>
          </p:txBody>
        </p:sp>
      </p:grpSp>
      <p:grpSp>
        <p:nvGrpSpPr>
          <p:cNvPr id="5" name="Group 4"/>
          <p:cNvGrpSpPr/>
          <p:nvPr/>
        </p:nvGrpSpPr>
        <p:grpSpPr>
          <a:xfrm>
            <a:off x="4541093" y="2329676"/>
            <a:ext cx="6491952" cy="3911104"/>
            <a:chOff x="4541093" y="2158226"/>
            <a:chExt cx="6491952" cy="3911104"/>
          </a:xfrm>
        </p:grpSpPr>
        <p:grpSp>
          <p:nvGrpSpPr>
            <p:cNvPr id="12" name="Group 11">
              <a:extLst>
                <a:ext uri="{FF2B5EF4-FFF2-40B4-BE49-F238E27FC236}">
                  <a16:creationId xmlns:a16="http://schemas.microsoft.com/office/drawing/2014/main" id="{265B6F20-708E-46F2-8CD2-D38B73D94039}"/>
                </a:ext>
              </a:extLst>
            </p:cNvPr>
            <p:cNvGrpSpPr/>
            <p:nvPr/>
          </p:nvGrpSpPr>
          <p:grpSpPr>
            <a:xfrm>
              <a:off x="7676196" y="2158226"/>
              <a:ext cx="3356849" cy="3811408"/>
              <a:chOff x="2031784" y="2796501"/>
              <a:chExt cx="1536772" cy="2594896"/>
            </a:xfrm>
          </p:grpSpPr>
          <p:pic>
            <p:nvPicPr>
              <p:cNvPr id="13" name="Picture 12">
                <a:extLst>
                  <a:ext uri="{FF2B5EF4-FFF2-40B4-BE49-F238E27FC236}">
                    <a16:creationId xmlns:a16="http://schemas.microsoft.com/office/drawing/2014/main" id="{4D321389-0B4A-4B2E-9A52-9E1D10EF7389}"/>
                  </a:ext>
                </a:extLst>
              </p:cNvPr>
              <p:cNvPicPr>
                <a:picLocks noChangeAspect="1"/>
              </p:cNvPicPr>
              <p:nvPr/>
            </p:nvPicPr>
            <p:blipFill>
              <a:blip r:embed="rId4"/>
              <a:stretch>
                <a:fillRect/>
              </a:stretch>
            </p:blipFill>
            <p:spPr>
              <a:xfrm flipH="1">
                <a:off x="2031784" y="2796501"/>
                <a:ext cx="1536772" cy="2594896"/>
              </a:xfrm>
              <a:prstGeom prst="rect">
                <a:avLst/>
              </a:prstGeom>
            </p:spPr>
          </p:pic>
          <p:sp>
            <p:nvSpPr>
              <p:cNvPr id="14" name="Rectangle 13">
                <a:extLst>
                  <a:ext uri="{FF2B5EF4-FFF2-40B4-BE49-F238E27FC236}">
                    <a16:creationId xmlns:a16="http://schemas.microsoft.com/office/drawing/2014/main" id="{B63F1B9E-55F6-4F76-97C1-21A2821CAF08}"/>
                  </a:ext>
                </a:extLst>
              </p:cNvPr>
              <p:cNvSpPr/>
              <p:nvPr/>
            </p:nvSpPr>
            <p:spPr>
              <a:xfrm>
                <a:off x="2157243" y="2987064"/>
                <a:ext cx="1285853" cy="2263048"/>
              </a:xfrm>
              <a:prstGeom prst="rect">
                <a:avLst/>
              </a:prstGeom>
            </p:spPr>
            <p:txBody>
              <a:bodyPr wrap="square">
                <a:spAutoFit/>
              </a:bodyPr>
              <a:lstStyle/>
              <a:p>
                <a:pPr algn="ctr">
                  <a:lnSpc>
                    <a:spcPct val="125000"/>
                  </a:lnSpc>
                </a:pPr>
                <a:r>
                  <a:rPr lang="ar-EG" sz="2800" b="1" dirty="0">
                    <a:solidFill>
                      <a:srgbClr val="002060"/>
                    </a:solidFill>
                    <a:latin typeface="Sakkal Majalla" panose="02000000000000000000" pitchFamily="2" charset="-78"/>
                    <a:cs typeface="Sakkal Majalla" panose="02000000000000000000" pitchFamily="2" charset="-78"/>
                  </a:rPr>
                  <a:t>الغرض الأساسي من ذكاء الأعمال هو دعم اتخاذ القرار باستخدام رؤى قابلة للتنفيذ تم الحصول عليها من خلال تحليلات البيانات</a:t>
                </a:r>
              </a:p>
            </p:txBody>
          </p:sp>
        </p:grpSp>
        <p:pic>
          <p:nvPicPr>
            <p:cNvPr id="4" name="Picture 3"/>
            <p:cNvPicPr>
              <a:picLocks noChangeAspect="1"/>
            </p:cNvPicPr>
            <p:nvPr/>
          </p:nvPicPr>
          <p:blipFill rotWithShape="1">
            <a:blip r:embed="rId5">
              <a:clrChange>
                <a:clrFrom>
                  <a:srgbClr val="FFFFFF"/>
                </a:clrFrom>
                <a:clrTo>
                  <a:srgbClr val="FFFFFF">
                    <a:alpha val="0"/>
                  </a:srgbClr>
                </a:clrTo>
              </a:clrChange>
            </a:blip>
            <a:srcRect l="9081" t="9297" r="9027" b="9297"/>
            <a:stretch/>
          </p:blipFill>
          <p:spPr>
            <a:xfrm>
              <a:off x="4541093" y="2212838"/>
              <a:ext cx="3135100" cy="3856492"/>
            </a:xfrm>
            <a:prstGeom prst="rect">
              <a:avLst/>
            </a:prstGeom>
          </p:spPr>
        </p:pic>
      </p:grpSp>
    </p:spTree>
    <p:extLst>
      <p:ext uri="{BB962C8B-B14F-4D97-AF65-F5344CB8AC3E}">
        <p14:creationId xmlns:p14="http://schemas.microsoft.com/office/powerpoint/2010/main" val="3442168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randombar(horizontal)">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02A93DA-8321-490E-B7A0-7881EC602D96}" type="slidenum">
              <a:rPr lang="ar-EG" smtClean="0"/>
              <a:t>34</a:t>
            </a:fld>
            <a:endParaRPr lang="ar-EG"/>
          </a:p>
        </p:txBody>
      </p:sp>
      <p:sp>
        <p:nvSpPr>
          <p:cNvPr id="3" name="Rectangle 2"/>
          <p:cNvSpPr/>
          <p:nvPr/>
        </p:nvSpPr>
        <p:spPr>
          <a:xfrm>
            <a:off x="6688477" y="297722"/>
            <a:ext cx="5332288" cy="547842"/>
          </a:xfrm>
          <a:prstGeom prst="rect">
            <a:avLst/>
          </a:prstGeom>
        </p:spPr>
        <p:txBody>
          <a:bodyPr wrap="square">
            <a:spAutoFit/>
          </a:bodyPr>
          <a:lstStyle/>
          <a:p>
            <a:pPr lvl="0" algn="ctr">
              <a:lnSpc>
                <a:spcPct val="90000"/>
              </a:lnSpc>
              <a:defRPr/>
            </a:pPr>
            <a:r>
              <a:rPr lang="ar-EG" sz="3200" dirty="0">
                <a:solidFill>
                  <a:prstClr val="white"/>
                </a:solidFill>
                <a:latin typeface="Sakkal Majalla" panose="02000000000000000000" pitchFamily="2" charset="-78"/>
                <a:cs typeface="Sakkal Majalla" pitchFamily="2" charset="-78"/>
              </a:rPr>
              <a:t>ما الفرق بين ذكاء الاعمال وتحليل البيانات؟</a:t>
            </a:r>
          </a:p>
        </p:txBody>
      </p:sp>
      <p:grpSp>
        <p:nvGrpSpPr>
          <p:cNvPr id="4" name="Group 3"/>
          <p:cNvGrpSpPr/>
          <p:nvPr/>
        </p:nvGrpSpPr>
        <p:grpSpPr>
          <a:xfrm>
            <a:off x="3533788" y="1961220"/>
            <a:ext cx="4778027" cy="749605"/>
            <a:chOff x="404902" y="808991"/>
            <a:chExt cx="4778782" cy="750636"/>
          </a:xfrm>
        </p:grpSpPr>
        <p:sp>
          <p:nvSpPr>
            <p:cNvPr id="5" name="Rectangle 4"/>
            <p:cNvSpPr/>
            <p:nvPr/>
          </p:nvSpPr>
          <p:spPr>
            <a:xfrm>
              <a:off x="404902" y="818656"/>
              <a:ext cx="4272847" cy="614682"/>
            </a:xfrm>
            <a:prstGeom prst="rect">
              <a:avLst/>
            </a:prstGeom>
          </p:spPr>
          <p:txBody>
            <a:bodyPr wrap="square">
              <a:noAutofit/>
            </a:bodyPr>
            <a:lstStyle/>
            <a:p>
              <a:pPr algn="justLow">
                <a:lnSpc>
                  <a:spcPct val="107000"/>
                </a:lnSpc>
                <a:spcAft>
                  <a:spcPts val="800"/>
                </a:spcAft>
              </a:pPr>
              <a:r>
                <a:rPr lang="ar-SA" sz="2800" b="1" dirty="0">
                  <a:solidFill>
                    <a:srgbClr val="C00000"/>
                  </a:solidFill>
                  <a:latin typeface="Calibri" panose="020F0502020204030204" pitchFamily="34" charset="0"/>
                  <a:ea typeface="Calibri" panose="020F0502020204030204" pitchFamily="34" charset="0"/>
                  <a:cs typeface="Adobe Arabic" panose="02040503050201020203" pitchFamily="18" charset="-78"/>
                </a:rPr>
                <a:t>التطلع للخلف مقابل التطلع إلى الأمام:</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4677749" y="808991"/>
              <a:ext cx="505935" cy="750636"/>
            </a:xfrm>
            <a:prstGeom prst="rect">
              <a:avLst/>
            </a:prstGeom>
            <a:noFill/>
            <a:ln>
              <a:noFill/>
            </a:ln>
            <a:extLst>
              <a:ext uri="{53640926-AAD7-44D8-BBD7-CCE9431645EC}">
                <a14:shadowObscured xmlns:a14="http://schemas.microsoft.com/office/drawing/2010/main"/>
              </a:ext>
            </a:extLst>
          </p:spPr>
        </p:pic>
        <p:sp>
          <p:nvSpPr>
            <p:cNvPr id="7" name="Rectangle 6"/>
            <p:cNvSpPr/>
            <p:nvPr/>
          </p:nvSpPr>
          <p:spPr>
            <a:xfrm>
              <a:off x="4622800" y="808991"/>
              <a:ext cx="279400" cy="461645"/>
            </a:xfrm>
            <a:prstGeom prst="rect">
              <a:avLst/>
            </a:prstGeom>
          </p:spPr>
          <p:txBody>
            <a:bodyPr wrap="square">
              <a:spAutoFit/>
            </a:bodyPr>
            <a:lstStyle/>
            <a:p>
              <a:pPr marL="0" marR="0" algn="r" rtl="1">
                <a:lnSpc>
                  <a:spcPct val="107000"/>
                </a:lnSpc>
                <a:spcBef>
                  <a:spcPts val="0"/>
                </a:spcBef>
                <a:spcAft>
                  <a:spcPts val="800"/>
                </a:spcAft>
              </a:pPr>
              <a:r>
                <a:rPr lang="en-US" sz="1800" b="1" dirty="0">
                  <a:effectLst/>
                  <a:latin typeface="Adobe Arabic" panose="02040503050201020203" pitchFamily="18" charset="-78"/>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14" name="Group 13"/>
          <p:cNvGrpSpPr/>
          <p:nvPr/>
        </p:nvGrpSpPr>
        <p:grpSpPr>
          <a:xfrm>
            <a:off x="650267" y="2516935"/>
            <a:ext cx="10241806" cy="2524235"/>
            <a:chOff x="879232" y="770366"/>
            <a:chExt cx="8412480" cy="1531585"/>
          </a:xfrm>
        </p:grpSpPr>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9232" y="770366"/>
              <a:ext cx="8412480" cy="1531585"/>
            </a:xfrm>
            <a:prstGeom prst="rect">
              <a:avLst/>
            </a:prstGeom>
          </p:spPr>
        </p:pic>
        <p:sp>
          <p:nvSpPr>
            <p:cNvPr id="16" name="Rectangle 15"/>
            <p:cNvSpPr/>
            <p:nvPr/>
          </p:nvSpPr>
          <p:spPr>
            <a:xfrm>
              <a:off x="2830099" y="1103933"/>
              <a:ext cx="5431868" cy="700290"/>
            </a:xfrm>
            <a:prstGeom prst="rect">
              <a:avLst/>
            </a:prstGeom>
          </p:spPr>
          <p:txBody>
            <a:bodyPr wrap="square" anchor="ctr">
              <a:spAutoFit/>
            </a:bodyPr>
            <a:lstStyle/>
            <a:p>
              <a:pPr algn="ctr">
                <a:lnSpc>
                  <a:spcPct val="150000"/>
                </a:lnSpc>
                <a:spcBef>
                  <a:spcPct val="20000"/>
                </a:spcBef>
              </a:pPr>
              <a:r>
                <a:rPr lang="ar-EG" sz="2400" b="1" dirty="0">
                  <a:solidFill>
                    <a:srgbClr val="002060"/>
                  </a:solidFill>
                  <a:latin typeface="Sakkal Majalla" panose="02000000000000000000" pitchFamily="2" charset="-78"/>
                  <a:cs typeface="Sakkal Majalla" panose="02000000000000000000" pitchFamily="2" charset="-78"/>
                </a:rPr>
                <a:t>يهتم ذكاء الأعمال بشكل أساسي بالنظر إلى الوراء لمعرفة ما حدث بالفعل، باستخدام هذه المعلومات لإبلاغ الاستراتيجية المستقبلية</a:t>
              </a:r>
              <a:endParaRPr lang="en-US" sz="2400" b="1" dirty="0">
                <a:solidFill>
                  <a:srgbClr val="002060"/>
                </a:solidFill>
                <a:latin typeface="Sakkal Majalla" panose="02000000000000000000" pitchFamily="2" charset="-78"/>
                <a:cs typeface="Sakkal Majalla" panose="02000000000000000000" pitchFamily="2" charset="-78"/>
              </a:endParaRPr>
            </a:p>
          </p:txBody>
        </p:sp>
      </p:grpSp>
      <p:grpSp>
        <p:nvGrpSpPr>
          <p:cNvPr id="17" name="Group 16"/>
          <p:cNvGrpSpPr/>
          <p:nvPr/>
        </p:nvGrpSpPr>
        <p:grpSpPr>
          <a:xfrm>
            <a:off x="1344321" y="3992049"/>
            <a:ext cx="10410369" cy="1829218"/>
            <a:chOff x="2222693" y="3714595"/>
            <a:chExt cx="9228407" cy="1348786"/>
          </a:xfrm>
        </p:grpSpPr>
        <p:pic>
          <p:nvPicPr>
            <p:cNvPr id="18" name="Pictur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22693" y="3714595"/>
              <a:ext cx="9228407" cy="1348786"/>
            </a:xfrm>
            <a:prstGeom prst="rect">
              <a:avLst/>
            </a:prstGeom>
          </p:spPr>
        </p:pic>
        <p:sp>
          <p:nvSpPr>
            <p:cNvPr id="19" name="Rectangle 18"/>
            <p:cNvSpPr/>
            <p:nvPr/>
          </p:nvSpPr>
          <p:spPr>
            <a:xfrm>
              <a:off x="2993749" y="4054188"/>
              <a:ext cx="6832879" cy="851029"/>
            </a:xfrm>
            <a:prstGeom prst="rect">
              <a:avLst/>
            </a:prstGeom>
          </p:spPr>
          <p:txBody>
            <a:bodyPr wrap="square" anchor="ctr">
              <a:spAutoFit/>
            </a:bodyPr>
            <a:lstStyle/>
            <a:p>
              <a:pPr algn="ctr">
                <a:lnSpc>
                  <a:spcPct val="150000"/>
                </a:lnSpc>
                <a:spcBef>
                  <a:spcPct val="20000"/>
                </a:spcBef>
              </a:pPr>
              <a:r>
                <a:rPr lang="ar-EG" sz="2400" b="1" dirty="0">
                  <a:solidFill>
                    <a:srgbClr val="002060"/>
                  </a:solidFill>
                  <a:latin typeface="Sakkal Majalla" panose="02000000000000000000" pitchFamily="2" charset="-78"/>
                  <a:cs typeface="Sakkal Majalla" panose="02000000000000000000" pitchFamily="2" charset="-78"/>
                </a:rPr>
                <a:t>بينما تحدد تحليل البيانات أيضًا الأنماط السابقة، فإنها غالبًا ما تستخدم هذه البيانات للتنبؤ بما قد يحدث في المستقبل</a:t>
              </a:r>
              <a:endParaRPr lang="en-ZA" sz="2400" b="1" dirty="0">
                <a:solidFill>
                  <a:srgbClr val="002060"/>
                </a:solidFill>
                <a:latin typeface="Sakkal Majalla" panose="02000000000000000000" pitchFamily="2" charset="-78"/>
                <a:cs typeface="Sakkal Majalla" panose="02000000000000000000" pitchFamily="2" charset="-78"/>
              </a:endParaRPr>
            </a:p>
          </p:txBody>
        </p:sp>
      </p:grpSp>
      <p:pic>
        <p:nvPicPr>
          <p:cNvPr id="20" name="Picture 19"/>
          <p:cNvPicPr/>
          <p:nvPr/>
        </p:nvPicPr>
        <p:blipFill rotWithShape="1">
          <a:blip r:embed="rId6" cstate="print">
            <a:extLst>
              <a:ext uri="{28A0092B-C50C-407E-A947-70E740481C1C}">
                <a14:useLocalDpi xmlns:a14="http://schemas.microsoft.com/office/drawing/2010/main" val="0"/>
              </a:ext>
            </a:extLst>
          </a:blip>
          <a:srcRect l="21528" t="11742" r="21460" b="3605"/>
          <a:stretch/>
        </p:blipFill>
        <p:spPr bwMode="auto">
          <a:xfrm>
            <a:off x="768239" y="103313"/>
            <a:ext cx="2992232" cy="237576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012066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anim calcmode="lin" valueType="num">
                                      <p:cBhvr>
                                        <p:cTn id="16" dur="1000" fill="hold"/>
                                        <p:tgtEl>
                                          <p:spTgt spid="14"/>
                                        </p:tgtEl>
                                        <p:attrNameLst>
                                          <p:attrName>ppt_x</p:attrName>
                                        </p:attrNameLst>
                                      </p:cBhvr>
                                      <p:tavLst>
                                        <p:tav tm="0">
                                          <p:val>
                                            <p:strVal val="#ppt_x"/>
                                          </p:val>
                                        </p:tav>
                                        <p:tav tm="100000">
                                          <p:val>
                                            <p:strVal val="#ppt_x"/>
                                          </p:val>
                                        </p:tav>
                                      </p:tavLst>
                                    </p:anim>
                                    <p:anim calcmode="lin" valueType="num">
                                      <p:cBhvr>
                                        <p:cTn id="1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02A93DA-8321-490E-B7A0-7881EC602D96}" type="slidenum">
              <a:rPr lang="ar-EG" smtClean="0"/>
              <a:t>35</a:t>
            </a:fld>
            <a:endParaRPr lang="ar-EG"/>
          </a:p>
        </p:txBody>
      </p:sp>
      <p:sp>
        <p:nvSpPr>
          <p:cNvPr id="3" name="Rectangle 2"/>
          <p:cNvSpPr/>
          <p:nvPr/>
        </p:nvSpPr>
        <p:spPr>
          <a:xfrm>
            <a:off x="6688477" y="297722"/>
            <a:ext cx="5332288" cy="547842"/>
          </a:xfrm>
          <a:prstGeom prst="rect">
            <a:avLst/>
          </a:prstGeom>
        </p:spPr>
        <p:txBody>
          <a:bodyPr wrap="square">
            <a:spAutoFit/>
          </a:bodyPr>
          <a:lstStyle/>
          <a:p>
            <a:pPr lvl="0" algn="ctr">
              <a:lnSpc>
                <a:spcPct val="90000"/>
              </a:lnSpc>
              <a:defRPr/>
            </a:pPr>
            <a:r>
              <a:rPr lang="ar-EG" sz="3200" dirty="0">
                <a:solidFill>
                  <a:prstClr val="white"/>
                </a:solidFill>
                <a:latin typeface="Sakkal Majalla" panose="02000000000000000000" pitchFamily="2" charset="-78"/>
                <a:cs typeface="Sakkal Majalla" pitchFamily="2" charset="-78"/>
              </a:rPr>
              <a:t>ما الفرق بين ذكاء الاعمال وتحليل البيانات؟</a:t>
            </a:r>
          </a:p>
        </p:txBody>
      </p:sp>
      <p:grpSp>
        <p:nvGrpSpPr>
          <p:cNvPr id="4" name="Group 3"/>
          <p:cNvGrpSpPr/>
          <p:nvPr/>
        </p:nvGrpSpPr>
        <p:grpSpPr>
          <a:xfrm>
            <a:off x="3545218" y="1451543"/>
            <a:ext cx="4778027" cy="749605"/>
            <a:chOff x="404902" y="808991"/>
            <a:chExt cx="4778782" cy="750636"/>
          </a:xfrm>
        </p:grpSpPr>
        <p:sp>
          <p:nvSpPr>
            <p:cNvPr id="5" name="Rectangle 4"/>
            <p:cNvSpPr/>
            <p:nvPr/>
          </p:nvSpPr>
          <p:spPr>
            <a:xfrm>
              <a:off x="404902" y="818656"/>
              <a:ext cx="4272847" cy="614682"/>
            </a:xfrm>
            <a:prstGeom prst="rect">
              <a:avLst/>
            </a:prstGeom>
          </p:spPr>
          <p:txBody>
            <a:bodyPr wrap="square">
              <a:noAutofit/>
            </a:bodyPr>
            <a:lstStyle/>
            <a:p>
              <a:pPr algn="justLow">
                <a:lnSpc>
                  <a:spcPct val="107000"/>
                </a:lnSpc>
                <a:spcAft>
                  <a:spcPts val="800"/>
                </a:spcAft>
              </a:pPr>
              <a:r>
                <a:rPr lang="ar-SA" sz="2800" b="1" dirty="0">
                  <a:solidFill>
                    <a:srgbClr val="C00000"/>
                  </a:solidFill>
                  <a:latin typeface="Calibri" panose="020F0502020204030204" pitchFamily="34" charset="0"/>
                  <a:ea typeface="Calibri" panose="020F0502020204030204" pitchFamily="34" charset="0"/>
                  <a:cs typeface="Adobe Arabic" panose="02040503050201020203" pitchFamily="18" charset="-78"/>
                </a:rPr>
                <a:t>البيانات المنظمة مقابل البيانات غير المهيكلة:</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4677749" y="808991"/>
              <a:ext cx="505935" cy="750636"/>
            </a:xfrm>
            <a:prstGeom prst="rect">
              <a:avLst/>
            </a:prstGeom>
            <a:noFill/>
            <a:ln>
              <a:noFill/>
            </a:ln>
            <a:extLst>
              <a:ext uri="{53640926-AAD7-44D8-BBD7-CCE9431645EC}">
                <a14:shadowObscured xmlns:a14="http://schemas.microsoft.com/office/drawing/2010/main"/>
              </a:ext>
            </a:extLst>
          </p:spPr>
        </p:pic>
        <p:sp>
          <p:nvSpPr>
            <p:cNvPr id="7" name="Rectangle 6"/>
            <p:cNvSpPr/>
            <p:nvPr/>
          </p:nvSpPr>
          <p:spPr>
            <a:xfrm>
              <a:off x="4622800" y="808991"/>
              <a:ext cx="279400" cy="461645"/>
            </a:xfrm>
            <a:prstGeom prst="rect">
              <a:avLst/>
            </a:prstGeom>
          </p:spPr>
          <p:txBody>
            <a:bodyPr wrap="square">
              <a:spAutoFit/>
            </a:bodyPr>
            <a:lstStyle/>
            <a:p>
              <a:pPr marL="0" marR="0" algn="r" rtl="1">
                <a:lnSpc>
                  <a:spcPct val="107000"/>
                </a:lnSpc>
                <a:spcBef>
                  <a:spcPts val="0"/>
                </a:spcBef>
                <a:spcAft>
                  <a:spcPts val="800"/>
                </a:spcAft>
              </a:pPr>
              <a:r>
                <a:rPr lang="en-US" sz="1800" b="1">
                  <a:effectLst/>
                  <a:latin typeface="Adobe Arabic" panose="02040503050201020203" pitchFamily="18" charset="-78"/>
                  <a:ea typeface="Calibri" panose="020F0502020204030204" pitchFamily="34" charset="0"/>
                  <a:cs typeface="Arial" panose="020B0604020202020204" pitchFamily="34" charset="0"/>
                </a:rPr>
                <a:t> </a:t>
              </a:r>
              <a:endParaRPr lang="en-US" sz="110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8" name="Group 165"/>
          <p:cNvGrpSpPr/>
          <p:nvPr/>
        </p:nvGrpSpPr>
        <p:grpSpPr>
          <a:xfrm>
            <a:off x="6475828" y="2290902"/>
            <a:ext cx="4422970" cy="4025170"/>
            <a:chOff x="-233693" y="0"/>
            <a:chExt cx="8487548" cy="9766700"/>
          </a:xfrm>
        </p:grpSpPr>
        <p:sp>
          <p:nvSpPr>
            <p:cNvPr id="9" name="Shape 157"/>
            <p:cNvSpPr/>
            <p:nvPr/>
          </p:nvSpPr>
          <p:spPr>
            <a:xfrm>
              <a:off x="-233693" y="496113"/>
              <a:ext cx="7939053" cy="9270587"/>
            </a:xfrm>
            <a:prstGeom prst="rect">
              <a:avLst/>
            </a:prstGeom>
            <a:noFill/>
            <a:ln w="127000" cap="flat">
              <a:solidFill>
                <a:srgbClr val="DCDEE0">
                  <a:alpha val="44000"/>
                </a:srgbClr>
              </a:solidFill>
              <a:prstDash val="solid"/>
              <a:miter lim="400000"/>
            </a:ln>
            <a:effectLst/>
          </p:spPr>
          <p:txBody>
            <a:bodyPr wrap="square" lIns="71437" tIns="71437" rIns="71437" bIns="71437" numCol="1" anchor="ctr">
              <a:noAutofit/>
            </a:bodyPr>
            <a:lstStyle/>
            <a:p>
              <a:pPr marL="0" marR="0" lvl="0" indent="0" algn="ctr" defTabSz="821531" rtl="0" eaLnBrk="1" fontAlgn="auto" latinLnBrk="0" hangingPunct="0">
                <a:lnSpc>
                  <a:spcPct val="100000"/>
                </a:lnSpc>
                <a:spcBef>
                  <a:spcPts val="0"/>
                </a:spcBef>
                <a:spcAft>
                  <a:spcPts val="0"/>
                </a:spcAft>
                <a:buClrTx/>
                <a:buSzTx/>
                <a:buFontTx/>
                <a:buNone/>
                <a:tabLst/>
                <a:defRPr sz="3200"/>
              </a:pPr>
              <a:endParaRPr kumimoji="0" sz="3200" b="0" i="0" u="none" strike="noStrike" kern="0" cap="none" spc="0" normalizeH="0" baseline="0" noProof="0">
                <a:ln>
                  <a:noFill/>
                </a:ln>
                <a:solidFill>
                  <a:srgbClr val="000000"/>
                </a:solidFill>
                <a:effectLst/>
                <a:uLnTx/>
                <a:uFillTx/>
                <a:latin typeface="Helvetica Light"/>
                <a:sym typeface="Helvetica Light"/>
              </a:endParaRPr>
            </a:p>
          </p:txBody>
        </p:sp>
        <p:sp>
          <p:nvSpPr>
            <p:cNvPr id="10" name="Shape 158"/>
            <p:cNvSpPr/>
            <p:nvPr/>
          </p:nvSpPr>
          <p:spPr>
            <a:xfrm>
              <a:off x="146633" y="0"/>
              <a:ext cx="8107222" cy="9489731"/>
            </a:xfrm>
            <a:prstGeom prst="rect">
              <a:avLst/>
            </a:prstGeom>
            <a:noFill/>
            <a:ln w="25400" cap="flat">
              <a:solidFill>
                <a:srgbClr val="28B056"/>
              </a:solidFill>
              <a:prstDash val="solid"/>
              <a:miter lim="400000"/>
            </a:ln>
            <a:effectLst/>
          </p:spPr>
          <p:txBody>
            <a:bodyPr wrap="square" lIns="71437" tIns="71437" rIns="71437" bIns="71437" numCol="1" anchor="ctr">
              <a:noAutofit/>
            </a:bodyPr>
            <a:lstStyle/>
            <a:p>
              <a:pPr marL="0" marR="0" lvl="0" indent="0" algn="ctr" defTabSz="821531" rtl="0" eaLnBrk="1" fontAlgn="auto" latinLnBrk="0" hangingPunct="0">
                <a:lnSpc>
                  <a:spcPct val="100000"/>
                </a:lnSpc>
                <a:spcBef>
                  <a:spcPts val="0"/>
                </a:spcBef>
                <a:spcAft>
                  <a:spcPts val="0"/>
                </a:spcAft>
                <a:buClrTx/>
                <a:buSzTx/>
                <a:buFontTx/>
                <a:buNone/>
                <a:tabLst/>
                <a:defRPr sz="3200"/>
              </a:pPr>
              <a:endParaRPr kumimoji="0" sz="3200" b="0" i="0" u="none" strike="noStrike" kern="0" cap="none" spc="0" normalizeH="0" baseline="0" noProof="0">
                <a:ln>
                  <a:noFill/>
                </a:ln>
                <a:solidFill>
                  <a:srgbClr val="000000"/>
                </a:solidFill>
                <a:effectLst/>
                <a:uLnTx/>
                <a:uFillTx/>
                <a:latin typeface="Helvetica Light"/>
                <a:sym typeface="Helvetica Light"/>
              </a:endParaRPr>
            </a:p>
          </p:txBody>
        </p:sp>
        <p:sp>
          <p:nvSpPr>
            <p:cNvPr id="11" name="Shape 162"/>
            <p:cNvSpPr/>
            <p:nvPr/>
          </p:nvSpPr>
          <p:spPr>
            <a:xfrm>
              <a:off x="332129" y="561973"/>
              <a:ext cx="7137090" cy="868695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71437" tIns="71437" rIns="71437" bIns="71437" numCol="1" anchor="t">
              <a:noAutofit/>
            </a:bodyPr>
            <a:lstStyle>
              <a:lvl1pPr defTabSz="665440">
                <a:defRPr sz="2430" spc="218">
                  <a:latin typeface="Devanagari MT"/>
                  <a:ea typeface="Devanagari MT"/>
                  <a:cs typeface="Devanagari MT"/>
                  <a:sym typeface="Devanagari MT"/>
                </a:defRPr>
              </a:lvl1pPr>
            </a:lstStyle>
            <a:p>
              <a:pPr lvl="0" algn="ctr" defTabSz="914400">
                <a:lnSpc>
                  <a:spcPct val="135000"/>
                </a:lnSpc>
                <a:spcAft>
                  <a:spcPts val="1000"/>
                </a:spcAft>
              </a:pPr>
              <a:r>
                <a:rPr lang="ar-EG" sz="2800" b="1" spc="0" dirty="0">
                  <a:solidFill>
                    <a:srgbClr val="002060"/>
                  </a:solidFill>
                  <a:latin typeface="Calibri" panose="020F0502020204030204" pitchFamily="34" charset="0"/>
                  <a:ea typeface="Calibri" panose="020F0502020204030204" pitchFamily="34" charset="0"/>
                  <a:cs typeface="Sakkal Majalla" panose="02000000000000000000" pitchFamily="2" charset="-78"/>
                </a:rPr>
                <a:t>يستخدم ذكاء الأعمال البيانات المنظمة، أي البيانات المخزنة </a:t>
              </a:r>
              <a:br>
                <a:rPr lang="ar-EG" sz="2800" b="1" spc="0" dirty="0">
                  <a:solidFill>
                    <a:srgbClr val="002060"/>
                  </a:solidFill>
                  <a:latin typeface="Calibri" panose="020F0502020204030204" pitchFamily="34" charset="0"/>
                  <a:ea typeface="Calibri" panose="020F0502020204030204" pitchFamily="34" charset="0"/>
                  <a:cs typeface="Sakkal Majalla" panose="02000000000000000000" pitchFamily="2" charset="-78"/>
                </a:rPr>
              </a:br>
              <a:r>
                <a:rPr lang="ar-EG" sz="2800" b="1" spc="0" dirty="0">
                  <a:solidFill>
                    <a:srgbClr val="002060"/>
                  </a:solidFill>
                  <a:latin typeface="Calibri" panose="020F0502020204030204" pitchFamily="34" charset="0"/>
                  <a:ea typeface="Calibri" panose="020F0502020204030204" pitchFamily="34" charset="0"/>
                  <a:cs typeface="Sakkal Majalla" panose="02000000000000000000" pitchFamily="2" charset="-78"/>
                </a:rPr>
                <a:t>في المستودعات أو قواعد البيانات المجدولة أو الأنظمة الأخرى تُستخدم هذه البيانات لإنتاج لوحات المعلومات والتقارير</a:t>
              </a:r>
            </a:p>
          </p:txBody>
        </p:sp>
      </p:grpSp>
      <p:grpSp>
        <p:nvGrpSpPr>
          <p:cNvPr id="12" name="Group 165"/>
          <p:cNvGrpSpPr/>
          <p:nvPr/>
        </p:nvGrpSpPr>
        <p:grpSpPr>
          <a:xfrm>
            <a:off x="1525506" y="2267875"/>
            <a:ext cx="4422970" cy="4025170"/>
            <a:chOff x="-233693" y="0"/>
            <a:chExt cx="8487548" cy="9766700"/>
          </a:xfrm>
        </p:grpSpPr>
        <p:sp>
          <p:nvSpPr>
            <p:cNvPr id="13" name="Shape 157"/>
            <p:cNvSpPr/>
            <p:nvPr/>
          </p:nvSpPr>
          <p:spPr>
            <a:xfrm>
              <a:off x="-233693" y="496113"/>
              <a:ext cx="7939053" cy="9270587"/>
            </a:xfrm>
            <a:prstGeom prst="rect">
              <a:avLst/>
            </a:prstGeom>
            <a:noFill/>
            <a:ln w="127000" cap="flat">
              <a:solidFill>
                <a:srgbClr val="DCDEE0">
                  <a:alpha val="44000"/>
                </a:srgbClr>
              </a:solidFill>
              <a:prstDash val="solid"/>
              <a:miter lim="400000"/>
            </a:ln>
            <a:effectLst/>
          </p:spPr>
          <p:txBody>
            <a:bodyPr wrap="square" lIns="71437" tIns="71437" rIns="71437" bIns="71437" numCol="1" anchor="ctr">
              <a:noAutofit/>
            </a:bodyPr>
            <a:lstStyle/>
            <a:p>
              <a:pPr marL="0" marR="0" lvl="0" indent="0" algn="ctr" defTabSz="821531" rtl="0" eaLnBrk="1" fontAlgn="auto" latinLnBrk="0" hangingPunct="0">
                <a:lnSpc>
                  <a:spcPct val="100000"/>
                </a:lnSpc>
                <a:spcBef>
                  <a:spcPts val="0"/>
                </a:spcBef>
                <a:spcAft>
                  <a:spcPts val="0"/>
                </a:spcAft>
                <a:buClrTx/>
                <a:buSzTx/>
                <a:buFontTx/>
                <a:buNone/>
                <a:tabLst/>
                <a:defRPr sz="3200"/>
              </a:pPr>
              <a:endParaRPr kumimoji="0" sz="3200" b="0" i="0" u="none" strike="noStrike" kern="0" cap="none" spc="0" normalizeH="0" baseline="0" noProof="0">
                <a:ln>
                  <a:noFill/>
                </a:ln>
                <a:solidFill>
                  <a:srgbClr val="000000"/>
                </a:solidFill>
                <a:effectLst/>
                <a:uLnTx/>
                <a:uFillTx/>
                <a:latin typeface="Helvetica Light"/>
                <a:sym typeface="Helvetica Light"/>
              </a:endParaRPr>
            </a:p>
          </p:txBody>
        </p:sp>
        <p:sp>
          <p:nvSpPr>
            <p:cNvPr id="14" name="Shape 158"/>
            <p:cNvSpPr/>
            <p:nvPr/>
          </p:nvSpPr>
          <p:spPr>
            <a:xfrm>
              <a:off x="146633" y="0"/>
              <a:ext cx="8107222" cy="9489731"/>
            </a:xfrm>
            <a:prstGeom prst="rect">
              <a:avLst/>
            </a:prstGeom>
            <a:noFill/>
            <a:ln w="25400" cap="flat">
              <a:solidFill>
                <a:srgbClr val="28B056"/>
              </a:solidFill>
              <a:prstDash val="solid"/>
              <a:miter lim="400000"/>
            </a:ln>
            <a:effectLst/>
          </p:spPr>
          <p:txBody>
            <a:bodyPr wrap="square" lIns="71437" tIns="71437" rIns="71437" bIns="71437" numCol="1" anchor="ctr">
              <a:noAutofit/>
            </a:bodyPr>
            <a:lstStyle/>
            <a:p>
              <a:pPr marL="0" marR="0" lvl="0" indent="0" algn="ctr" defTabSz="821531" rtl="0" eaLnBrk="1" fontAlgn="auto" latinLnBrk="0" hangingPunct="0">
                <a:lnSpc>
                  <a:spcPct val="100000"/>
                </a:lnSpc>
                <a:spcBef>
                  <a:spcPts val="0"/>
                </a:spcBef>
                <a:spcAft>
                  <a:spcPts val="0"/>
                </a:spcAft>
                <a:buClrTx/>
                <a:buSzTx/>
                <a:buFontTx/>
                <a:buNone/>
                <a:tabLst/>
                <a:defRPr sz="3200"/>
              </a:pPr>
              <a:endParaRPr kumimoji="0" sz="3200" b="0" i="0" u="none" strike="noStrike" kern="0" cap="none" spc="0" normalizeH="0" baseline="0" noProof="0">
                <a:ln>
                  <a:noFill/>
                </a:ln>
                <a:solidFill>
                  <a:srgbClr val="000000"/>
                </a:solidFill>
                <a:effectLst/>
                <a:uLnTx/>
                <a:uFillTx/>
                <a:latin typeface="Helvetica Light"/>
                <a:sym typeface="Helvetica Light"/>
              </a:endParaRPr>
            </a:p>
          </p:txBody>
        </p:sp>
        <p:sp>
          <p:nvSpPr>
            <p:cNvPr id="15" name="Shape 162"/>
            <p:cNvSpPr/>
            <p:nvPr/>
          </p:nvSpPr>
          <p:spPr>
            <a:xfrm>
              <a:off x="411415" y="605874"/>
              <a:ext cx="7265573" cy="859944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71437" tIns="71437" rIns="71437" bIns="71437" numCol="1" anchor="t">
              <a:noAutofit/>
            </a:bodyPr>
            <a:lstStyle>
              <a:lvl1pPr defTabSz="665440">
                <a:defRPr sz="2430" spc="218">
                  <a:latin typeface="Devanagari MT"/>
                  <a:ea typeface="Devanagari MT"/>
                  <a:cs typeface="Devanagari MT"/>
                  <a:sym typeface="Devanagari MT"/>
                </a:defRPr>
              </a:lvl1pPr>
            </a:lstStyle>
            <a:p>
              <a:pPr lvl="0" algn="ctr" defTabSz="914400">
                <a:lnSpc>
                  <a:spcPct val="135000"/>
                </a:lnSpc>
                <a:spcAft>
                  <a:spcPts val="1000"/>
                </a:spcAft>
              </a:pPr>
              <a:r>
                <a:rPr lang="ar-EG" sz="2800" b="1" spc="0" dirty="0">
                  <a:solidFill>
                    <a:srgbClr val="002060"/>
                  </a:solidFill>
                  <a:latin typeface="Calibri" panose="020F0502020204030204" pitchFamily="34" charset="0"/>
                  <a:ea typeface="Calibri" panose="020F0502020204030204" pitchFamily="34" charset="0"/>
                  <a:cs typeface="Sakkal Majalla" panose="02000000000000000000" pitchFamily="2" charset="-78"/>
                </a:rPr>
                <a:t>تستخدم تحليل البيانات أيضًا البيانات المنظمة، ولكنها تبدأ عادةً ببيانات غير منظمة في الوقت الفعلي تتمثل إحدى مهام محللي البيانات </a:t>
              </a:r>
              <a:br>
                <a:rPr lang="ar-EG" sz="2800" b="1" spc="0" dirty="0">
                  <a:solidFill>
                    <a:srgbClr val="002060"/>
                  </a:solidFill>
                  <a:latin typeface="Calibri" panose="020F0502020204030204" pitchFamily="34" charset="0"/>
                  <a:ea typeface="Calibri" panose="020F0502020204030204" pitchFamily="34" charset="0"/>
                  <a:cs typeface="Sakkal Majalla" panose="02000000000000000000" pitchFamily="2" charset="-78"/>
                </a:rPr>
              </a:br>
              <a:r>
                <a:rPr lang="ar-EG" sz="2800" b="1" spc="0" dirty="0">
                  <a:solidFill>
                    <a:srgbClr val="002060"/>
                  </a:solidFill>
                  <a:latin typeface="Calibri" panose="020F0502020204030204" pitchFamily="34" charset="0"/>
                  <a:ea typeface="Calibri" panose="020F0502020204030204" pitchFamily="34" charset="0"/>
                  <a:cs typeface="Sakkal Majalla" panose="02000000000000000000" pitchFamily="2" charset="-78"/>
                </a:rPr>
                <a:t>في تنقيح هذه البيانات وطلبها قبل تخزينها لتحليلها في المستقبل</a:t>
              </a:r>
            </a:p>
          </p:txBody>
        </p:sp>
      </p:grpSp>
    </p:spTree>
    <p:extLst>
      <p:ext uri="{BB962C8B-B14F-4D97-AF65-F5344CB8AC3E}">
        <p14:creationId xmlns:p14="http://schemas.microsoft.com/office/powerpoint/2010/main" val="337939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50" presetClass="entr" presetSubtype="0" decel="10000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1000" fill="hold"/>
                                        <p:tgtEl>
                                          <p:spTgt spid="8"/>
                                        </p:tgtEl>
                                        <p:attrNameLst>
                                          <p:attrName>ppt_w</p:attrName>
                                        </p:attrNameLst>
                                      </p:cBhvr>
                                      <p:tavLst>
                                        <p:tav tm="0">
                                          <p:val>
                                            <p:strVal val="#ppt_w+.3"/>
                                          </p:val>
                                        </p:tav>
                                        <p:tav tm="100000">
                                          <p:val>
                                            <p:strVal val="#ppt_w"/>
                                          </p:val>
                                        </p:tav>
                                      </p:tavLst>
                                    </p:anim>
                                    <p:anim calcmode="lin" valueType="num">
                                      <p:cBhvr>
                                        <p:cTn id="16" dur="1000" fill="hold"/>
                                        <p:tgtEl>
                                          <p:spTgt spid="8"/>
                                        </p:tgtEl>
                                        <p:attrNameLst>
                                          <p:attrName>ppt_h</p:attrName>
                                        </p:attrNameLst>
                                      </p:cBhvr>
                                      <p:tavLst>
                                        <p:tav tm="0">
                                          <p:val>
                                            <p:strVal val="#ppt_h"/>
                                          </p:val>
                                        </p:tav>
                                        <p:tav tm="100000">
                                          <p:val>
                                            <p:strVal val="#ppt_h"/>
                                          </p:val>
                                        </p:tav>
                                      </p:tavLst>
                                    </p:anim>
                                    <p:animEffect transition="in" filter="fade">
                                      <p:cBhvr>
                                        <p:cTn id="17" dur="1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50" presetClass="entr" presetSubtype="0" decel="100000"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1000" fill="hold"/>
                                        <p:tgtEl>
                                          <p:spTgt spid="12"/>
                                        </p:tgtEl>
                                        <p:attrNameLst>
                                          <p:attrName>ppt_w</p:attrName>
                                        </p:attrNameLst>
                                      </p:cBhvr>
                                      <p:tavLst>
                                        <p:tav tm="0">
                                          <p:val>
                                            <p:strVal val="#ppt_w+.3"/>
                                          </p:val>
                                        </p:tav>
                                        <p:tav tm="100000">
                                          <p:val>
                                            <p:strVal val="#ppt_w"/>
                                          </p:val>
                                        </p:tav>
                                      </p:tavLst>
                                    </p:anim>
                                    <p:anim calcmode="lin" valueType="num">
                                      <p:cBhvr>
                                        <p:cTn id="23" dur="1000" fill="hold"/>
                                        <p:tgtEl>
                                          <p:spTgt spid="12"/>
                                        </p:tgtEl>
                                        <p:attrNameLst>
                                          <p:attrName>ppt_h</p:attrName>
                                        </p:attrNameLst>
                                      </p:cBhvr>
                                      <p:tavLst>
                                        <p:tav tm="0">
                                          <p:val>
                                            <p:strVal val="#ppt_h"/>
                                          </p:val>
                                        </p:tav>
                                        <p:tav tm="100000">
                                          <p:val>
                                            <p:strVal val="#ppt_h"/>
                                          </p:val>
                                        </p:tav>
                                      </p:tavLst>
                                    </p:anim>
                                    <p:animEffect transition="in" filter="fade">
                                      <p:cBhvr>
                                        <p:cTn id="24"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02A93DA-8321-490E-B7A0-7881EC602D96}" type="slidenum">
              <a:rPr lang="ar-EG" smtClean="0"/>
              <a:t>36</a:t>
            </a:fld>
            <a:endParaRPr lang="ar-EG"/>
          </a:p>
        </p:txBody>
      </p:sp>
      <p:sp>
        <p:nvSpPr>
          <p:cNvPr id="3" name="Rectangle 2"/>
          <p:cNvSpPr/>
          <p:nvPr/>
        </p:nvSpPr>
        <p:spPr>
          <a:xfrm>
            <a:off x="6688477" y="297722"/>
            <a:ext cx="5332288" cy="547842"/>
          </a:xfrm>
          <a:prstGeom prst="rect">
            <a:avLst/>
          </a:prstGeom>
        </p:spPr>
        <p:txBody>
          <a:bodyPr wrap="square">
            <a:spAutoFit/>
          </a:bodyPr>
          <a:lstStyle/>
          <a:p>
            <a:pPr lvl="0" algn="ctr">
              <a:lnSpc>
                <a:spcPct val="90000"/>
              </a:lnSpc>
              <a:defRPr/>
            </a:pPr>
            <a:r>
              <a:rPr lang="ar-EG" sz="3200" dirty="0">
                <a:solidFill>
                  <a:prstClr val="white"/>
                </a:solidFill>
                <a:latin typeface="Sakkal Majalla" panose="02000000000000000000" pitchFamily="2" charset="-78"/>
                <a:cs typeface="Sakkal Majalla" pitchFamily="2" charset="-78"/>
              </a:rPr>
              <a:t>ما الفرق بين ذكاء الاعمال وتحليل البيانات؟</a:t>
            </a:r>
          </a:p>
        </p:txBody>
      </p:sp>
      <p:grpSp>
        <p:nvGrpSpPr>
          <p:cNvPr id="4" name="Group 3"/>
          <p:cNvGrpSpPr/>
          <p:nvPr/>
        </p:nvGrpSpPr>
        <p:grpSpPr>
          <a:xfrm>
            <a:off x="3125675" y="1656526"/>
            <a:ext cx="5631416" cy="749605"/>
            <a:chOff x="-448622" y="808991"/>
            <a:chExt cx="5632306" cy="750636"/>
          </a:xfrm>
        </p:grpSpPr>
        <p:sp>
          <p:nvSpPr>
            <p:cNvPr id="5" name="Rectangle 4"/>
            <p:cNvSpPr/>
            <p:nvPr/>
          </p:nvSpPr>
          <p:spPr>
            <a:xfrm>
              <a:off x="-448622" y="818656"/>
              <a:ext cx="5126371" cy="614682"/>
            </a:xfrm>
            <a:prstGeom prst="rect">
              <a:avLst/>
            </a:prstGeom>
          </p:spPr>
          <p:txBody>
            <a:bodyPr wrap="square">
              <a:noAutofit/>
            </a:bodyPr>
            <a:lstStyle/>
            <a:p>
              <a:pPr algn="justLow">
                <a:lnSpc>
                  <a:spcPct val="107000"/>
                </a:lnSpc>
                <a:spcAft>
                  <a:spcPts val="800"/>
                </a:spcAft>
              </a:pPr>
              <a:r>
                <a:rPr lang="ar-SA" sz="2800" b="1" dirty="0">
                  <a:solidFill>
                    <a:srgbClr val="C00000"/>
                  </a:solidFill>
                  <a:latin typeface="Calibri" panose="020F0502020204030204" pitchFamily="34" charset="0"/>
                  <a:ea typeface="Calibri" panose="020F0502020204030204" pitchFamily="34" charset="0"/>
                  <a:cs typeface="Adobe Arabic" panose="02040503050201020203" pitchFamily="18" charset="-78"/>
                </a:rPr>
                <a:t>المستخدمون غير التقنيين مقابل المستخدمين التقنيين:</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4677749" y="808991"/>
              <a:ext cx="505935" cy="750636"/>
            </a:xfrm>
            <a:prstGeom prst="rect">
              <a:avLst/>
            </a:prstGeom>
            <a:noFill/>
            <a:ln>
              <a:noFill/>
            </a:ln>
            <a:extLst>
              <a:ext uri="{53640926-AAD7-44D8-BBD7-CCE9431645EC}">
                <a14:shadowObscured xmlns:a14="http://schemas.microsoft.com/office/drawing/2010/main"/>
              </a:ext>
            </a:extLst>
          </p:spPr>
        </p:pic>
        <p:sp>
          <p:nvSpPr>
            <p:cNvPr id="7" name="Rectangle 6"/>
            <p:cNvSpPr/>
            <p:nvPr/>
          </p:nvSpPr>
          <p:spPr>
            <a:xfrm>
              <a:off x="4622800" y="808991"/>
              <a:ext cx="279400" cy="461645"/>
            </a:xfrm>
            <a:prstGeom prst="rect">
              <a:avLst/>
            </a:prstGeom>
          </p:spPr>
          <p:txBody>
            <a:bodyPr wrap="square">
              <a:spAutoFit/>
            </a:bodyPr>
            <a:lstStyle/>
            <a:p>
              <a:pPr marL="0" marR="0" algn="r" rtl="1">
                <a:lnSpc>
                  <a:spcPct val="107000"/>
                </a:lnSpc>
                <a:spcBef>
                  <a:spcPts val="0"/>
                </a:spcBef>
                <a:spcAft>
                  <a:spcPts val="800"/>
                </a:spcAft>
              </a:pPr>
              <a:r>
                <a:rPr lang="en-US" sz="1800" b="1">
                  <a:effectLst/>
                  <a:latin typeface="Adobe Arabic" panose="02040503050201020203" pitchFamily="18" charset="-78"/>
                  <a:ea typeface="Calibri" panose="020F0502020204030204" pitchFamily="34" charset="0"/>
                  <a:cs typeface="Arial" panose="020B0604020202020204" pitchFamily="34" charset="0"/>
                </a:rPr>
                <a:t> </a:t>
              </a:r>
              <a:endParaRPr lang="en-US" sz="110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8" name="Group 7"/>
          <p:cNvGrpSpPr/>
          <p:nvPr/>
        </p:nvGrpSpPr>
        <p:grpSpPr>
          <a:xfrm>
            <a:off x="6119164" y="2560471"/>
            <a:ext cx="4440048" cy="3555584"/>
            <a:chOff x="320011" y="19300"/>
            <a:chExt cx="901467" cy="1220613"/>
          </a:xfrm>
        </p:grpSpPr>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343197" y="19300"/>
              <a:ext cx="878281" cy="1220613"/>
            </a:xfrm>
            <a:prstGeom prst="rect">
              <a:avLst/>
            </a:prstGeom>
            <a:noFill/>
            <a:ln>
              <a:noFill/>
            </a:ln>
          </p:spPr>
        </p:pic>
        <p:sp>
          <p:nvSpPr>
            <p:cNvPr id="10" name="Rectangle 9"/>
            <p:cNvSpPr/>
            <p:nvPr/>
          </p:nvSpPr>
          <p:spPr>
            <a:xfrm>
              <a:off x="320011" y="74168"/>
              <a:ext cx="655822" cy="99734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lnSpc>
                  <a:spcPct val="150000"/>
                </a:lnSpc>
                <a:spcAft>
                  <a:spcPts val="800"/>
                </a:spcAf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يتم استخدام ذكاء الأعمال بشكل أساسي من قبل فرق القيادة والموظفين غير التقنيين، مثل الرؤساء التنفيذيين أو المديرين الماليين أو كبار مسؤولي المعلومات</a:t>
              </a:r>
            </a:p>
          </p:txBody>
        </p:sp>
      </p:grpSp>
      <p:grpSp>
        <p:nvGrpSpPr>
          <p:cNvPr id="11" name="Group 10"/>
          <p:cNvGrpSpPr/>
          <p:nvPr/>
        </p:nvGrpSpPr>
        <p:grpSpPr>
          <a:xfrm>
            <a:off x="1723073" y="2800767"/>
            <a:ext cx="4325849" cy="3555584"/>
            <a:chOff x="343197" y="19300"/>
            <a:chExt cx="878281" cy="1220613"/>
          </a:xfrm>
        </p:grpSpPr>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343197" y="19300"/>
              <a:ext cx="878281" cy="1220613"/>
            </a:xfrm>
            <a:prstGeom prst="rect">
              <a:avLst/>
            </a:prstGeom>
            <a:noFill/>
            <a:ln>
              <a:noFill/>
            </a:ln>
          </p:spPr>
        </p:pic>
        <p:sp>
          <p:nvSpPr>
            <p:cNvPr id="13" name="Rectangle 12"/>
            <p:cNvSpPr/>
            <p:nvPr/>
          </p:nvSpPr>
          <p:spPr>
            <a:xfrm>
              <a:off x="343197" y="47818"/>
              <a:ext cx="569543" cy="1077532"/>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lnSpc>
                  <a:spcPct val="150000"/>
                </a:lnSpc>
                <a:spcAft>
                  <a:spcPts val="800"/>
                </a:spcAf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عادةً ما تكون تحليلات البيانات حكراً على المحللين وعلماء البيانات ومبرمجي الكمبيوتر الذين لديهم تركيز تقني أكبر</a:t>
              </a:r>
            </a:p>
          </p:txBody>
        </p:sp>
      </p:grpSp>
      <p:pic>
        <p:nvPicPr>
          <p:cNvPr id="14" name="Picture 13"/>
          <p:cNvPicPr>
            <a:picLocks noChangeAspect="1"/>
          </p:cNvPicPr>
          <p:nvPr/>
        </p:nvPicPr>
        <p:blipFill>
          <a:blip r:embed="rId5">
            <a:clrChange>
              <a:clrFrom>
                <a:srgbClr val="FFFFFF"/>
              </a:clrFrom>
              <a:clrTo>
                <a:srgbClr val="FFFFFF">
                  <a:alpha val="0"/>
                </a:srgbClr>
              </a:clrTo>
            </a:clrChange>
          </a:blip>
          <a:stretch>
            <a:fillRect/>
          </a:stretch>
        </p:blipFill>
        <p:spPr>
          <a:xfrm>
            <a:off x="838200" y="268148"/>
            <a:ext cx="2452151" cy="2452151"/>
          </a:xfrm>
          <a:prstGeom prst="rect">
            <a:avLst/>
          </a:prstGeom>
        </p:spPr>
      </p:pic>
    </p:spTree>
    <p:extLst>
      <p:ext uri="{BB962C8B-B14F-4D97-AF65-F5344CB8AC3E}">
        <p14:creationId xmlns:p14="http://schemas.microsoft.com/office/powerpoint/2010/main" val="419580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randombar(horizontal)">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randombar(horizontal)">
                                      <p:cBhvr>
                                        <p:cTn id="2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02A93DA-8321-490E-B7A0-7881EC602D96}" type="slidenum">
              <a:rPr lang="ar-EG" smtClean="0"/>
              <a:t>37</a:t>
            </a:fld>
            <a:endParaRPr lang="ar-EG"/>
          </a:p>
        </p:txBody>
      </p:sp>
      <p:sp>
        <p:nvSpPr>
          <p:cNvPr id="3" name="Rectangle 2"/>
          <p:cNvSpPr/>
          <p:nvPr/>
        </p:nvSpPr>
        <p:spPr>
          <a:xfrm>
            <a:off x="6688477" y="297722"/>
            <a:ext cx="5332288" cy="547842"/>
          </a:xfrm>
          <a:prstGeom prst="rect">
            <a:avLst/>
          </a:prstGeom>
        </p:spPr>
        <p:txBody>
          <a:bodyPr wrap="square">
            <a:spAutoFit/>
          </a:bodyPr>
          <a:lstStyle/>
          <a:p>
            <a:pPr lvl="0" algn="ctr">
              <a:lnSpc>
                <a:spcPct val="90000"/>
              </a:lnSpc>
              <a:defRPr/>
            </a:pPr>
            <a:r>
              <a:rPr lang="ar-EG" sz="3200" dirty="0">
                <a:solidFill>
                  <a:prstClr val="white"/>
                </a:solidFill>
                <a:latin typeface="Sakkal Majalla" panose="02000000000000000000" pitchFamily="2" charset="-78"/>
                <a:cs typeface="Sakkal Majalla" pitchFamily="2" charset="-78"/>
              </a:rPr>
              <a:t>ما الفرق بين ذكاء الاعمال وتحليل البيانات؟</a:t>
            </a:r>
          </a:p>
        </p:txBody>
      </p:sp>
      <p:grpSp>
        <p:nvGrpSpPr>
          <p:cNvPr id="4" name="Group 3"/>
          <p:cNvGrpSpPr/>
          <p:nvPr/>
        </p:nvGrpSpPr>
        <p:grpSpPr>
          <a:xfrm>
            <a:off x="2552464" y="1660318"/>
            <a:ext cx="5631416" cy="749605"/>
            <a:chOff x="-448622" y="808991"/>
            <a:chExt cx="5632306" cy="750636"/>
          </a:xfrm>
        </p:grpSpPr>
        <p:sp>
          <p:nvSpPr>
            <p:cNvPr id="5" name="Rectangle 4"/>
            <p:cNvSpPr/>
            <p:nvPr/>
          </p:nvSpPr>
          <p:spPr>
            <a:xfrm>
              <a:off x="-448622" y="818656"/>
              <a:ext cx="5126371" cy="614682"/>
            </a:xfrm>
            <a:prstGeom prst="rect">
              <a:avLst/>
            </a:prstGeom>
          </p:spPr>
          <p:txBody>
            <a:bodyPr wrap="square">
              <a:noAutofit/>
            </a:bodyPr>
            <a:lstStyle/>
            <a:p>
              <a:pPr algn="justLow">
                <a:lnSpc>
                  <a:spcPct val="107000"/>
                </a:lnSpc>
                <a:spcAft>
                  <a:spcPts val="800"/>
                </a:spcAft>
              </a:pPr>
              <a:r>
                <a:rPr lang="ar-SA" sz="2800" b="1" dirty="0">
                  <a:solidFill>
                    <a:srgbClr val="C00000"/>
                  </a:solidFill>
                  <a:latin typeface="Calibri" panose="020F0502020204030204" pitchFamily="34" charset="0"/>
                  <a:ea typeface="Calibri" panose="020F0502020204030204" pitchFamily="34" charset="0"/>
                  <a:cs typeface="Adobe Arabic" panose="02040503050201020203" pitchFamily="18" charset="-78"/>
                </a:rPr>
                <a:t>الصورة الكبيرة مقابل التركيز الضيق:</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4677749" y="808991"/>
              <a:ext cx="505935" cy="750636"/>
            </a:xfrm>
            <a:prstGeom prst="rect">
              <a:avLst/>
            </a:prstGeom>
            <a:noFill/>
            <a:ln>
              <a:noFill/>
            </a:ln>
            <a:extLst>
              <a:ext uri="{53640926-AAD7-44D8-BBD7-CCE9431645EC}">
                <a14:shadowObscured xmlns:a14="http://schemas.microsoft.com/office/drawing/2010/main"/>
              </a:ext>
            </a:extLst>
          </p:spPr>
        </p:pic>
        <p:sp>
          <p:nvSpPr>
            <p:cNvPr id="7" name="Rectangle 6"/>
            <p:cNvSpPr/>
            <p:nvPr/>
          </p:nvSpPr>
          <p:spPr>
            <a:xfrm>
              <a:off x="4622800" y="808991"/>
              <a:ext cx="279400" cy="461645"/>
            </a:xfrm>
            <a:prstGeom prst="rect">
              <a:avLst/>
            </a:prstGeom>
          </p:spPr>
          <p:txBody>
            <a:bodyPr wrap="square">
              <a:spAutoFit/>
            </a:bodyPr>
            <a:lstStyle/>
            <a:p>
              <a:pPr marL="0" marR="0" algn="r" rtl="1">
                <a:lnSpc>
                  <a:spcPct val="107000"/>
                </a:lnSpc>
                <a:spcBef>
                  <a:spcPts val="0"/>
                </a:spcBef>
                <a:spcAft>
                  <a:spcPts val="800"/>
                </a:spcAft>
              </a:pPr>
              <a:r>
                <a:rPr lang="en-US" sz="1800" b="1">
                  <a:effectLst/>
                  <a:latin typeface="Adobe Arabic" panose="02040503050201020203" pitchFamily="18" charset="-78"/>
                  <a:ea typeface="Calibri" panose="020F0502020204030204" pitchFamily="34" charset="0"/>
                  <a:cs typeface="Arial" panose="020B0604020202020204" pitchFamily="34" charset="0"/>
                </a:rPr>
                <a:t> </a:t>
              </a:r>
              <a:endParaRPr lang="en-US" sz="110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10" name="Group 9"/>
          <p:cNvGrpSpPr/>
          <p:nvPr/>
        </p:nvGrpSpPr>
        <p:grpSpPr>
          <a:xfrm>
            <a:off x="4114315" y="2090963"/>
            <a:ext cx="7338545" cy="3396367"/>
            <a:chOff x="3885715" y="2067172"/>
            <a:chExt cx="7338545" cy="3396367"/>
          </a:xfrm>
        </p:grpSpPr>
        <p:pic>
          <p:nvPicPr>
            <p:cNvPr id="8" name="Picture 7"/>
            <p:cNvPicPr>
              <a:picLocks noChangeAspect="1"/>
            </p:cNvPicPr>
            <p:nvPr/>
          </p:nvPicPr>
          <p:blipFill>
            <a:blip r:embed="rId4"/>
            <a:stretch>
              <a:fillRect/>
            </a:stretch>
          </p:blipFill>
          <p:spPr>
            <a:xfrm>
              <a:off x="3885715" y="2067172"/>
              <a:ext cx="4821085" cy="3396367"/>
            </a:xfrm>
            <a:prstGeom prst="rect">
              <a:avLst/>
            </a:prstGeom>
          </p:spPr>
        </p:pic>
        <p:sp>
          <p:nvSpPr>
            <p:cNvPr id="9" name="Rectangle 8"/>
            <p:cNvSpPr/>
            <p:nvPr/>
          </p:nvSpPr>
          <p:spPr>
            <a:xfrm>
              <a:off x="7955280" y="2705092"/>
              <a:ext cx="3268980" cy="2758447"/>
            </a:xfrm>
            <a:prstGeom prst="rect">
              <a:avLst/>
            </a:prstGeom>
          </p:spPr>
          <p:txBody>
            <a:bodyPr wrap="square">
              <a:spAutoFit/>
            </a:bodyPr>
            <a:lstStyle/>
            <a:p>
              <a:pPr algn="ctr">
                <a:lnSpc>
                  <a:spcPct val="125000"/>
                </a:lnSpc>
              </a:pPr>
              <a:r>
                <a:rPr lang="ar-OM" sz="2800" b="1" dirty="0">
                  <a:solidFill>
                    <a:srgbClr val="002060"/>
                  </a:solidFill>
                  <a:ea typeface="Calibri" panose="020F0502020204030204" pitchFamily="34" charset="0"/>
                  <a:cs typeface="Sakkal Majalla" panose="02000000000000000000" pitchFamily="2" charset="-78"/>
                </a:rPr>
                <a:t>يفكر ذكاء الأعمال عادةً من منظور “السماء الزرقاء”، حيث يطرح أسئلة استراتيجية عالية المستوى حول الاتجاه العام للمؤسسة</a:t>
              </a:r>
              <a:endParaRPr lang="ar-EG" sz="3200" dirty="0"/>
            </a:p>
          </p:txBody>
        </p:sp>
      </p:grpSp>
      <p:sp>
        <p:nvSpPr>
          <p:cNvPr id="22" name="Rectangle 21"/>
          <p:cNvSpPr/>
          <p:nvPr/>
        </p:nvSpPr>
        <p:spPr>
          <a:xfrm>
            <a:off x="1066800" y="2728883"/>
            <a:ext cx="3531870" cy="2785378"/>
          </a:xfrm>
          <a:prstGeom prst="rect">
            <a:avLst/>
          </a:prstGeom>
        </p:spPr>
        <p:txBody>
          <a:bodyPr wrap="square">
            <a:spAutoFit/>
          </a:bodyPr>
          <a:lstStyle/>
          <a:p>
            <a:pPr algn="ctr">
              <a:lnSpc>
                <a:spcPct val="125000"/>
              </a:lnSpc>
            </a:pPr>
            <a:r>
              <a:rPr lang="ar-OM" sz="2800" b="1" dirty="0">
                <a:solidFill>
                  <a:srgbClr val="002060"/>
                </a:solidFill>
                <a:ea typeface="Calibri" panose="020F0502020204030204" pitchFamily="34" charset="0"/>
                <a:cs typeface="Sakkal Majalla" panose="02000000000000000000" pitchFamily="2" charset="-78"/>
              </a:rPr>
              <a:t>تميل تحليلات البيانات إلى التركيز على مسألة أو سؤال واحد، على سبيل المثال “لماذا تنخفض مبيعات المنتج أ، على الرغم من المراجعات الإيجابية؟”</a:t>
            </a:r>
            <a:endParaRPr lang="ar-EG" sz="3200" dirty="0"/>
          </a:p>
        </p:txBody>
      </p:sp>
    </p:spTree>
    <p:extLst>
      <p:ext uri="{BB962C8B-B14F-4D97-AF65-F5344CB8AC3E}">
        <p14:creationId xmlns:p14="http://schemas.microsoft.com/office/powerpoint/2010/main" val="3458893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inVertical)">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barn(inVertical)">
                                      <p:cBhvr>
                                        <p:cTn id="2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02A93DA-8321-490E-B7A0-7881EC602D96}" type="slidenum">
              <a:rPr lang="ar-EG" smtClean="0"/>
              <a:t>38</a:t>
            </a:fld>
            <a:endParaRPr lang="ar-EG"/>
          </a:p>
        </p:txBody>
      </p:sp>
      <p:sp>
        <p:nvSpPr>
          <p:cNvPr id="3" name="Rectangle 2"/>
          <p:cNvSpPr/>
          <p:nvPr/>
        </p:nvSpPr>
        <p:spPr>
          <a:xfrm>
            <a:off x="6688477" y="297722"/>
            <a:ext cx="5332288" cy="547842"/>
          </a:xfrm>
          <a:prstGeom prst="rect">
            <a:avLst/>
          </a:prstGeom>
        </p:spPr>
        <p:txBody>
          <a:bodyPr wrap="square">
            <a:spAutoFit/>
          </a:bodyPr>
          <a:lstStyle/>
          <a:p>
            <a:pPr lvl="0" algn="ctr">
              <a:lnSpc>
                <a:spcPct val="90000"/>
              </a:lnSpc>
              <a:defRPr/>
            </a:pPr>
            <a:r>
              <a:rPr lang="ar-EG" sz="3200" dirty="0">
                <a:solidFill>
                  <a:prstClr val="white"/>
                </a:solidFill>
                <a:latin typeface="Sakkal Majalla" panose="02000000000000000000" pitchFamily="2" charset="-78"/>
                <a:cs typeface="Sakkal Majalla" pitchFamily="2" charset="-78"/>
              </a:rPr>
              <a:t>ما الفرق بين ذكاء الاعمال وتحليل البيانات؟</a:t>
            </a:r>
          </a:p>
        </p:txBody>
      </p:sp>
      <p:grpSp>
        <p:nvGrpSpPr>
          <p:cNvPr id="4" name="Group 3"/>
          <p:cNvGrpSpPr/>
          <p:nvPr/>
        </p:nvGrpSpPr>
        <p:grpSpPr>
          <a:xfrm>
            <a:off x="4037744" y="1461819"/>
            <a:ext cx="3720422" cy="749605"/>
            <a:chOff x="1462674" y="808991"/>
            <a:chExt cx="3721010" cy="750636"/>
          </a:xfrm>
        </p:grpSpPr>
        <p:sp>
          <p:nvSpPr>
            <p:cNvPr id="5" name="Rectangle 4"/>
            <p:cNvSpPr/>
            <p:nvPr/>
          </p:nvSpPr>
          <p:spPr>
            <a:xfrm>
              <a:off x="1462674" y="818656"/>
              <a:ext cx="3215075" cy="614682"/>
            </a:xfrm>
            <a:prstGeom prst="rect">
              <a:avLst/>
            </a:prstGeom>
          </p:spPr>
          <p:txBody>
            <a:bodyPr wrap="square">
              <a:noAutofit/>
            </a:bodyPr>
            <a:lstStyle/>
            <a:p>
              <a:pPr algn="justLow">
                <a:lnSpc>
                  <a:spcPct val="107000"/>
                </a:lnSpc>
                <a:spcAft>
                  <a:spcPts val="800"/>
                </a:spcAft>
              </a:pPr>
              <a:r>
                <a:rPr lang="ar-SA" sz="2800" b="1" dirty="0">
                  <a:solidFill>
                    <a:srgbClr val="C00000"/>
                  </a:solidFill>
                  <a:latin typeface="Calibri" panose="020F0502020204030204" pitchFamily="34" charset="0"/>
                  <a:ea typeface="Calibri" panose="020F0502020204030204" pitchFamily="34" charset="0"/>
                  <a:cs typeface="Adobe Arabic" panose="02040503050201020203" pitchFamily="18" charset="-78"/>
                </a:rPr>
                <a:t>الترتيب مقابل الفوضى:</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4677749" y="808991"/>
              <a:ext cx="505935" cy="750636"/>
            </a:xfrm>
            <a:prstGeom prst="rect">
              <a:avLst/>
            </a:prstGeom>
            <a:noFill/>
            <a:ln>
              <a:noFill/>
            </a:ln>
            <a:extLst>
              <a:ext uri="{53640926-AAD7-44D8-BBD7-CCE9431645EC}">
                <a14:shadowObscured xmlns:a14="http://schemas.microsoft.com/office/drawing/2010/main"/>
              </a:ext>
            </a:extLst>
          </p:spPr>
        </p:pic>
        <p:sp>
          <p:nvSpPr>
            <p:cNvPr id="7" name="Rectangle 6"/>
            <p:cNvSpPr/>
            <p:nvPr/>
          </p:nvSpPr>
          <p:spPr>
            <a:xfrm>
              <a:off x="4622800" y="808991"/>
              <a:ext cx="279400" cy="461645"/>
            </a:xfrm>
            <a:prstGeom prst="rect">
              <a:avLst/>
            </a:prstGeom>
          </p:spPr>
          <p:txBody>
            <a:bodyPr wrap="square">
              <a:spAutoFit/>
            </a:bodyPr>
            <a:lstStyle/>
            <a:p>
              <a:pPr marL="0" marR="0" algn="r" rtl="1">
                <a:lnSpc>
                  <a:spcPct val="107000"/>
                </a:lnSpc>
                <a:spcBef>
                  <a:spcPts val="0"/>
                </a:spcBef>
                <a:spcAft>
                  <a:spcPts val="800"/>
                </a:spcAft>
              </a:pPr>
              <a:r>
                <a:rPr lang="en-US" sz="1800" b="1">
                  <a:effectLst/>
                  <a:latin typeface="Adobe Arabic" panose="02040503050201020203" pitchFamily="18" charset="-78"/>
                  <a:ea typeface="Calibri" panose="020F0502020204030204" pitchFamily="34" charset="0"/>
                  <a:cs typeface="Arial" panose="020B0604020202020204" pitchFamily="34" charset="0"/>
                </a:rPr>
                <a:t> </a:t>
              </a:r>
              <a:endParaRPr lang="en-US" sz="110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17" name="Group 16">
            <a:extLst>
              <a:ext uri="{FF2B5EF4-FFF2-40B4-BE49-F238E27FC236}">
                <a16:creationId xmlns:a16="http://schemas.microsoft.com/office/drawing/2014/main" id="{876A3188-9E74-4CC5-A1BF-27309FB2E47F}"/>
              </a:ext>
            </a:extLst>
          </p:cNvPr>
          <p:cNvGrpSpPr/>
          <p:nvPr/>
        </p:nvGrpSpPr>
        <p:grpSpPr>
          <a:xfrm>
            <a:off x="1598758" y="2382739"/>
            <a:ext cx="4427914" cy="3852472"/>
            <a:chOff x="2747660" y="1483485"/>
            <a:chExt cx="7245351" cy="5703739"/>
          </a:xfrm>
          <a:noFill/>
        </p:grpSpPr>
        <p:sp>
          <p:nvSpPr>
            <p:cNvPr id="18" name="任意多边形 48">
              <a:extLst>
                <a:ext uri="{FF2B5EF4-FFF2-40B4-BE49-F238E27FC236}">
                  <a16:creationId xmlns:a16="http://schemas.microsoft.com/office/drawing/2014/main" id="{939BB9A5-749A-42F2-906C-78417AD3ED82}"/>
                </a:ext>
              </a:extLst>
            </p:cNvPr>
            <p:cNvSpPr>
              <a:spLocks/>
            </p:cNvSpPr>
            <p:nvPr/>
          </p:nvSpPr>
          <p:spPr bwMode="auto">
            <a:xfrm rot="3082">
              <a:off x="2747660" y="1483485"/>
              <a:ext cx="7245351" cy="5703739"/>
            </a:xfrm>
            <a:custGeom>
              <a:avLst/>
              <a:gdLst>
                <a:gd name="T0" fmla="*/ 863046 w 7245131"/>
                <a:gd name="T1" fmla="*/ 3707 h 3408812"/>
                <a:gd name="T2" fmla="*/ 1033632 w 7245131"/>
                <a:gd name="T3" fmla="*/ 29260 h 3408812"/>
                <a:gd name="T4" fmla="*/ 1391671 w 7245131"/>
                <a:gd name="T5" fmla="*/ 10708 h 3408812"/>
                <a:gd name="T6" fmla="*/ 1929813 w 7245131"/>
                <a:gd name="T7" fmla="*/ 3707 h 3408812"/>
                <a:gd name="T8" fmla="*/ 2672739 w 7245131"/>
                <a:gd name="T9" fmla="*/ 132442 h 3408812"/>
                <a:gd name="T10" fmla="*/ 3072777 w 7245131"/>
                <a:gd name="T11" fmla="*/ 3707 h 3408812"/>
                <a:gd name="T12" fmla="*/ 4308137 w 7245131"/>
                <a:gd name="T13" fmla="*/ 9093 h 3408812"/>
                <a:gd name="T14" fmla="*/ 4634828 w 7245131"/>
                <a:gd name="T15" fmla="*/ 153898 h 3408812"/>
                <a:gd name="T16" fmla="*/ 4920569 w 7245131"/>
                <a:gd name="T17" fmla="*/ 46618 h 3408812"/>
                <a:gd name="T18" fmla="*/ 5511100 w 7245131"/>
                <a:gd name="T19" fmla="*/ 68074 h 3408812"/>
                <a:gd name="T20" fmla="*/ 5853990 w 7245131"/>
                <a:gd name="T21" fmla="*/ 25162 h 3408812"/>
                <a:gd name="T22" fmla="*/ 6693386 w 7245131"/>
                <a:gd name="T23" fmla="*/ 0 h 3408812"/>
                <a:gd name="T24" fmla="*/ 7130300 w 7245131"/>
                <a:gd name="T25" fmla="*/ 68074 h 3408812"/>
                <a:gd name="T26" fmla="*/ 7244904 w 7245131"/>
                <a:gd name="T27" fmla="*/ 131446 h 3408812"/>
                <a:gd name="T28" fmla="*/ 7182636 w 7245131"/>
                <a:gd name="T29" fmla="*/ 1311518 h 3408812"/>
                <a:gd name="T30" fmla="*/ 7144537 w 7245131"/>
                <a:gd name="T31" fmla="*/ 1719180 h 3408812"/>
                <a:gd name="T32" fmla="*/ 7201685 w 7245131"/>
                <a:gd name="T33" fmla="*/ 2083929 h 3408812"/>
                <a:gd name="T34" fmla="*/ 7068340 w 7245131"/>
                <a:gd name="T35" fmla="*/ 2513046 h 3408812"/>
                <a:gd name="T36" fmla="*/ 7239784 w 7245131"/>
                <a:gd name="T37" fmla="*/ 2791973 h 3408812"/>
                <a:gd name="T38" fmla="*/ 7239784 w 7245131"/>
                <a:gd name="T39" fmla="*/ 3306913 h 3408812"/>
                <a:gd name="T40" fmla="*/ 7182636 w 7245131"/>
                <a:gd name="T41" fmla="*/ 3650207 h 3408812"/>
                <a:gd name="T42" fmla="*/ 7244904 w 7245131"/>
                <a:gd name="T43" fmla="*/ 3839317 h 3408812"/>
                <a:gd name="T44" fmla="*/ 6550436 w 7245131"/>
                <a:gd name="T45" fmla="*/ 3714702 h 3408812"/>
                <a:gd name="T46" fmla="*/ 6207547 w 7245131"/>
                <a:gd name="T47" fmla="*/ 3736158 h 3408812"/>
                <a:gd name="T48" fmla="*/ 5559867 w 7245131"/>
                <a:gd name="T49" fmla="*/ 3757614 h 3408812"/>
                <a:gd name="T50" fmla="*/ 5140780 w 7245131"/>
                <a:gd name="T51" fmla="*/ 3800525 h 3408812"/>
                <a:gd name="T52" fmla="*/ 4645495 w 7245131"/>
                <a:gd name="T53" fmla="*/ 3779069 h 3408812"/>
                <a:gd name="T54" fmla="*/ 4054964 w 7245131"/>
                <a:gd name="T55" fmla="*/ 3779069 h 3408812"/>
                <a:gd name="T56" fmla="*/ 3689629 w 7245131"/>
                <a:gd name="T57" fmla="*/ 3837195 h 3408812"/>
                <a:gd name="T58" fmla="*/ 3110197 w 7245131"/>
                <a:gd name="T59" fmla="*/ 3824510 h 3408812"/>
                <a:gd name="T60" fmla="*/ 2702456 w 7245131"/>
                <a:gd name="T61" fmla="*/ 3757614 h 3408812"/>
                <a:gd name="T62" fmla="*/ 2400564 w 7245131"/>
                <a:gd name="T63" fmla="*/ 3839317 h 3408812"/>
                <a:gd name="T64" fmla="*/ 949911 w 7245131"/>
                <a:gd name="T65" fmla="*/ 3779069 h 3408812"/>
                <a:gd name="T66" fmla="*/ 187935 w 7245131"/>
                <a:gd name="T67" fmla="*/ 3821981 h 3408812"/>
                <a:gd name="T68" fmla="*/ 16651 w 7245131"/>
                <a:gd name="T69" fmla="*/ 3838985 h 3408812"/>
                <a:gd name="T70" fmla="*/ 96448 w 7245131"/>
                <a:gd name="T71" fmla="*/ 3522736 h 3408812"/>
                <a:gd name="T72" fmla="*/ 0 w 7245131"/>
                <a:gd name="T73" fmla="*/ 2988713 h 3408812"/>
                <a:gd name="T74" fmla="*/ 172646 w 7245131"/>
                <a:gd name="T75" fmla="*/ 2879060 h 3408812"/>
                <a:gd name="T76" fmla="*/ 153596 w 7245131"/>
                <a:gd name="T77" fmla="*/ 2685957 h 3408812"/>
                <a:gd name="T78" fmla="*/ 1201 w 7245131"/>
                <a:gd name="T79" fmla="*/ 2449943 h 3408812"/>
                <a:gd name="T80" fmla="*/ 96448 w 7245131"/>
                <a:gd name="T81" fmla="*/ 2020825 h 3408812"/>
                <a:gd name="T82" fmla="*/ 0 w 7245131"/>
                <a:gd name="T83" fmla="*/ 1824788 h 3408812"/>
                <a:gd name="T84" fmla="*/ 39300 w 7245131"/>
                <a:gd name="T85" fmla="*/ 1291326 h 3408812"/>
                <a:gd name="T86" fmla="*/ 0 w 7245131"/>
                <a:gd name="T87" fmla="*/ 0 h 340881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7245131" h="3408812">
                  <a:moveTo>
                    <a:pt x="0" y="0"/>
                  </a:moveTo>
                  <a:lnTo>
                    <a:pt x="861412" y="0"/>
                  </a:lnTo>
                  <a:lnTo>
                    <a:pt x="863073" y="3291"/>
                  </a:lnTo>
                  <a:lnTo>
                    <a:pt x="864719" y="0"/>
                  </a:lnTo>
                  <a:lnTo>
                    <a:pt x="944475" y="0"/>
                  </a:lnTo>
                  <a:lnTo>
                    <a:pt x="1033664" y="25979"/>
                  </a:lnTo>
                  <a:cubicBezTo>
                    <a:pt x="1103228" y="46242"/>
                    <a:pt x="1173078" y="65292"/>
                    <a:pt x="1244073" y="79491"/>
                  </a:cubicBezTo>
                  <a:cubicBezTo>
                    <a:pt x="1280008" y="86678"/>
                    <a:pt x="1333468" y="33410"/>
                    <a:pt x="1358373" y="22341"/>
                  </a:cubicBezTo>
                  <a:cubicBezTo>
                    <a:pt x="1367548" y="18263"/>
                    <a:pt x="1379279" y="13843"/>
                    <a:pt x="1391715" y="9507"/>
                  </a:cubicBezTo>
                  <a:lnTo>
                    <a:pt x="1420677" y="0"/>
                  </a:lnTo>
                  <a:lnTo>
                    <a:pt x="1889061" y="0"/>
                  </a:lnTo>
                  <a:lnTo>
                    <a:pt x="1929873" y="3291"/>
                  </a:lnTo>
                  <a:cubicBezTo>
                    <a:pt x="1952628" y="5819"/>
                    <a:pt x="1966545" y="31152"/>
                    <a:pt x="1987023" y="41391"/>
                  </a:cubicBezTo>
                  <a:cubicBezTo>
                    <a:pt x="2004984" y="50371"/>
                    <a:pt x="2024315" y="57462"/>
                    <a:pt x="2044173" y="60441"/>
                  </a:cubicBezTo>
                  <a:cubicBezTo>
                    <a:pt x="2311999" y="100615"/>
                    <a:pt x="2406696" y="100958"/>
                    <a:pt x="2672823" y="117591"/>
                  </a:cubicBezTo>
                  <a:cubicBezTo>
                    <a:pt x="2749023" y="111241"/>
                    <a:pt x="2827748" y="119006"/>
                    <a:pt x="2901423" y="98541"/>
                  </a:cubicBezTo>
                  <a:cubicBezTo>
                    <a:pt x="2945543" y="86285"/>
                    <a:pt x="2972282" y="36821"/>
                    <a:pt x="3015723" y="22341"/>
                  </a:cubicBezTo>
                  <a:lnTo>
                    <a:pt x="3072873" y="3291"/>
                  </a:lnTo>
                  <a:lnTo>
                    <a:pt x="3074843" y="0"/>
                  </a:lnTo>
                  <a:lnTo>
                    <a:pt x="4296332" y="0"/>
                  </a:lnTo>
                  <a:lnTo>
                    <a:pt x="4308272" y="8073"/>
                  </a:lnTo>
                  <a:cubicBezTo>
                    <a:pt x="4368319" y="49048"/>
                    <a:pt x="4292937" y="-3328"/>
                    <a:pt x="4501623" y="41391"/>
                  </a:cubicBezTo>
                  <a:cubicBezTo>
                    <a:pt x="4535060" y="48556"/>
                    <a:pt x="4565123" y="66791"/>
                    <a:pt x="4596873" y="79491"/>
                  </a:cubicBezTo>
                  <a:cubicBezTo>
                    <a:pt x="4609573" y="98541"/>
                    <a:pt x="4615923" y="123941"/>
                    <a:pt x="4634973" y="136641"/>
                  </a:cubicBezTo>
                  <a:cubicBezTo>
                    <a:pt x="4691809" y="174532"/>
                    <a:pt x="4769197" y="146020"/>
                    <a:pt x="4825473" y="136641"/>
                  </a:cubicBezTo>
                  <a:cubicBezTo>
                    <a:pt x="4844523" y="123941"/>
                    <a:pt x="4866434" y="114730"/>
                    <a:pt x="4882623" y="98541"/>
                  </a:cubicBezTo>
                  <a:cubicBezTo>
                    <a:pt x="4898812" y="82352"/>
                    <a:pt x="4902845" y="55694"/>
                    <a:pt x="4920723" y="41391"/>
                  </a:cubicBezTo>
                  <a:cubicBezTo>
                    <a:pt x="4936403" y="28847"/>
                    <a:pt x="4958823" y="28691"/>
                    <a:pt x="4977873" y="22341"/>
                  </a:cubicBezTo>
                  <a:cubicBezTo>
                    <a:pt x="5136623" y="28691"/>
                    <a:pt x="5295650" y="30071"/>
                    <a:pt x="5454123" y="41391"/>
                  </a:cubicBezTo>
                  <a:cubicBezTo>
                    <a:pt x="5474152" y="42822"/>
                    <a:pt x="5493312" y="51461"/>
                    <a:pt x="5511273" y="60441"/>
                  </a:cubicBezTo>
                  <a:cubicBezTo>
                    <a:pt x="5531751" y="70680"/>
                    <a:pt x="5549373" y="85841"/>
                    <a:pt x="5568423" y="98541"/>
                  </a:cubicBezTo>
                  <a:cubicBezTo>
                    <a:pt x="5619223" y="92191"/>
                    <a:pt x="5671156" y="91908"/>
                    <a:pt x="5720823" y="79491"/>
                  </a:cubicBezTo>
                  <a:cubicBezTo>
                    <a:pt x="5968660" y="17532"/>
                    <a:pt x="5661417" y="60892"/>
                    <a:pt x="5854173" y="22341"/>
                  </a:cubicBezTo>
                  <a:cubicBezTo>
                    <a:pt x="5886186" y="15939"/>
                    <a:pt x="5914295" y="10510"/>
                    <a:pt x="5939540" y="5880"/>
                  </a:cubicBezTo>
                  <a:lnTo>
                    <a:pt x="5973877" y="0"/>
                  </a:lnTo>
                  <a:lnTo>
                    <a:pt x="6693596" y="0"/>
                  </a:lnTo>
                  <a:lnTo>
                    <a:pt x="6711423" y="3291"/>
                  </a:lnTo>
                  <a:cubicBezTo>
                    <a:pt x="6750555" y="12322"/>
                    <a:pt x="6785640" y="38886"/>
                    <a:pt x="6825723" y="41391"/>
                  </a:cubicBezTo>
                  <a:lnTo>
                    <a:pt x="7130523" y="60441"/>
                  </a:lnTo>
                  <a:cubicBezTo>
                    <a:pt x="7203032" y="84611"/>
                    <a:pt x="7221761" y="96105"/>
                    <a:pt x="7239193" y="98191"/>
                  </a:cubicBezTo>
                  <a:lnTo>
                    <a:pt x="7245131" y="97532"/>
                  </a:lnTo>
                  <a:lnTo>
                    <a:pt x="7245131" y="116707"/>
                  </a:lnTo>
                  <a:lnTo>
                    <a:pt x="7245131" y="1034797"/>
                  </a:lnTo>
                  <a:lnTo>
                    <a:pt x="7240011" y="1050157"/>
                  </a:lnTo>
                  <a:cubicBezTo>
                    <a:pt x="7166153" y="1197873"/>
                    <a:pt x="7230744" y="1020809"/>
                    <a:pt x="7182861" y="1164457"/>
                  </a:cubicBezTo>
                  <a:cubicBezTo>
                    <a:pt x="7176511" y="1227957"/>
                    <a:pt x="7175572" y="1292233"/>
                    <a:pt x="7163811" y="1354957"/>
                  </a:cubicBezTo>
                  <a:cubicBezTo>
                    <a:pt x="7156410" y="1394430"/>
                    <a:pt x="7125711" y="1469257"/>
                    <a:pt x="7125711" y="1469257"/>
                  </a:cubicBezTo>
                  <a:cubicBezTo>
                    <a:pt x="7132061" y="1488307"/>
                    <a:pt x="7139477" y="1507034"/>
                    <a:pt x="7144761" y="1526407"/>
                  </a:cubicBezTo>
                  <a:cubicBezTo>
                    <a:pt x="7158539" y="1576925"/>
                    <a:pt x="7166302" y="1629131"/>
                    <a:pt x="7182861" y="1678807"/>
                  </a:cubicBezTo>
                  <a:lnTo>
                    <a:pt x="7220961" y="1793107"/>
                  </a:lnTo>
                  <a:cubicBezTo>
                    <a:pt x="7214611" y="1812157"/>
                    <a:pt x="7214455" y="1834577"/>
                    <a:pt x="7201911" y="1850257"/>
                  </a:cubicBezTo>
                  <a:cubicBezTo>
                    <a:pt x="7187608" y="1868135"/>
                    <a:pt x="7162144" y="1873457"/>
                    <a:pt x="7144761" y="1888357"/>
                  </a:cubicBezTo>
                  <a:cubicBezTo>
                    <a:pt x="7117488" y="1911734"/>
                    <a:pt x="7093961" y="1939157"/>
                    <a:pt x="7068561" y="1964557"/>
                  </a:cubicBezTo>
                  <a:cubicBezTo>
                    <a:pt x="7032267" y="2073439"/>
                    <a:pt x="7030454" y="2053425"/>
                    <a:pt x="7068561" y="2231257"/>
                  </a:cubicBezTo>
                  <a:cubicBezTo>
                    <a:pt x="7073358" y="2253644"/>
                    <a:pt x="7093353" y="2269776"/>
                    <a:pt x="7106661" y="2288407"/>
                  </a:cubicBezTo>
                  <a:cubicBezTo>
                    <a:pt x="7125115" y="2314243"/>
                    <a:pt x="7145604" y="2338596"/>
                    <a:pt x="7163811" y="2364607"/>
                  </a:cubicBezTo>
                  <a:cubicBezTo>
                    <a:pt x="7190070" y="2402120"/>
                    <a:pt x="7214611" y="2440807"/>
                    <a:pt x="7240011" y="2478907"/>
                  </a:cubicBezTo>
                  <a:lnTo>
                    <a:pt x="7245131" y="2486587"/>
                  </a:lnTo>
                  <a:lnTo>
                    <a:pt x="7245131" y="2921644"/>
                  </a:lnTo>
                  <a:lnTo>
                    <a:pt x="7240011" y="2936107"/>
                  </a:lnTo>
                  <a:cubicBezTo>
                    <a:pt x="7229772" y="2956585"/>
                    <a:pt x="7214611" y="2974207"/>
                    <a:pt x="7201911" y="2993257"/>
                  </a:cubicBezTo>
                  <a:cubicBezTo>
                    <a:pt x="7189211" y="3044057"/>
                    <a:pt x="7153542" y="3094310"/>
                    <a:pt x="7163811" y="3145657"/>
                  </a:cubicBezTo>
                  <a:cubicBezTo>
                    <a:pt x="7170161" y="3177407"/>
                    <a:pt x="7169463" y="3211430"/>
                    <a:pt x="7182861" y="3240907"/>
                  </a:cubicBezTo>
                  <a:cubicBezTo>
                    <a:pt x="7195813" y="3269401"/>
                    <a:pt x="7216364" y="3301608"/>
                    <a:pt x="7240071" y="3332020"/>
                  </a:cubicBezTo>
                  <a:lnTo>
                    <a:pt x="7245131" y="3337921"/>
                  </a:lnTo>
                  <a:lnTo>
                    <a:pt x="7245131" y="3408812"/>
                  </a:lnTo>
                  <a:lnTo>
                    <a:pt x="6643452" y="3408812"/>
                  </a:lnTo>
                  <a:lnTo>
                    <a:pt x="6607791" y="3355320"/>
                  </a:lnTo>
                  <a:cubicBezTo>
                    <a:pt x="6590544" y="3334624"/>
                    <a:pt x="6569691" y="3317220"/>
                    <a:pt x="6550641" y="3298170"/>
                  </a:cubicBezTo>
                  <a:cubicBezTo>
                    <a:pt x="6340791" y="3245707"/>
                    <a:pt x="6586414" y="3281698"/>
                    <a:pt x="6436341" y="3336270"/>
                  </a:cubicBezTo>
                  <a:cubicBezTo>
                    <a:pt x="6382301" y="3355921"/>
                    <a:pt x="6322041" y="3348970"/>
                    <a:pt x="6264891" y="3355320"/>
                  </a:cubicBezTo>
                  <a:cubicBezTo>
                    <a:pt x="6245841" y="3342620"/>
                    <a:pt x="6228219" y="3327459"/>
                    <a:pt x="6207741" y="3317220"/>
                  </a:cubicBezTo>
                  <a:cubicBezTo>
                    <a:pt x="6133477" y="3280088"/>
                    <a:pt x="5959545" y="3276616"/>
                    <a:pt x="5921991" y="3279120"/>
                  </a:cubicBezTo>
                  <a:cubicBezTo>
                    <a:pt x="5899146" y="3280643"/>
                    <a:pt x="5883891" y="3304520"/>
                    <a:pt x="5864841" y="3317220"/>
                  </a:cubicBezTo>
                  <a:lnTo>
                    <a:pt x="5560041" y="3336270"/>
                  </a:lnTo>
                  <a:cubicBezTo>
                    <a:pt x="5519958" y="3338775"/>
                    <a:pt x="5485355" y="3367768"/>
                    <a:pt x="5445741" y="3374370"/>
                  </a:cubicBezTo>
                  <a:cubicBezTo>
                    <a:pt x="5370317" y="3386941"/>
                    <a:pt x="5293341" y="3387070"/>
                    <a:pt x="5217141" y="3393420"/>
                  </a:cubicBezTo>
                  <a:cubicBezTo>
                    <a:pt x="5191741" y="3387070"/>
                    <a:pt x="5166499" y="3380050"/>
                    <a:pt x="5140941" y="3374370"/>
                  </a:cubicBezTo>
                  <a:cubicBezTo>
                    <a:pt x="4923279" y="3326001"/>
                    <a:pt x="5155327" y="3382729"/>
                    <a:pt x="4969491" y="3336270"/>
                  </a:cubicBezTo>
                  <a:cubicBezTo>
                    <a:pt x="4880591" y="3329920"/>
                    <a:pt x="4791764" y="3311986"/>
                    <a:pt x="4702791" y="3317220"/>
                  </a:cubicBezTo>
                  <a:cubicBezTo>
                    <a:pt x="4679935" y="3318564"/>
                    <a:pt x="4667361" y="3348080"/>
                    <a:pt x="4645641" y="3355320"/>
                  </a:cubicBezTo>
                  <a:cubicBezTo>
                    <a:pt x="4608998" y="3367534"/>
                    <a:pt x="4569441" y="3368020"/>
                    <a:pt x="4531341" y="3374370"/>
                  </a:cubicBezTo>
                  <a:lnTo>
                    <a:pt x="4112241" y="3393420"/>
                  </a:lnTo>
                  <a:cubicBezTo>
                    <a:pt x="4089364" y="3392505"/>
                    <a:pt x="4077542" y="3359810"/>
                    <a:pt x="4055091" y="3355320"/>
                  </a:cubicBezTo>
                  <a:cubicBezTo>
                    <a:pt x="3980112" y="3340324"/>
                    <a:pt x="3902691" y="3342620"/>
                    <a:pt x="3826491" y="3336270"/>
                  </a:cubicBezTo>
                  <a:cubicBezTo>
                    <a:pt x="3794741" y="3348970"/>
                    <a:pt x="3761827" y="3359077"/>
                    <a:pt x="3731241" y="3374370"/>
                  </a:cubicBezTo>
                  <a:cubicBezTo>
                    <a:pt x="3715883" y="3382050"/>
                    <a:pt x="3704220" y="3398269"/>
                    <a:pt x="3689745" y="3406928"/>
                  </a:cubicBezTo>
                  <a:lnTo>
                    <a:pt x="3684423" y="3408812"/>
                  </a:lnTo>
                  <a:lnTo>
                    <a:pt x="3134075" y="3408812"/>
                  </a:lnTo>
                  <a:lnTo>
                    <a:pt x="3110294" y="3395665"/>
                  </a:lnTo>
                  <a:cubicBezTo>
                    <a:pt x="3056296" y="3361754"/>
                    <a:pt x="3106853" y="3362072"/>
                    <a:pt x="2969241" y="3336270"/>
                  </a:cubicBezTo>
                  <a:cubicBezTo>
                    <a:pt x="2906517" y="3324509"/>
                    <a:pt x="2842241" y="3323570"/>
                    <a:pt x="2778741" y="3317220"/>
                  </a:cubicBezTo>
                  <a:lnTo>
                    <a:pt x="2702541" y="3336270"/>
                  </a:lnTo>
                  <a:cubicBezTo>
                    <a:pt x="2651741" y="3348970"/>
                    <a:pt x="2600659" y="3360592"/>
                    <a:pt x="2550141" y="3374370"/>
                  </a:cubicBezTo>
                  <a:cubicBezTo>
                    <a:pt x="2530768" y="3379654"/>
                    <a:pt x="2512593" y="3389064"/>
                    <a:pt x="2492991" y="3393420"/>
                  </a:cubicBezTo>
                  <a:lnTo>
                    <a:pt x="2400639" y="3408812"/>
                  </a:lnTo>
                  <a:lnTo>
                    <a:pt x="1015784" y="3408812"/>
                  </a:lnTo>
                  <a:lnTo>
                    <a:pt x="1004964" y="3400688"/>
                  </a:lnTo>
                  <a:cubicBezTo>
                    <a:pt x="987105" y="3384775"/>
                    <a:pt x="969955" y="3366439"/>
                    <a:pt x="949941" y="3355320"/>
                  </a:cubicBezTo>
                  <a:cubicBezTo>
                    <a:pt x="932388" y="3345568"/>
                    <a:pt x="912598" y="3332969"/>
                    <a:pt x="892791" y="3336270"/>
                  </a:cubicBezTo>
                  <a:cubicBezTo>
                    <a:pt x="870207" y="3340034"/>
                    <a:pt x="858461" y="3372520"/>
                    <a:pt x="835641" y="3374370"/>
                  </a:cubicBezTo>
                  <a:cubicBezTo>
                    <a:pt x="620354" y="3391826"/>
                    <a:pt x="403841" y="3387070"/>
                    <a:pt x="187941" y="3393420"/>
                  </a:cubicBezTo>
                  <a:lnTo>
                    <a:pt x="218725" y="3408812"/>
                  </a:lnTo>
                  <a:lnTo>
                    <a:pt x="16442" y="3408812"/>
                  </a:lnTo>
                  <a:lnTo>
                    <a:pt x="16652" y="3408517"/>
                  </a:lnTo>
                  <a:cubicBezTo>
                    <a:pt x="23282" y="3399069"/>
                    <a:pt x="30773" y="3388171"/>
                    <a:pt x="39301" y="3375379"/>
                  </a:cubicBezTo>
                  <a:cubicBezTo>
                    <a:pt x="64701" y="3362679"/>
                    <a:pt x="98995" y="3360387"/>
                    <a:pt x="115501" y="3337279"/>
                  </a:cubicBezTo>
                  <a:cubicBezTo>
                    <a:pt x="164458" y="3268740"/>
                    <a:pt x="117465" y="3190770"/>
                    <a:pt x="96451" y="3127729"/>
                  </a:cubicBezTo>
                  <a:cubicBezTo>
                    <a:pt x="64701" y="3121379"/>
                    <a:pt x="32809" y="3115703"/>
                    <a:pt x="1201" y="3108679"/>
                  </a:cubicBezTo>
                  <a:lnTo>
                    <a:pt x="0" y="3108514"/>
                  </a:lnTo>
                  <a:lnTo>
                    <a:pt x="0" y="2653587"/>
                  </a:lnTo>
                  <a:lnTo>
                    <a:pt x="18193" y="2637287"/>
                  </a:lnTo>
                  <a:cubicBezTo>
                    <a:pt x="48044" y="2613292"/>
                    <a:pt x="20165" y="2656971"/>
                    <a:pt x="96451" y="2613379"/>
                  </a:cubicBezTo>
                  <a:cubicBezTo>
                    <a:pt x="124018" y="2597627"/>
                    <a:pt x="147251" y="2575279"/>
                    <a:pt x="172651" y="2556229"/>
                  </a:cubicBezTo>
                  <a:cubicBezTo>
                    <a:pt x="210299" y="2543680"/>
                    <a:pt x="260094" y="2532651"/>
                    <a:pt x="286951" y="2499079"/>
                  </a:cubicBezTo>
                  <a:cubicBezTo>
                    <a:pt x="299495" y="2483399"/>
                    <a:pt x="299651" y="2460979"/>
                    <a:pt x="306001" y="2441929"/>
                  </a:cubicBezTo>
                  <a:cubicBezTo>
                    <a:pt x="243162" y="2420983"/>
                    <a:pt x="221938" y="2415151"/>
                    <a:pt x="153601" y="2384779"/>
                  </a:cubicBezTo>
                  <a:cubicBezTo>
                    <a:pt x="127651" y="2373245"/>
                    <a:pt x="103503" y="2357866"/>
                    <a:pt x="77401" y="2346679"/>
                  </a:cubicBezTo>
                  <a:cubicBezTo>
                    <a:pt x="58944" y="2338769"/>
                    <a:pt x="28406" y="2345979"/>
                    <a:pt x="20251" y="2327629"/>
                  </a:cubicBezTo>
                  <a:cubicBezTo>
                    <a:pt x="-541" y="2280846"/>
                    <a:pt x="7551" y="2226029"/>
                    <a:pt x="1201" y="2175229"/>
                  </a:cubicBezTo>
                  <a:cubicBezTo>
                    <a:pt x="20251" y="2156179"/>
                    <a:pt x="43407" y="2140495"/>
                    <a:pt x="58351" y="2118079"/>
                  </a:cubicBezTo>
                  <a:cubicBezTo>
                    <a:pt x="69490" y="2101371"/>
                    <a:pt x="75055" y="2080872"/>
                    <a:pt x="77401" y="2060929"/>
                  </a:cubicBezTo>
                  <a:cubicBezTo>
                    <a:pt x="87815" y="1972413"/>
                    <a:pt x="90101" y="1883129"/>
                    <a:pt x="96451" y="1794229"/>
                  </a:cubicBezTo>
                  <a:cubicBezTo>
                    <a:pt x="80905" y="1747590"/>
                    <a:pt x="68726" y="1702074"/>
                    <a:pt x="39301" y="1660879"/>
                  </a:cubicBezTo>
                  <a:cubicBezTo>
                    <a:pt x="31472" y="1649918"/>
                    <a:pt x="21947" y="1640393"/>
                    <a:pt x="11998" y="1631227"/>
                  </a:cubicBezTo>
                  <a:lnTo>
                    <a:pt x="0" y="1620173"/>
                  </a:lnTo>
                  <a:lnTo>
                    <a:pt x="0" y="1162856"/>
                  </a:lnTo>
                  <a:lnTo>
                    <a:pt x="17311" y="1160215"/>
                  </a:lnTo>
                  <a:cubicBezTo>
                    <a:pt x="29303" y="1159085"/>
                    <a:pt x="39100" y="1156567"/>
                    <a:pt x="39301" y="1146529"/>
                  </a:cubicBezTo>
                  <a:cubicBezTo>
                    <a:pt x="45528" y="835182"/>
                    <a:pt x="13901" y="524229"/>
                    <a:pt x="1201" y="213079"/>
                  </a:cubicBezTo>
                  <a:lnTo>
                    <a:pt x="0" y="225673"/>
                  </a:lnTo>
                  <a:lnTo>
                    <a:pt x="0" y="0"/>
                  </a:lnTo>
                  <a:close/>
                </a:path>
              </a:pathLst>
            </a:custGeom>
            <a:grpFill/>
            <a:ln w="28575">
              <a:solidFill>
                <a:srgbClr val="00B050"/>
              </a:solidFill>
            </a:ln>
            <a:effectLst>
              <a:outerShdw sx="98000" sy="98000" algn="ctr" rotWithShape="0">
                <a:sysClr val="windowText" lastClr="000000">
                  <a:alpha val="39000"/>
                </a:sysClr>
              </a:outerShdw>
            </a:effectLst>
          </p:spPr>
          <p:txBody>
            <a:bodyPr anchor="ctr"/>
            <a:lstStyle/>
            <a:p>
              <a:pPr marL="0" marR="0" lvl="0" indent="0" algn="ctr" defTabSz="914400" rtl="0" eaLnBrk="0" fontAlgn="auto" latinLnBrk="0" hangingPunct="0">
                <a:lnSpc>
                  <a:spcPct val="100000"/>
                </a:lnSpc>
                <a:spcBef>
                  <a:spcPts val="0"/>
                </a:spcBef>
                <a:spcAft>
                  <a:spcPts val="0"/>
                </a:spcAft>
                <a:buClrTx/>
                <a:buSzTx/>
                <a:buFont typeface="Arial" panose="020B0604020202020204" pitchFamily="34" charset="0"/>
                <a:buNone/>
                <a:tabLst/>
                <a:defRPr/>
              </a:pPr>
              <a:endParaRPr kumimoji="0" lang="zh-CN" altLang="en-US" sz="2400" b="0" i="0" u="none" strike="noStrike" kern="0" cap="none" spc="0" normalizeH="0" baseline="0" noProof="0" dirty="0">
                <a:ln>
                  <a:noFill/>
                </a:ln>
                <a:solidFill>
                  <a:prstClr val="black"/>
                </a:solidFill>
                <a:effectLst/>
                <a:uLnTx/>
                <a:uFillTx/>
                <a:latin typeface="Simplified Arabic" panose="02020603050405020304" pitchFamily="18" charset="-78"/>
                <a:cs typeface="Simplified Arabic" panose="02020603050405020304" pitchFamily="18" charset="-78"/>
              </a:endParaRPr>
            </a:p>
          </p:txBody>
        </p:sp>
        <p:sp>
          <p:nvSpPr>
            <p:cNvPr id="19" name="TextBox 18">
              <a:extLst>
                <a:ext uri="{FF2B5EF4-FFF2-40B4-BE49-F238E27FC236}">
                  <a16:creationId xmlns:a16="http://schemas.microsoft.com/office/drawing/2014/main" id="{D98F4037-3C71-4A8A-81F0-5F2D99520D41}"/>
                </a:ext>
              </a:extLst>
            </p:cNvPr>
            <p:cNvSpPr txBox="1"/>
            <p:nvPr/>
          </p:nvSpPr>
          <p:spPr>
            <a:xfrm>
              <a:off x="3148864" y="1969808"/>
              <a:ext cx="6442942" cy="4921296"/>
            </a:xfrm>
            <a:prstGeom prst="rect">
              <a:avLst/>
            </a:prstGeom>
            <a:grpFill/>
            <a:ln w="28575">
              <a:noFill/>
            </a:ln>
          </p:spPr>
          <p:txBody>
            <a:bodyPr wrap="square" rtlCol="0">
              <a:spAutoFit/>
            </a:bodyPr>
            <a:lstStyle/>
            <a:p>
              <a:pPr algn="ctr" fontAlgn="base">
                <a:lnSpc>
                  <a:spcPct val="125000"/>
                </a:lnSpc>
                <a:spcBef>
                  <a:spcPct val="0"/>
                </a:spcBef>
                <a:spcAft>
                  <a:spcPts val="1000"/>
                </a:spcAft>
              </a:pPr>
              <a:r>
                <a:rPr lang="ar-EG" sz="2800" b="1" dirty="0">
                  <a:solidFill>
                    <a:srgbClr val="002060"/>
                  </a:solidFill>
                  <a:latin typeface="Calibri" panose="020F0502020204030204" pitchFamily="34" charset="0"/>
                  <a:cs typeface="Sakkal Majalla" panose="02000000000000000000" pitchFamily="2" charset="-78"/>
                </a:rPr>
                <a:t>للحصول على رؤى، في تحليلات البيانات تعمل داخل الفوضى، وتنفيذ مهام مثل التنقيب عن البيانات، وتطوير الخوارزمية، والنمذجة، والمحاكاة للحصول على معلومات مرتبة</a:t>
              </a:r>
            </a:p>
          </p:txBody>
        </p:sp>
      </p:grpSp>
      <p:grpSp>
        <p:nvGrpSpPr>
          <p:cNvPr id="21" name="Group 20"/>
          <p:cNvGrpSpPr/>
          <p:nvPr/>
        </p:nvGrpSpPr>
        <p:grpSpPr>
          <a:xfrm>
            <a:off x="6275318" y="2380754"/>
            <a:ext cx="4739858" cy="3854457"/>
            <a:chOff x="6275318" y="2380754"/>
            <a:chExt cx="4739858" cy="3854457"/>
          </a:xfrm>
        </p:grpSpPr>
        <p:grpSp>
          <p:nvGrpSpPr>
            <p:cNvPr id="14" name="Group 13">
              <a:extLst>
                <a:ext uri="{FF2B5EF4-FFF2-40B4-BE49-F238E27FC236}">
                  <a16:creationId xmlns:a16="http://schemas.microsoft.com/office/drawing/2014/main" id="{B0383024-CD22-4B9F-845F-AC1D79A2A3B2}"/>
                </a:ext>
              </a:extLst>
            </p:cNvPr>
            <p:cNvGrpSpPr/>
            <p:nvPr/>
          </p:nvGrpSpPr>
          <p:grpSpPr>
            <a:xfrm>
              <a:off x="6275318" y="2380754"/>
              <a:ext cx="4739858" cy="3852472"/>
              <a:chOff x="2559246" y="1483485"/>
              <a:chExt cx="7755783" cy="5703739"/>
            </a:xfrm>
            <a:noFill/>
          </p:grpSpPr>
          <p:sp>
            <p:nvSpPr>
              <p:cNvPr id="15" name="任意多边形 48">
                <a:extLst>
                  <a:ext uri="{FF2B5EF4-FFF2-40B4-BE49-F238E27FC236}">
                    <a16:creationId xmlns:a16="http://schemas.microsoft.com/office/drawing/2014/main" id="{35AEF569-196E-4DA9-801C-2DBB17FCD3C7}"/>
                  </a:ext>
                </a:extLst>
              </p:cNvPr>
              <p:cNvSpPr>
                <a:spLocks/>
              </p:cNvSpPr>
              <p:nvPr/>
            </p:nvSpPr>
            <p:spPr bwMode="auto">
              <a:xfrm rot="3082">
                <a:off x="2747660" y="1483485"/>
                <a:ext cx="7245351" cy="5703739"/>
              </a:xfrm>
              <a:custGeom>
                <a:avLst/>
                <a:gdLst>
                  <a:gd name="T0" fmla="*/ 863046 w 7245131"/>
                  <a:gd name="T1" fmla="*/ 3707 h 3408812"/>
                  <a:gd name="T2" fmla="*/ 1033632 w 7245131"/>
                  <a:gd name="T3" fmla="*/ 29260 h 3408812"/>
                  <a:gd name="T4" fmla="*/ 1391671 w 7245131"/>
                  <a:gd name="T5" fmla="*/ 10708 h 3408812"/>
                  <a:gd name="T6" fmla="*/ 1929813 w 7245131"/>
                  <a:gd name="T7" fmla="*/ 3707 h 3408812"/>
                  <a:gd name="T8" fmla="*/ 2672739 w 7245131"/>
                  <a:gd name="T9" fmla="*/ 132442 h 3408812"/>
                  <a:gd name="T10" fmla="*/ 3072777 w 7245131"/>
                  <a:gd name="T11" fmla="*/ 3707 h 3408812"/>
                  <a:gd name="T12" fmla="*/ 4308137 w 7245131"/>
                  <a:gd name="T13" fmla="*/ 9093 h 3408812"/>
                  <a:gd name="T14" fmla="*/ 4634828 w 7245131"/>
                  <a:gd name="T15" fmla="*/ 153898 h 3408812"/>
                  <a:gd name="T16" fmla="*/ 4920569 w 7245131"/>
                  <a:gd name="T17" fmla="*/ 46618 h 3408812"/>
                  <a:gd name="T18" fmla="*/ 5511100 w 7245131"/>
                  <a:gd name="T19" fmla="*/ 68074 h 3408812"/>
                  <a:gd name="T20" fmla="*/ 5853990 w 7245131"/>
                  <a:gd name="T21" fmla="*/ 25162 h 3408812"/>
                  <a:gd name="T22" fmla="*/ 6693386 w 7245131"/>
                  <a:gd name="T23" fmla="*/ 0 h 3408812"/>
                  <a:gd name="T24" fmla="*/ 7130300 w 7245131"/>
                  <a:gd name="T25" fmla="*/ 68074 h 3408812"/>
                  <a:gd name="T26" fmla="*/ 7244904 w 7245131"/>
                  <a:gd name="T27" fmla="*/ 131446 h 3408812"/>
                  <a:gd name="T28" fmla="*/ 7182636 w 7245131"/>
                  <a:gd name="T29" fmla="*/ 1311518 h 3408812"/>
                  <a:gd name="T30" fmla="*/ 7144537 w 7245131"/>
                  <a:gd name="T31" fmla="*/ 1719180 h 3408812"/>
                  <a:gd name="T32" fmla="*/ 7201685 w 7245131"/>
                  <a:gd name="T33" fmla="*/ 2083929 h 3408812"/>
                  <a:gd name="T34" fmla="*/ 7068340 w 7245131"/>
                  <a:gd name="T35" fmla="*/ 2513046 h 3408812"/>
                  <a:gd name="T36" fmla="*/ 7239784 w 7245131"/>
                  <a:gd name="T37" fmla="*/ 2791973 h 3408812"/>
                  <a:gd name="T38" fmla="*/ 7239784 w 7245131"/>
                  <a:gd name="T39" fmla="*/ 3306913 h 3408812"/>
                  <a:gd name="T40" fmla="*/ 7182636 w 7245131"/>
                  <a:gd name="T41" fmla="*/ 3650207 h 3408812"/>
                  <a:gd name="T42" fmla="*/ 7244904 w 7245131"/>
                  <a:gd name="T43" fmla="*/ 3839317 h 3408812"/>
                  <a:gd name="T44" fmla="*/ 6550436 w 7245131"/>
                  <a:gd name="T45" fmla="*/ 3714702 h 3408812"/>
                  <a:gd name="T46" fmla="*/ 6207547 w 7245131"/>
                  <a:gd name="T47" fmla="*/ 3736158 h 3408812"/>
                  <a:gd name="T48" fmla="*/ 5559867 w 7245131"/>
                  <a:gd name="T49" fmla="*/ 3757614 h 3408812"/>
                  <a:gd name="T50" fmla="*/ 5140780 w 7245131"/>
                  <a:gd name="T51" fmla="*/ 3800525 h 3408812"/>
                  <a:gd name="T52" fmla="*/ 4645495 w 7245131"/>
                  <a:gd name="T53" fmla="*/ 3779069 h 3408812"/>
                  <a:gd name="T54" fmla="*/ 4054964 w 7245131"/>
                  <a:gd name="T55" fmla="*/ 3779069 h 3408812"/>
                  <a:gd name="T56" fmla="*/ 3689629 w 7245131"/>
                  <a:gd name="T57" fmla="*/ 3837195 h 3408812"/>
                  <a:gd name="T58" fmla="*/ 3110197 w 7245131"/>
                  <a:gd name="T59" fmla="*/ 3824510 h 3408812"/>
                  <a:gd name="T60" fmla="*/ 2702456 w 7245131"/>
                  <a:gd name="T61" fmla="*/ 3757614 h 3408812"/>
                  <a:gd name="T62" fmla="*/ 2400564 w 7245131"/>
                  <a:gd name="T63" fmla="*/ 3839317 h 3408812"/>
                  <a:gd name="T64" fmla="*/ 949911 w 7245131"/>
                  <a:gd name="T65" fmla="*/ 3779069 h 3408812"/>
                  <a:gd name="T66" fmla="*/ 187935 w 7245131"/>
                  <a:gd name="T67" fmla="*/ 3821981 h 3408812"/>
                  <a:gd name="T68" fmla="*/ 16651 w 7245131"/>
                  <a:gd name="T69" fmla="*/ 3838985 h 3408812"/>
                  <a:gd name="T70" fmla="*/ 96448 w 7245131"/>
                  <a:gd name="T71" fmla="*/ 3522736 h 3408812"/>
                  <a:gd name="T72" fmla="*/ 0 w 7245131"/>
                  <a:gd name="T73" fmla="*/ 2988713 h 3408812"/>
                  <a:gd name="T74" fmla="*/ 172646 w 7245131"/>
                  <a:gd name="T75" fmla="*/ 2879060 h 3408812"/>
                  <a:gd name="T76" fmla="*/ 153596 w 7245131"/>
                  <a:gd name="T77" fmla="*/ 2685957 h 3408812"/>
                  <a:gd name="T78" fmla="*/ 1201 w 7245131"/>
                  <a:gd name="T79" fmla="*/ 2449943 h 3408812"/>
                  <a:gd name="T80" fmla="*/ 96448 w 7245131"/>
                  <a:gd name="T81" fmla="*/ 2020825 h 3408812"/>
                  <a:gd name="T82" fmla="*/ 0 w 7245131"/>
                  <a:gd name="T83" fmla="*/ 1824788 h 3408812"/>
                  <a:gd name="T84" fmla="*/ 39300 w 7245131"/>
                  <a:gd name="T85" fmla="*/ 1291326 h 3408812"/>
                  <a:gd name="T86" fmla="*/ 0 w 7245131"/>
                  <a:gd name="T87" fmla="*/ 0 h 340881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7245131" h="3408812">
                    <a:moveTo>
                      <a:pt x="0" y="0"/>
                    </a:moveTo>
                    <a:lnTo>
                      <a:pt x="861412" y="0"/>
                    </a:lnTo>
                    <a:lnTo>
                      <a:pt x="863073" y="3291"/>
                    </a:lnTo>
                    <a:lnTo>
                      <a:pt x="864719" y="0"/>
                    </a:lnTo>
                    <a:lnTo>
                      <a:pt x="944475" y="0"/>
                    </a:lnTo>
                    <a:lnTo>
                      <a:pt x="1033664" y="25979"/>
                    </a:lnTo>
                    <a:cubicBezTo>
                      <a:pt x="1103228" y="46242"/>
                      <a:pt x="1173078" y="65292"/>
                      <a:pt x="1244073" y="79491"/>
                    </a:cubicBezTo>
                    <a:cubicBezTo>
                      <a:pt x="1280008" y="86678"/>
                      <a:pt x="1333468" y="33410"/>
                      <a:pt x="1358373" y="22341"/>
                    </a:cubicBezTo>
                    <a:cubicBezTo>
                      <a:pt x="1367548" y="18263"/>
                      <a:pt x="1379279" y="13843"/>
                      <a:pt x="1391715" y="9507"/>
                    </a:cubicBezTo>
                    <a:lnTo>
                      <a:pt x="1420677" y="0"/>
                    </a:lnTo>
                    <a:lnTo>
                      <a:pt x="1889061" y="0"/>
                    </a:lnTo>
                    <a:lnTo>
                      <a:pt x="1929873" y="3291"/>
                    </a:lnTo>
                    <a:cubicBezTo>
                      <a:pt x="1952628" y="5819"/>
                      <a:pt x="1966545" y="31152"/>
                      <a:pt x="1987023" y="41391"/>
                    </a:cubicBezTo>
                    <a:cubicBezTo>
                      <a:pt x="2004984" y="50371"/>
                      <a:pt x="2024315" y="57462"/>
                      <a:pt x="2044173" y="60441"/>
                    </a:cubicBezTo>
                    <a:cubicBezTo>
                      <a:pt x="2311999" y="100615"/>
                      <a:pt x="2406696" y="100958"/>
                      <a:pt x="2672823" y="117591"/>
                    </a:cubicBezTo>
                    <a:cubicBezTo>
                      <a:pt x="2749023" y="111241"/>
                      <a:pt x="2827748" y="119006"/>
                      <a:pt x="2901423" y="98541"/>
                    </a:cubicBezTo>
                    <a:cubicBezTo>
                      <a:pt x="2945543" y="86285"/>
                      <a:pt x="2972282" y="36821"/>
                      <a:pt x="3015723" y="22341"/>
                    </a:cubicBezTo>
                    <a:lnTo>
                      <a:pt x="3072873" y="3291"/>
                    </a:lnTo>
                    <a:lnTo>
                      <a:pt x="3074843" y="0"/>
                    </a:lnTo>
                    <a:lnTo>
                      <a:pt x="4296332" y="0"/>
                    </a:lnTo>
                    <a:lnTo>
                      <a:pt x="4308272" y="8073"/>
                    </a:lnTo>
                    <a:cubicBezTo>
                      <a:pt x="4368319" y="49048"/>
                      <a:pt x="4292937" y="-3328"/>
                      <a:pt x="4501623" y="41391"/>
                    </a:cubicBezTo>
                    <a:cubicBezTo>
                      <a:pt x="4535060" y="48556"/>
                      <a:pt x="4565123" y="66791"/>
                      <a:pt x="4596873" y="79491"/>
                    </a:cubicBezTo>
                    <a:cubicBezTo>
                      <a:pt x="4609573" y="98541"/>
                      <a:pt x="4615923" y="123941"/>
                      <a:pt x="4634973" y="136641"/>
                    </a:cubicBezTo>
                    <a:cubicBezTo>
                      <a:pt x="4691809" y="174532"/>
                      <a:pt x="4769197" y="146020"/>
                      <a:pt x="4825473" y="136641"/>
                    </a:cubicBezTo>
                    <a:cubicBezTo>
                      <a:pt x="4844523" y="123941"/>
                      <a:pt x="4866434" y="114730"/>
                      <a:pt x="4882623" y="98541"/>
                    </a:cubicBezTo>
                    <a:cubicBezTo>
                      <a:pt x="4898812" y="82352"/>
                      <a:pt x="4902845" y="55694"/>
                      <a:pt x="4920723" y="41391"/>
                    </a:cubicBezTo>
                    <a:cubicBezTo>
                      <a:pt x="4936403" y="28847"/>
                      <a:pt x="4958823" y="28691"/>
                      <a:pt x="4977873" y="22341"/>
                    </a:cubicBezTo>
                    <a:cubicBezTo>
                      <a:pt x="5136623" y="28691"/>
                      <a:pt x="5295650" y="30071"/>
                      <a:pt x="5454123" y="41391"/>
                    </a:cubicBezTo>
                    <a:cubicBezTo>
                      <a:pt x="5474152" y="42822"/>
                      <a:pt x="5493312" y="51461"/>
                      <a:pt x="5511273" y="60441"/>
                    </a:cubicBezTo>
                    <a:cubicBezTo>
                      <a:pt x="5531751" y="70680"/>
                      <a:pt x="5549373" y="85841"/>
                      <a:pt x="5568423" y="98541"/>
                    </a:cubicBezTo>
                    <a:cubicBezTo>
                      <a:pt x="5619223" y="92191"/>
                      <a:pt x="5671156" y="91908"/>
                      <a:pt x="5720823" y="79491"/>
                    </a:cubicBezTo>
                    <a:cubicBezTo>
                      <a:pt x="5968660" y="17532"/>
                      <a:pt x="5661417" y="60892"/>
                      <a:pt x="5854173" y="22341"/>
                    </a:cubicBezTo>
                    <a:cubicBezTo>
                      <a:pt x="5886186" y="15939"/>
                      <a:pt x="5914295" y="10510"/>
                      <a:pt x="5939540" y="5880"/>
                    </a:cubicBezTo>
                    <a:lnTo>
                      <a:pt x="5973877" y="0"/>
                    </a:lnTo>
                    <a:lnTo>
                      <a:pt x="6693596" y="0"/>
                    </a:lnTo>
                    <a:lnTo>
                      <a:pt x="6711423" y="3291"/>
                    </a:lnTo>
                    <a:cubicBezTo>
                      <a:pt x="6750555" y="12322"/>
                      <a:pt x="6785640" y="38886"/>
                      <a:pt x="6825723" y="41391"/>
                    </a:cubicBezTo>
                    <a:lnTo>
                      <a:pt x="7130523" y="60441"/>
                    </a:lnTo>
                    <a:cubicBezTo>
                      <a:pt x="7203032" y="84611"/>
                      <a:pt x="7221761" y="96105"/>
                      <a:pt x="7239193" y="98191"/>
                    </a:cubicBezTo>
                    <a:lnTo>
                      <a:pt x="7245131" y="97532"/>
                    </a:lnTo>
                    <a:lnTo>
                      <a:pt x="7245131" y="116707"/>
                    </a:lnTo>
                    <a:lnTo>
                      <a:pt x="7245131" y="1034797"/>
                    </a:lnTo>
                    <a:lnTo>
                      <a:pt x="7240011" y="1050157"/>
                    </a:lnTo>
                    <a:cubicBezTo>
                      <a:pt x="7166153" y="1197873"/>
                      <a:pt x="7230744" y="1020809"/>
                      <a:pt x="7182861" y="1164457"/>
                    </a:cubicBezTo>
                    <a:cubicBezTo>
                      <a:pt x="7176511" y="1227957"/>
                      <a:pt x="7175572" y="1292233"/>
                      <a:pt x="7163811" y="1354957"/>
                    </a:cubicBezTo>
                    <a:cubicBezTo>
                      <a:pt x="7156410" y="1394430"/>
                      <a:pt x="7125711" y="1469257"/>
                      <a:pt x="7125711" y="1469257"/>
                    </a:cubicBezTo>
                    <a:cubicBezTo>
                      <a:pt x="7132061" y="1488307"/>
                      <a:pt x="7139477" y="1507034"/>
                      <a:pt x="7144761" y="1526407"/>
                    </a:cubicBezTo>
                    <a:cubicBezTo>
                      <a:pt x="7158539" y="1576925"/>
                      <a:pt x="7166302" y="1629131"/>
                      <a:pt x="7182861" y="1678807"/>
                    </a:cubicBezTo>
                    <a:lnTo>
                      <a:pt x="7220961" y="1793107"/>
                    </a:lnTo>
                    <a:cubicBezTo>
                      <a:pt x="7214611" y="1812157"/>
                      <a:pt x="7214455" y="1834577"/>
                      <a:pt x="7201911" y="1850257"/>
                    </a:cubicBezTo>
                    <a:cubicBezTo>
                      <a:pt x="7187608" y="1868135"/>
                      <a:pt x="7162144" y="1873457"/>
                      <a:pt x="7144761" y="1888357"/>
                    </a:cubicBezTo>
                    <a:cubicBezTo>
                      <a:pt x="7117488" y="1911734"/>
                      <a:pt x="7093961" y="1939157"/>
                      <a:pt x="7068561" y="1964557"/>
                    </a:cubicBezTo>
                    <a:cubicBezTo>
                      <a:pt x="7032267" y="2073439"/>
                      <a:pt x="7030454" y="2053425"/>
                      <a:pt x="7068561" y="2231257"/>
                    </a:cubicBezTo>
                    <a:cubicBezTo>
                      <a:pt x="7073358" y="2253644"/>
                      <a:pt x="7093353" y="2269776"/>
                      <a:pt x="7106661" y="2288407"/>
                    </a:cubicBezTo>
                    <a:cubicBezTo>
                      <a:pt x="7125115" y="2314243"/>
                      <a:pt x="7145604" y="2338596"/>
                      <a:pt x="7163811" y="2364607"/>
                    </a:cubicBezTo>
                    <a:cubicBezTo>
                      <a:pt x="7190070" y="2402120"/>
                      <a:pt x="7214611" y="2440807"/>
                      <a:pt x="7240011" y="2478907"/>
                    </a:cubicBezTo>
                    <a:lnTo>
                      <a:pt x="7245131" y="2486587"/>
                    </a:lnTo>
                    <a:lnTo>
                      <a:pt x="7245131" y="2921644"/>
                    </a:lnTo>
                    <a:lnTo>
                      <a:pt x="7240011" y="2936107"/>
                    </a:lnTo>
                    <a:cubicBezTo>
                      <a:pt x="7229772" y="2956585"/>
                      <a:pt x="7214611" y="2974207"/>
                      <a:pt x="7201911" y="2993257"/>
                    </a:cubicBezTo>
                    <a:cubicBezTo>
                      <a:pt x="7189211" y="3044057"/>
                      <a:pt x="7153542" y="3094310"/>
                      <a:pt x="7163811" y="3145657"/>
                    </a:cubicBezTo>
                    <a:cubicBezTo>
                      <a:pt x="7170161" y="3177407"/>
                      <a:pt x="7169463" y="3211430"/>
                      <a:pt x="7182861" y="3240907"/>
                    </a:cubicBezTo>
                    <a:cubicBezTo>
                      <a:pt x="7195813" y="3269401"/>
                      <a:pt x="7216364" y="3301608"/>
                      <a:pt x="7240071" y="3332020"/>
                    </a:cubicBezTo>
                    <a:lnTo>
                      <a:pt x="7245131" y="3337921"/>
                    </a:lnTo>
                    <a:lnTo>
                      <a:pt x="7245131" y="3408812"/>
                    </a:lnTo>
                    <a:lnTo>
                      <a:pt x="6643452" y="3408812"/>
                    </a:lnTo>
                    <a:lnTo>
                      <a:pt x="6607791" y="3355320"/>
                    </a:lnTo>
                    <a:cubicBezTo>
                      <a:pt x="6590544" y="3334624"/>
                      <a:pt x="6569691" y="3317220"/>
                      <a:pt x="6550641" y="3298170"/>
                    </a:cubicBezTo>
                    <a:cubicBezTo>
                      <a:pt x="6340791" y="3245707"/>
                      <a:pt x="6586414" y="3281698"/>
                      <a:pt x="6436341" y="3336270"/>
                    </a:cubicBezTo>
                    <a:cubicBezTo>
                      <a:pt x="6382301" y="3355921"/>
                      <a:pt x="6322041" y="3348970"/>
                      <a:pt x="6264891" y="3355320"/>
                    </a:cubicBezTo>
                    <a:cubicBezTo>
                      <a:pt x="6245841" y="3342620"/>
                      <a:pt x="6228219" y="3327459"/>
                      <a:pt x="6207741" y="3317220"/>
                    </a:cubicBezTo>
                    <a:cubicBezTo>
                      <a:pt x="6133477" y="3280088"/>
                      <a:pt x="5959545" y="3276616"/>
                      <a:pt x="5921991" y="3279120"/>
                    </a:cubicBezTo>
                    <a:cubicBezTo>
                      <a:pt x="5899146" y="3280643"/>
                      <a:pt x="5883891" y="3304520"/>
                      <a:pt x="5864841" y="3317220"/>
                    </a:cubicBezTo>
                    <a:lnTo>
                      <a:pt x="5560041" y="3336270"/>
                    </a:lnTo>
                    <a:cubicBezTo>
                      <a:pt x="5519958" y="3338775"/>
                      <a:pt x="5485355" y="3367768"/>
                      <a:pt x="5445741" y="3374370"/>
                    </a:cubicBezTo>
                    <a:cubicBezTo>
                      <a:pt x="5370317" y="3386941"/>
                      <a:pt x="5293341" y="3387070"/>
                      <a:pt x="5217141" y="3393420"/>
                    </a:cubicBezTo>
                    <a:cubicBezTo>
                      <a:pt x="5191741" y="3387070"/>
                      <a:pt x="5166499" y="3380050"/>
                      <a:pt x="5140941" y="3374370"/>
                    </a:cubicBezTo>
                    <a:cubicBezTo>
                      <a:pt x="4923279" y="3326001"/>
                      <a:pt x="5155327" y="3382729"/>
                      <a:pt x="4969491" y="3336270"/>
                    </a:cubicBezTo>
                    <a:cubicBezTo>
                      <a:pt x="4880591" y="3329920"/>
                      <a:pt x="4791764" y="3311986"/>
                      <a:pt x="4702791" y="3317220"/>
                    </a:cubicBezTo>
                    <a:cubicBezTo>
                      <a:pt x="4679935" y="3318564"/>
                      <a:pt x="4667361" y="3348080"/>
                      <a:pt x="4645641" y="3355320"/>
                    </a:cubicBezTo>
                    <a:cubicBezTo>
                      <a:pt x="4608998" y="3367534"/>
                      <a:pt x="4569441" y="3368020"/>
                      <a:pt x="4531341" y="3374370"/>
                    </a:cubicBezTo>
                    <a:lnTo>
                      <a:pt x="4112241" y="3393420"/>
                    </a:lnTo>
                    <a:cubicBezTo>
                      <a:pt x="4089364" y="3392505"/>
                      <a:pt x="4077542" y="3359810"/>
                      <a:pt x="4055091" y="3355320"/>
                    </a:cubicBezTo>
                    <a:cubicBezTo>
                      <a:pt x="3980112" y="3340324"/>
                      <a:pt x="3902691" y="3342620"/>
                      <a:pt x="3826491" y="3336270"/>
                    </a:cubicBezTo>
                    <a:cubicBezTo>
                      <a:pt x="3794741" y="3348970"/>
                      <a:pt x="3761827" y="3359077"/>
                      <a:pt x="3731241" y="3374370"/>
                    </a:cubicBezTo>
                    <a:cubicBezTo>
                      <a:pt x="3715883" y="3382050"/>
                      <a:pt x="3704220" y="3398269"/>
                      <a:pt x="3689745" y="3406928"/>
                    </a:cubicBezTo>
                    <a:lnTo>
                      <a:pt x="3684423" y="3408812"/>
                    </a:lnTo>
                    <a:lnTo>
                      <a:pt x="3134075" y="3408812"/>
                    </a:lnTo>
                    <a:lnTo>
                      <a:pt x="3110294" y="3395665"/>
                    </a:lnTo>
                    <a:cubicBezTo>
                      <a:pt x="3056296" y="3361754"/>
                      <a:pt x="3106853" y="3362072"/>
                      <a:pt x="2969241" y="3336270"/>
                    </a:cubicBezTo>
                    <a:cubicBezTo>
                      <a:pt x="2906517" y="3324509"/>
                      <a:pt x="2842241" y="3323570"/>
                      <a:pt x="2778741" y="3317220"/>
                    </a:cubicBezTo>
                    <a:lnTo>
                      <a:pt x="2702541" y="3336270"/>
                    </a:lnTo>
                    <a:cubicBezTo>
                      <a:pt x="2651741" y="3348970"/>
                      <a:pt x="2600659" y="3360592"/>
                      <a:pt x="2550141" y="3374370"/>
                    </a:cubicBezTo>
                    <a:cubicBezTo>
                      <a:pt x="2530768" y="3379654"/>
                      <a:pt x="2512593" y="3389064"/>
                      <a:pt x="2492991" y="3393420"/>
                    </a:cubicBezTo>
                    <a:lnTo>
                      <a:pt x="2400639" y="3408812"/>
                    </a:lnTo>
                    <a:lnTo>
                      <a:pt x="1015784" y="3408812"/>
                    </a:lnTo>
                    <a:lnTo>
                      <a:pt x="1004964" y="3400688"/>
                    </a:lnTo>
                    <a:cubicBezTo>
                      <a:pt x="987105" y="3384775"/>
                      <a:pt x="969955" y="3366439"/>
                      <a:pt x="949941" y="3355320"/>
                    </a:cubicBezTo>
                    <a:cubicBezTo>
                      <a:pt x="932388" y="3345568"/>
                      <a:pt x="912598" y="3332969"/>
                      <a:pt x="892791" y="3336270"/>
                    </a:cubicBezTo>
                    <a:cubicBezTo>
                      <a:pt x="870207" y="3340034"/>
                      <a:pt x="858461" y="3372520"/>
                      <a:pt x="835641" y="3374370"/>
                    </a:cubicBezTo>
                    <a:cubicBezTo>
                      <a:pt x="620354" y="3391826"/>
                      <a:pt x="403841" y="3387070"/>
                      <a:pt x="187941" y="3393420"/>
                    </a:cubicBezTo>
                    <a:lnTo>
                      <a:pt x="218725" y="3408812"/>
                    </a:lnTo>
                    <a:lnTo>
                      <a:pt x="16442" y="3408812"/>
                    </a:lnTo>
                    <a:lnTo>
                      <a:pt x="16652" y="3408517"/>
                    </a:lnTo>
                    <a:cubicBezTo>
                      <a:pt x="23282" y="3399069"/>
                      <a:pt x="30773" y="3388171"/>
                      <a:pt x="39301" y="3375379"/>
                    </a:cubicBezTo>
                    <a:cubicBezTo>
                      <a:pt x="64701" y="3362679"/>
                      <a:pt x="98995" y="3360387"/>
                      <a:pt x="115501" y="3337279"/>
                    </a:cubicBezTo>
                    <a:cubicBezTo>
                      <a:pt x="164458" y="3268740"/>
                      <a:pt x="117465" y="3190770"/>
                      <a:pt x="96451" y="3127729"/>
                    </a:cubicBezTo>
                    <a:cubicBezTo>
                      <a:pt x="64701" y="3121379"/>
                      <a:pt x="32809" y="3115703"/>
                      <a:pt x="1201" y="3108679"/>
                    </a:cubicBezTo>
                    <a:lnTo>
                      <a:pt x="0" y="3108514"/>
                    </a:lnTo>
                    <a:lnTo>
                      <a:pt x="0" y="2653587"/>
                    </a:lnTo>
                    <a:lnTo>
                      <a:pt x="18193" y="2637287"/>
                    </a:lnTo>
                    <a:cubicBezTo>
                      <a:pt x="48044" y="2613292"/>
                      <a:pt x="20165" y="2656971"/>
                      <a:pt x="96451" y="2613379"/>
                    </a:cubicBezTo>
                    <a:cubicBezTo>
                      <a:pt x="124018" y="2597627"/>
                      <a:pt x="147251" y="2575279"/>
                      <a:pt x="172651" y="2556229"/>
                    </a:cubicBezTo>
                    <a:cubicBezTo>
                      <a:pt x="210299" y="2543680"/>
                      <a:pt x="260094" y="2532651"/>
                      <a:pt x="286951" y="2499079"/>
                    </a:cubicBezTo>
                    <a:cubicBezTo>
                      <a:pt x="299495" y="2483399"/>
                      <a:pt x="299651" y="2460979"/>
                      <a:pt x="306001" y="2441929"/>
                    </a:cubicBezTo>
                    <a:cubicBezTo>
                      <a:pt x="243162" y="2420983"/>
                      <a:pt x="221938" y="2415151"/>
                      <a:pt x="153601" y="2384779"/>
                    </a:cubicBezTo>
                    <a:cubicBezTo>
                      <a:pt x="127651" y="2373245"/>
                      <a:pt x="103503" y="2357866"/>
                      <a:pt x="77401" y="2346679"/>
                    </a:cubicBezTo>
                    <a:cubicBezTo>
                      <a:pt x="58944" y="2338769"/>
                      <a:pt x="28406" y="2345979"/>
                      <a:pt x="20251" y="2327629"/>
                    </a:cubicBezTo>
                    <a:cubicBezTo>
                      <a:pt x="-541" y="2280846"/>
                      <a:pt x="7551" y="2226029"/>
                      <a:pt x="1201" y="2175229"/>
                    </a:cubicBezTo>
                    <a:cubicBezTo>
                      <a:pt x="20251" y="2156179"/>
                      <a:pt x="43407" y="2140495"/>
                      <a:pt x="58351" y="2118079"/>
                    </a:cubicBezTo>
                    <a:cubicBezTo>
                      <a:pt x="69490" y="2101371"/>
                      <a:pt x="75055" y="2080872"/>
                      <a:pt x="77401" y="2060929"/>
                    </a:cubicBezTo>
                    <a:cubicBezTo>
                      <a:pt x="87815" y="1972413"/>
                      <a:pt x="90101" y="1883129"/>
                      <a:pt x="96451" y="1794229"/>
                    </a:cubicBezTo>
                    <a:cubicBezTo>
                      <a:pt x="80905" y="1747590"/>
                      <a:pt x="68726" y="1702074"/>
                      <a:pt x="39301" y="1660879"/>
                    </a:cubicBezTo>
                    <a:cubicBezTo>
                      <a:pt x="31472" y="1649918"/>
                      <a:pt x="21947" y="1640393"/>
                      <a:pt x="11998" y="1631227"/>
                    </a:cubicBezTo>
                    <a:lnTo>
                      <a:pt x="0" y="1620173"/>
                    </a:lnTo>
                    <a:lnTo>
                      <a:pt x="0" y="1162856"/>
                    </a:lnTo>
                    <a:lnTo>
                      <a:pt x="17311" y="1160215"/>
                    </a:lnTo>
                    <a:cubicBezTo>
                      <a:pt x="29303" y="1159085"/>
                      <a:pt x="39100" y="1156567"/>
                      <a:pt x="39301" y="1146529"/>
                    </a:cubicBezTo>
                    <a:cubicBezTo>
                      <a:pt x="45528" y="835182"/>
                      <a:pt x="13901" y="524229"/>
                      <a:pt x="1201" y="213079"/>
                    </a:cubicBezTo>
                    <a:lnTo>
                      <a:pt x="0" y="225673"/>
                    </a:lnTo>
                    <a:lnTo>
                      <a:pt x="0" y="0"/>
                    </a:lnTo>
                    <a:close/>
                  </a:path>
                </a:pathLst>
              </a:custGeom>
              <a:grpFill/>
              <a:ln w="28575">
                <a:solidFill>
                  <a:srgbClr val="00B050"/>
                </a:solidFill>
              </a:ln>
              <a:effectLst>
                <a:outerShdw sx="98000" sy="98000" algn="ctr" rotWithShape="0">
                  <a:sysClr val="windowText" lastClr="000000">
                    <a:alpha val="39000"/>
                  </a:sysClr>
                </a:outerShdw>
              </a:effectLst>
            </p:spPr>
            <p:txBody>
              <a:bodyPr anchor="ctr"/>
              <a:lstStyle/>
              <a:p>
                <a:pPr marL="0" marR="0" lvl="0" indent="0" algn="ctr" defTabSz="914400" rtl="0" eaLnBrk="0" fontAlgn="auto" latinLnBrk="0" hangingPunct="0">
                  <a:lnSpc>
                    <a:spcPct val="100000"/>
                  </a:lnSpc>
                  <a:spcBef>
                    <a:spcPts val="0"/>
                  </a:spcBef>
                  <a:spcAft>
                    <a:spcPts val="0"/>
                  </a:spcAft>
                  <a:buClrTx/>
                  <a:buSzTx/>
                  <a:buFont typeface="Arial" panose="020B0604020202020204" pitchFamily="34" charset="0"/>
                  <a:buNone/>
                  <a:tabLst/>
                  <a:defRPr/>
                </a:pPr>
                <a:endParaRPr kumimoji="0" lang="zh-CN" altLang="en-US" sz="2400" b="0" i="0" u="none" strike="noStrike" kern="0" cap="none" spc="0" normalizeH="0" baseline="0" noProof="0" dirty="0">
                  <a:ln>
                    <a:noFill/>
                  </a:ln>
                  <a:solidFill>
                    <a:prstClr val="black"/>
                  </a:solidFill>
                  <a:effectLst/>
                  <a:uLnTx/>
                  <a:uFillTx/>
                  <a:latin typeface="Simplified Arabic" panose="02020603050405020304" pitchFamily="18" charset="-78"/>
                  <a:cs typeface="Simplified Arabic" panose="02020603050405020304" pitchFamily="18" charset="-78"/>
                </a:endParaRPr>
              </a:p>
            </p:txBody>
          </p:sp>
          <p:sp>
            <p:nvSpPr>
              <p:cNvPr id="16" name="TextBox 15">
                <a:extLst>
                  <a:ext uri="{FF2B5EF4-FFF2-40B4-BE49-F238E27FC236}">
                    <a16:creationId xmlns:a16="http://schemas.microsoft.com/office/drawing/2014/main" id="{CCB622DC-A9BE-4ABD-B52B-0A1A8461E352}"/>
                  </a:ext>
                </a:extLst>
              </p:cNvPr>
              <p:cNvSpPr txBox="1"/>
              <p:nvPr/>
            </p:nvSpPr>
            <p:spPr>
              <a:xfrm>
                <a:off x="2559246" y="1670679"/>
                <a:ext cx="7755783" cy="2528999"/>
              </a:xfrm>
              <a:prstGeom prst="rect">
                <a:avLst/>
              </a:prstGeom>
              <a:grpFill/>
              <a:ln w="28575">
                <a:noFill/>
              </a:ln>
            </p:spPr>
            <p:txBody>
              <a:bodyPr wrap="square" rtlCol="0">
                <a:spAutoFit/>
              </a:bodyPr>
              <a:lstStyle/>
              <a:p>
                <a:pPr algn="ctr" fontAlgn="base">
                  <a:lnSpc>
                    <a:spcPct val="125000"/>
                  </a:lnSpc>
                  <a:spcBef>
                    <a:spcPct val="0"/>
                  </a:spcBef>
                  <a:spcAft>
                    <a:spcPts val="1000"/>
                  </a:spcAft>
                </a:pPr>
                <a:r>
                  <a:rPr lang="ar-EG" sz="2800" b="1" dirty="0">
                    <a:solidFill>
                      <a:srgbClr val="002060"/>
                    </a:solidFill>
                    <a:latin typeface="Calibri" panose="020F0502020204030204" pitchFamily="34" charset="0"/>
                    <a:cs typeface="Sakkal Majalla" panose="02000000000000000000" pitchFamily="2" charset="-78"/>
                  </a:rPr>
                  <a:t>يعتمد ذكاء الأعمال على لوحات معلومات واضحة وتقارير وتقنيات مراقبة أخرى لنقل الرؤى بطريقة واضحة وسهلة الاستهلاك</a:t>
                </a:r>
              </a:p>
            </p:txBody>
          </p:sp>
        </p:grpSp>
        <p:pic>
          <p:nvPicPr>
            <p:cNvPr id="20" name="Picture 19"/>
            <p:cNvPicPr>
              <a:picLocks noChangeAspect="1"/>
            </p:cNvPicPr>
            <p:nvPr/>
          </p:nvPicPr>
          <p:blipFill>
            <a:blip r:embed="rId4">
              <a:clrChange>
                <a:clrFrom>
                  <a:srgbClr val="FFFFFF"/>
                </a:clrFrom>
                <a:clrTo>
                  <a:srgbClr val="FFFFFF">
                    <a:alpha val="0"/>
                  </a:srgbClr>
                </a:clrTo>
              </a:clrChange>
            </a:blip>
            <a:stretch>
              <a:fillRect/>
            </a:stretch>
          </p:blipFill>
          <p:spPr>
            <a:xfrm>
              <a:off x="7224361" y="3991996"/>
              <a:ext cx="2841772" cy="2243215"/>
            </a:xfrm>
            <a:prstGeom prst="rect">
              <a:avLst/>
            </a:prstGeom>
          </p:spPr>
        </p:pic>
      </p:grpSp>
    </p:spTree>
    <p:extLst>
      <p:ext uri="{BB962C8B-B14F-4D97-AF65-F5344CB8AC3E}">
        <p14:creationId xmlns:p14="http://schemas.microsoft.com/office/powerpoint/2010/main" val="222180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randombar(horizontal)">
                                      <p:cBhvr>
                                        <p:cTn id="15" dur="500"/>
                                        <p:tgtEl>
                                          <p:spTgt spid="21"/>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randombar(horizontal)">
                                      <p:cBhvr>
                                        <p:cTn id="2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6562746" y="2612718"/>
            <a:ext cx="4787757" cy="2759971"/>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kern="0" dirty="0">
                <a:solidFill>
                  <a:prstClr val="black">
                    <a:lumMod val="75000"/>
                    <a:lumOff val="25000"/>
                  </a:prstClr>
                </a:solidFill>
                <a:latin typeface="Sakkal Majalla" panose="02000000000000000000" pitchFamily="2" charset="-78"/>
                <a:cs typeface="Sakkal Majalla" pitchFamily="2" charset="-78"/>
              </a:rPr>
              <a:t>إجراءات وخطوات لتحليل البيانات</a:t>
            </a:r>
            <a:endParaRPr kumimoji="0" lang="ar-EG" sz="4800" b="0"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itchFamily="2" charset="-78"/>
            </a:endParaRP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39</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5" name="Picture 2" descr="Free vector visionary technology concept illustration"/>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76275" y="1383030"/>
            <a:ext cx="4339590" cy="43395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32045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grpSp>
        <p:nvGrpSpPr>
          <p:cNvPr id="3" name="Group 2"/>
          <p:cNvGrpSpPr/>
          <p:nvPr/>
        </p:nvGrpSpPr>
        <p:grpSpPr>
          <a:xfrm>
            <a:off x="359243" y="539645"/>
            <a:ext cx="11481527" cy="6001067"/>
            <a:chOff x="342778" y="1113807"/>
            <a:chExt cx="11481527" cy="5646391"/>
          </a:xfrm>
        </p:grpSpPr>
        <p:sp>
          <p:nvSpPr>
            <p:cNvPr id="5" name="Rectangle 4">
              <a:extLst>
                <a:ext uri="{FF2B5EF4-FFF2-40B4-BE49-F238E27FC236}">
                  <a16:creationId xmlns:a16="http://schemas.microsoft.com/office/drawing/2014/main" id="{C03955BB-E41C-4E77-BB48-325360470229}"/>
                </a:ext>
              </a:extLst>
            </p:cNvPr>
            <p:cNvSpPr/>
            <p:nvPr/>
          </p:nvSpPr>
          <p:spPr>
            <a:xfrm>
              <a:off x="342778" y="1113807"/>
              <a:ext cx="5681417" cy="5640605"/>
            </a:xfrm>
            <a:prstGeom prst="rect">
              <a:avLst/>
            </a:prstGeom>
            <a:blipFill>
              <a:blip r:embed="rId5"/>
              <a:stretch>
                <a:fillRect/>
              </a:stretch>
            </a:blipFill>
            <a:ln w="12700" cap="flat" cmpd="sng" algn="ctr">
              <a:noFill/>
              <a:prstDash val="solid"/>
              <a:miter lim="800000"/>
            </a:ln>
            <a:effectLst>
              <a:outerShdw blurRad="50800" dist="88900" dir="10800000" algn="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6" name="Group 5"/>
            <p:cNvGrpSpPr/>
            <p:nvPr/>
          </p:nvGrpSpPr>
          <p:grpSpPr>
            <a:xfrm>
              <a:off x="419175" y="1119593"/>
              <a:ext cx="11405130" cy="5640605"/>
              <a:chOff x="419175" y="1119593"/>
              <a:chExt cx="11405130" cy="5640605"/>
            </a:xfrm>
          </p:grpSpPr>
          <p:sp>
            <p:nvSpPr>
              <p:cNvPr id="7" name="Rectangle 6">
                <a:extLst>
                  <a:ext uri="{FF2B5EF4-FFF2-40B4-BE49-F238E27FC236}">
                    <a16:creationId xmlns:a16="http://schemas.microsoft.com/office/drawing/2014/main" id="{33F222A8-AF2A-4292-8A95-0C3AD37A109D}"/>
                  </a:ext>
                </a:extLst>
              </p:cNvPr>
              <p:cNvSpPr/>
              <p:nvPr/>
            </p:nvSpPr>
            <p:spPr>
              <a:xfrm>
                <a:off x="6163734" y="1119593"/>
                <a:ext cx="5660571" cy="5640605"/>
              </a:xfrm>
              <a:prstGeom prst="rect">
                <a:avLst/>
              </a:prstGeom>
              <a:blipFill>
                <a:blip r:embed="rId5"/>
                <a:stretch>
                  <a:fillRect/>
                </a:stretch>
              </a:blipFill>
              <a:ln w="12700" cap="flat" cmpd="sng" algn="ctr">
                <a:noFill/>
                <a:prstDash val="solid"/>
                <a:miter lim="800000"/>
              </a:ln>
              <a:effectLst>
                <a:outerShdw blurRad="50800" dist="76200" algn="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8" name="Group 7"/>
              <p:cNvGrpSpPr/>
              <p:nvPr/>
            </p:nvGrpSpPr>
            <p:grpSpPr>
              <a:xfrm>
                <a:off x="419175" y="1199605"/>
                <a:ext cx="11319094" cy="5445389"/>
                <a:chOff x="419175" y="1199605"/>
                <a:chExt cx="11319094" cy="5445389"/>
              </a:xfrm>
            </p:grpSpPr>
            <p:grpSp>
              <p:nvGrpSpPr>
                <p:cNvPr id="9" name="Group 8"/>
                <p:cNvGrpSpPr/>
                <p:nvPr/>
              </p:nvGrpSpPr>
              <p:grpSpPr>
                <a:xfrm>
                  <a:off x="6196606" y="1210309"/>
                  <a:ext cx="5541663" cy="5434685"/>
                  <a:chOff x="6128872" y="119550"/>
                  <a:chExt cx="5541663" cy="6607638"/>
                </a:xfrm>
              </p:grpSpPr>
              <p:sp>
                <p:nvSpPr>
                  <p:cNvPr id="98" name="Rectangle 97">
                    <a:extLst>
                      <a:ext uri="{FF2B5EF4-FFF2-40B4-BE49-F238E27FC236}">
                        <a16:creationId xmlns:a16="http://schemas.microsoft.com/office/drawing/2014/main" id="{479DEB60-7570-45B4-8336-36827F8A3ED2}"/>
                      </a:ext>
                    </a:extLst>
                  </p:cNvPr>
                  <p:cNvSpPr/>
                  <p:nvPr/>
                </p:nvSpPr>
                <p:spPr>
                  <a:xfrm>
                    <a:off x="11148331" y="4069452"/>
                    <a:ext cx="522204" cy="2657736"/>
                  </a:xfrm>
                  <a:prstGeom prst="rect">
                    <a:avLst/>
                  </a:prstGeom>
                  <a:solidFill>
                    <a:srgbClr val="28B056"/>
                  </a:solidFill>
                  <a:ln w="12700" cap="flat" cmpd="sng" algn="ctr">
                    <a:noFill/>
                    <a:prstDash val="solid"/>
                    <a:miter lim="800000"/>
                  </a:ln>
                  <a:effectLst>
                    <a:outerShdw blurRad="50800" dist="1270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9" name="Freeform: Shape 191">
                    <a:extLst>
                      <a:ext uri="{FF2B5EF4-FFF2-40B4-BE49-F238E27FC236}">
                        <a16:creationId xmlns:a16="http://schemas.microsoft.com/office/drawing/2014/main" id="{1F0B4A1C-B94A-47CE-AED1-2D2A4BE4CFF9}"/>
                      </a:ext>
                    </a:extLst>
                  </p:cNvPr>
                  <p:cNvSpPr/>
                  <p:nvPr/>
                </p:nvSpPr>
                <p:spPr>
                  <a:xfrm>
                    <a:off x="6128872" y="119550"/>
                    <a:ext cx="5395162" cy="6607322"/>
                  </a:xfrm>
                  <a:custGeom>
                    <a:avLst/>
                    <a:gdLst>
                      <a:gd name="connsiteX0" fmla="*/ 0 w 5395162"/>
                      <a:gd name="connsiteY0" fmla="*/ 0 h 6607323"/>
                      <a:gd name="connsiteX1" fmla="*/ 5395162 w 5395162"/>
                      <a:gd name="connsiteY1" fmla="*/ 0 h 6607323"/>
                      <a:gd name="connsiteX2" fmla="*/ 5395162 w 5395162"/>
                      <a:gd name="connsiteY2" fmla="*/ 3949902 h 6607323"/>
                      <a:gd name="connsiteX3" fmla="*/ 5230980 w 5395162"/>
                      <a:gd name="connsiteY3" fmla="*/ 3949902 h 6607323"/>
                      <a:gd name="connsiteX4" fmla="*/ 5032614 w 5395162"/>
                      <a:gd name="connsiteY4" fmla="*/ 4148268 h 6607323"/>
                      <a:gd name="connsiteX5" fmla="*/ 5032614 w 5395162"/>
                      <a:gd name="connsiteY5" fmla="*/ 6607209 h 6607323"/>
                      <a:gd name="connsiteX6" fmla="*/ 5032625 w 5395162"/>
                      <a:gd name="connsiteY6" fmla="*/ 6607323 h 6607323"/>
                      <a:gd name="connsiteX7" fmla="*/ 0 w 5395162"/>
                      <a:gd name="connsiteY7" fmla="*/ 6607323 h 660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95162" h="6607323">
                        <a:moveTo>
                          <a:pt x="0" y="0"/>
                        </a:moveTo>
                        <a:lnTo>
                          <a:pt x="5395162" y="0"/>
                        </a:lnTo>
                        <a:lnTo>
                          <a:pt x="5395162" y="3949902"/>
                        </a:lnTo>
                        <a:lnTo>
                          <a:pt x="5230980" y="3949902"/>
                        </a:lnTo>
                        <a:cubicBezTo>
                          <a:pt x="5121425" y="3949902"/>
                          <a:pt x="5032614" y="4038713"/>
                          <a:pt x="5032614" y="4148268"/>
                        </a:cubicBezTo>
                        <a:lnTo>
                          <a:pt x="5032614" y="6607209"/>
                        </a:lnTo>
                        <a:lnTo>
                          <a:pt x="5032625" y="6607323"/>
                        </a:lnTo>
                        <a:lnTo>
                          <a:pt x="0" y="6607323"/>
                        </a:lnTo>
                        <a:close/>
                      </a:path>
                    </a:pathLst>
                  </a:custGeom>
                  <a:solidFill>
                    <a:srgbClr val="FDFDFD"/>
                  </a:solidFill>
                  <a:ln w="12700" cap="flat" cmpd="sng" algn="ctr">
                    <a:noFill/>
                    <a:prstDash val="solid"/>
                    <a:miter lim="800000"/>
                  </a:ln>
                  <a:effectLst>
                    <a:outerShdw blurRad="50800" dist="1270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nvGrpSpPr>
                <p:cNvPr id="10" name="Group 9">
                  <a:extLst>
                    <a:ext uri="{FF2B5EF4-FFF2-40B4-BE49-F238E27FC236}">
                      <a16:creationId xmlns:a16="http://schemas.microsoft.com/office/drawing/2014/main" id="{4D3EC6F6-41B8-42EA-9450-9660D30297B3}"/>
                    </a:ext>
                  </a:extLst>
                </p:cNvPr>
                <p:cNvGrpSpPr/>
                <p:nvPr/>
              </p:nvGrpSpPr>
              <p:grpSpPr>
                <a:xfrm flipH="1">
                  <a:off x="419175" y="1199605"/>
                  <a:ext cx="5541663" cy="5434686"/>
                  <a:chOff x="6128872" y="119550"/>
                  <a:chExt cx="5541663" cy="6607638"/>
                </a:xfrm>
              </p:grpSpPr>
              <p:sp>
                <p:nvSpPr>
                  <p:cNvPr id="96" name="Rectangle 95">
                    <a:extLst>
                      <a:ext uri="{FF2B5EF4-FFF2-40B4-BE49-F238E27FC236}">
                        <a16:creationId xmlns:a16="http://schemas.microsoft.com/office/drawing/2014/main" id="{BC45525F-CA64-4D1D-A75E-E6290B229999}"/>
                      </a:ext>
                    </a:extLst>
                  </p:cNvPr>
                  <p:cNvSpPr/>
                  <p:nvPr/>
                </p:nvSpPr>
                <p:spPr>
                  <a:xfrm>
                    <a:off x="11148331" y="4069452"/>
                    <a:ext cx="522204" cy="2657736"/>
                  </a:xfrm>
                  <a:prstGeom prst="rect">
                    <a:avLst/>
                  </a:prstGeom>
                  <a:solidFill>
                    <a:srgbClr val="28B056"/>
                  </a:solidFill>
                  <a:ln w="12700" cap="flat" cmpd="sng" algn="ctr">
                    <a:noFill/>
                    <a:prstDash val="solid"/>
                    <a:miter lim="800000"/>
                  </a:ln>
                  <a:effectLst>
                    <a:outerShdw blurRad="50800" dist="63500" dir="10800000" algn="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7" name="Freeform: Shape 175">
                    <a:extLst>
                      <a:ext uri="{FF2B5EF4-FFF2-40B4-BE49-F238E27FC236}">
                        <a16:creationId xmlns:a16="http://schemas.microsoft.com/office/drawing/2014/main" id="{4CCDAA36-0014-487F-9FC8-FB18AD79A536}"/>
                      </a:ext>
                    </a:extLst>
                  </p:cNvPr>
                  <p:cNvSpPr/>
                  <p:nvPr/>
                </p:nvSpPr>
                <p:spPr>
                  <a:xfrm>
                    <a:off x="6128872" y="119550"/>
                    <a:ext cx="5395162" cy="6607323"/>
                  </a:xfrm>
                  <a:custGeom>
                    <a:avLst/>
                    <a:gdLst>
                      <a:gd name="connsiteX0" fmla="*/ 0 w 5395162"/>
                      <a:gd name="connsiteY0" fmla="*/ 0 h 6607323"/>
                      <a:gd name="connsiteX1" fmla="*/ 5395162 w 5395162"/>
                      <a:gd name="connsiteY1" fmla="*/ 0 h 6607323"/>
                      <a:gd name="connsiteX2" fmla="*/ 5395162 w 5395162"/>
                      <a:gd name="connsiteY2" fmla="*/ 3949902 h 6607323"/>
                      <a:gd name="connsiteX3" fmla="*/ 5230980 w 5395162"/>
                      <a:gd name="connsiteY3" fmla="*/ 3949902 h 6607323"/>
                      <a:gd name="connsiteX4" fmla="*/ 5032614 w 5395162"/>
                      <a:gd name="connsiteY4" fmla="*/ 4148268 h 6607323"/>
                      <a:gd name="connsiteX5" fmla="*/ 5032614 w 5395162"/>
                      <a:gd name="connsiteY5" fmla="*/ 6607209 h 6607323"/>
                      <a:gd name="connsiteX6" fmla="*/ 5032625 w 5395162"/>
                      <a:gd name="connsiteY6" fmla="*/ 6607323 h 6607323"/>
                      <a:gd name="connsiteX7" fmla="*/ 0 w 5395162"/>
                      <a:gd name="connsiteY7" fmla="*/ 6607323 h 660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95162" h="6607323">
                        <a:moveTo>
                          <a:pt x="0" y="0"/>
                        </a:moveTo>
                        <a:lnTo>
                          <a:pt x="5395162" y="0"/>
                        </a:lnTo>
                        <a:lnTo>
                          <a:pt x="5395162" y="3949902"/>
                        </a:lnTo>
                        <a:lnTo>
                          <a:pt x="5230980" y="3949902"/>
                        </a:lnTo>
                        <a:cubicBezTo>
                          <a:pt x="5121425" y="3949902"/>
                          <a:pt x="5032614" y="4038713"/>
                          <a:pt x="5032614" y="4148268"/>
                        </a:cubicBezTo>
                        <a:lnTo>
                          <a:pt x="5032614" y="6607209"/>
                        </a:lnTo>
                        <a:lnTo>
                          <a:pt x="5032625" y="6607323"/>
                        </a:lnTo>
                        <a:lnTo>
                          <a:pt x="0" y="6607323"/>
                        </a:lnTo>
                        <a:close/>
                      </a:path>
                    </a:pathLst>
                  </a:custGeom>
                  <a:solidFill>
                    <a:srgbClr val="FDFDFD"/>
                  </a:solidFill>
                  <a:ln w="12700" cap="flat" cmpd="sng" algn="ctr">
                    <a:noFill/>
                    <a:prstDash val="solid"/>
                    <a:miter lim="800000"/>
                  </a:ln>
                  <a:effectLst>
                    <a:outerShdw blurRad="50800" dist="76200" dir="10800000" algn="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nvGrpSpPr>
                <p:cNvPr id="11" name="Group 10">
                  <a:extLst>
                    <a:ext uri="{FF2B5EF4-FFF2-40B4-BE49-F238E27FC236}">
                      <a16:creationId xmlns:a16="http://schemas.microsoft.com/office/drawing/2014/main" id="{0F1A4B53-3DA8-4B08-87F6-99E2B5780CCB}"/>
                    </a:ext>
                  </a:extLst>
                </p:cNvPr>
                <p:cNvGrpSpPr/>
                <p:nvPr/>
              </p:nvGrpSpPr>
              <p:grpSpPr>
                <a:xfrm>
                  <a:off x="5672345" y="1210272"/>
                  <a:ext cx="781676" cy="5434427"/>
                  <a:chOff x="5604611" y="119550"/>
                  <a:chExt cx="781676" cy="6607323"/>
                </a:xfrm>
              </p:grpSpPr>
              <p:sp>
                <p:nvSpPr>
                  <p:cNvPr id="12" name="Rectangle 11">
                    <a:extLst>
                      <a:ext uri="{FF2B5EF4-FFF2-40B4-BE49-F238E27FC236}">
                        <a16:creationId xmlns:a16="http://schemas.microsoft.com/office/drawing/2014/main" id="{D119F2DB-0E38-4A31-831F-2BAF295D2A25}"/>
                      </a:ext>
                    </a:extLst>
                  </p:cNvPr>
                  <p:cNvSpPr/>
                  <p:nvPr/>
                </p:nvSpPr>
                <p:spPr>
                  <a:xfrm>
                    <a:off x="5635694" y="20253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13" name="Group 12">
                    <a:extLst>
                      <a:ext uri="{FF2B5EF4-FFF2-40B4-BE49-F238E27FC236}">
                        <a16:creationId xmlns:a16="http://schemas.microsoft.com/office/drawing/2014/main" id="{AEE5042A-E067-4FB7-BCFF-00BB33BFEDEC}"/>
                      </a:ext>
                    </a:extLst>
                  </p:cNvPr>
                  <p:cNvGrpSpPr/>
                  <p:nvPr/>
                </p:nvGrpSpPr>
                <p:grpSpPr>
                  <a:xfrm>
                    <a:off x="5805714" y="119550"/>
                    <a:ext cx="580573" cy="386869"/>
                    <a:chOff x="5805714" y="609691"/>
                    <a:chExt cx="580573" cy="386869"/>
                  </a:xfrm>
                </p:grpSpPr>
                <p:sp>
                  <p:nvSpPr>
                    <p:cNvPr id="94" name="Rectangle 93">
                      <a:extLst>
                        <a:ext uri="{FF2B5EF4-FFF2-40B4-BE49-F238E27FC236}">
                          <a16:creationId xmlns:a16="http://schemas.microsoft.com/office/drawing/2014/main" id="{9ECC8D50-758B-45D1-9832-058DA749338C}"/>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5" name="Arc 94">
                      <a:extLst>
                        <a:ext uri="{FF2B5EF4-FFF2-40B4-BE49-F238E27FC236}">
                          <a16:creationId xmlns:a16="http://schemas.microsoft.com/office/drawing/2014/main" id="{FC783E55-1922-4926-8D97-EC60526709F7}"/>
                        </a:ext>
                      </a:extLst>
                    </p:cNvPr>
                    <p:cNvSpPr/>
                    <p:nvPr/>
                  </p:nvSpPr>
                  <p:spPr>
                    <a:xfrm>
                      <a:off x="5805714" y="609691"/>
                      <a:ext cx="410553" cy="386869"/>
                    </a:xfrm>
                    <a:prstGeom prst="arc">
                      <a:avLst>
                        <a:gd name="adj1" fmla="val 10333954"/>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sp>
                <p:nvSpPr>
                  <p:cNvPr id="14" name="Rectangle 13">
                    <a:extLst>
                      <a:ext uri="{FF2B5EF4-FFF2-40B4-BE49-F238E27FC236}">
                        <a16:creationId xmlns:a16="http://schemas.microsoft.com/office/drawing/2014/main" id="{FCB92E0C-F05E-4602-8A6C-A561815032EC}"/>
                      </a:ext>
                    </a:extLst>
                  </p:cNvPr>
                  <p:cNvSpPr/>
                  <p:nvPr/>
                </p:nvSpPr>
                <p:spPr>
                  <a:xfrm>
                    <a:off x="5632035" y="503041"/>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15" name="Group 14">
                    <a:extLst>
                      <a:ext uri="{FF2B5EF4-FFF2-40B4-BE49-F238E27FC236}">
                        <a16:creationId xmlns:a16="http://schemas.microsoft.com/office/drawing/2014/main" id="{E48E30C9-A74F-4C52-AD04-FC9A5CBD8258}"/>
                      </a:ext>
                    </a:extLst>
                  </p:cNvPr>
                  <p:cNvGrpSpPr/>
                  <p:nvPr/>
                </p:nvGrpSpPr>
                <p:grpSpPr>
                  <a:xfrm>
                    <a:off x="5805714" y="430573"/>
                    <a:ext cx="580573" cy="386869"/>
                    <a:chOff x="5805714" y="609691"/>
                    <a:chExt cx="580573" cy="386869"/>
                  </a:xfrm>
                </p:grpSpPr>
                <p:sp>
                  <p:nvSpPr>
                    <p:cNvPr id="92" name="Rectangle 91">
                      <a:extLst>
                        <a:ext uri="{FF2B5EF4-FFF2-40B4-BE49-F238E27FC236}">
                          <a16:creationId xmlns:a16="http://schemas.microsoft.com/office/drawing/2014/main" id="{9D80A7DB-810E-4588-BE25-E9F7C34D3DB1}"/>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3" name="Arc 92">
                      <a:extLst>
                        <a:ext uri="{FF2B5EF4-FFF2-40B4-BE49-F238E27FC236}">
                          <a16:creationId xmlns:a16="http://schemas.microsoft.com/office/drawing/2014/main" id="{0CEE252C-3F6B-425D-A974-8C322FD62AA8}"/>
                        </a:ext>
                      </a:extLst>
                    </p:cNvPr>
                    <p:cNvSpPr/>
                    <p:nvPr/>
                  </p:nvSpPr>
                  <p:spPr>
                    <a:xfrm>
                      <a:off x="5805714" y="609691"/>
                      <a:ext cx="410553" cy="386869"/>
                    </a:xfrm>
                    <a:prstGeom prst="arc">
                      <a:avLst>
                        <a:gd name="adj1" fmla="val 10604954"/>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sp>
                <p:nvSpPr>
                  <p:cNvPr id="16" name="Rectangle 15">
                    <a:extLst>
                      <a:ext uri="{FF2B5EF4-FFF2-40B4-BE49-F238E27FC236}">
                        <a16:creationId xmlns:a16="http://schemas.microsoft.com/office/drawing/2014/main" id="{A4620A41-830E-412F-B7F4-82B17531460F}"/>
                      </a:ext>
                    </a:extLst>
                  </p:cNvPr>
                  <p:cNvSpPr/>
                  <p:nvPr/>
                </p:nvSpPr>
                <p:spPr>
                  <a:xfrm>
                    <a:off x="5635694" y="81748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7" name="Rectangle 16">
                    <a:extLst>
                      <a:ext uri="{FF2B5EF4-FFF2-40B4-BE49-F238E27FC236}">
                        <a16:creationId xmlns:a16="http://schemas.microsoft.com/office/drawing/2014/main" id="{B8C591D4-C50C-4B67-805A-961945693BE6}"/>
                      </a:ext>
                    </a:extLst>
                  </p:cNvPr>
                  <p:cNvSpPr/>
                  <p:nvPr/>
                </p:nvSpPr>
                <p:spPr>
                  <a:xfrm>
                    <a:off x="5636493" y="112392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8" name="Rectangle 17">
                    <a:extLst>
                      <a:ext uri="{FF2B5EF4-FFF2-40B4-BE49-F238E27FC236}">
                        <a16:creationId xmlns:a16="http://schemas.microsoft.com/office/drawing/2014/main" id="{461F08B5-15BF-4C63-B54C-7D2001EDCAD3}"/>
                      </a:ext>
                    </a:extLst>
                  </p:cNvPr>
                  <p:cNvSpPr/>
                  <p:nvPr/>
                </p:nvSpPr>
                <p:spPr>
                  <a:xfrm>
                    <a:off x="5633303" y="144082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D12C5631-8C0A-4256-BD3E-88D081A7321B}"/>
                      </a:ext>
                    </a:extLst>
                  </p:cNvPr>
                  <p:cNvSpPr/>
                  <p:nvPr/>
                </p:nvSpPr>
                <p:spPr>
                  <a:xfrm>
                    <a:off x="5641689" y="174238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0" name="Rectangle 19">
                    <a:extLst>
                      <a:ext uri="{FF2B5EF4-FFF2-40B4-BE49-F238E27FC236}">
                        <a16:creationId xmlns:a16="http://schemas.microsoft.com/office/drawing/2014/main" id="{D3030D9B-44CF-4F4E-A86E-18A79322376D}"/>
                      </a:ext>
                    </a:extLst>
                  </p:cNvPr>
                  <p:cNvSpPr/>
                  <p:nvPr/>
                </p:nvSpPr>
                <p:spPr>
                  <a:xfrm>
                    <a:off x="5626130" y="206495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1" name="Rectangle 20">
                    <a:extLst>
                      <a:ext uri="{FF2B5EF4-FFF2-40B4-BE49-F238E27FC236}">
                        <a16:creationId xmlns:a16="http://schemas.microsoft.com/office/drawing/2014/main" id="{0E9F8D11-58D9-4493-A410-DACB43B5E48F}"/>
                      </a:ext>
                    </a:extLst>
                  </p:cNvPr>
                  <p:cNvSpPr/>
                  <p:nvPr/>
                </p:nvSpPr>
                <p:spPr>
                  <a:xfrm>
                    <a:off x="5626130" y="237211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880FA994-AF36-4890-A98D-4750B71B3C59}"/>
                      </a:ext>
                    </a:extLst>
                  </p:cNvPr>
                  <p:cNvSpPr/>
                  <p:nvPr/>
                </p:nvSpPr>
                <p:spPr>
                  <a:xfrm>
                    <a:off x="5633303" y="268452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9E5C2FB6-992A-4537-B467-2FCB0FDBDB9F}"/>
                      </a:ext>
                    </a:extLst>
                  </p:cNvPr>
                  <p:cNvSpPr/>
                  <p:nvPr/>
                </p:nvSpPr>
                <p:spPr>
                  <a:xfrm>
                    <a:off x="5633303" y="298598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4" name="Rectangle 23">
                    <a:extLst>
                      <a:ext uri="{FF2B5EF4-FFF2-40B4-BE49-F238E27FC236}">
                        <a16:creationId xmlns:a16="http://schemas.microsoft.com/office/drawing/2014/main" id="{73193785-12A4-408F-9E7C-27DDBEAFA7BD}"/>
                      </a:ext>
                    </a:extLst>
                  </p:cNvPr>
                  <p:cNvSpPr/>
                  <p:nvPr/>
                </p:nvSpPr>
                <p:spPr>
                  <a:xfrm>
                    <a:off x="5626130" y="330818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5" name="Rectangle 24">
                    <a:extLst>
                      <a:ext uri="{FF2B5EF4-FFF2-40B4-BE49-F238E27FC236}">
                        <a16:creationId xmlns:a16="http://schemas.microsoft.com/office/drawing/2014/main" id="{FF68EA0C-3323-4279-9322-583E0496C340}"/>
                      </a:ext>
                    </a:extLst>
                  </p:cNvPr>
                  <p:cNvSpPr/>
                  <p:nvPr/>
                </p:nvSpPr>
                <p:spPr>
                  <a:xfrm>
                    <a:off x="5618957" y="361510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id="{DA8F7F98-A2C1-4622-86E7-4F2038831BBE}"/>
                      </a:ext>
                    </a:extLst>
                  </p:cNvPr>
                  <p:cNvSpPr/>
                  <p:nvPr/>
                </p:nvSpPr>
                <p:spPr>
                  <a:xfrm>
                    <a:off x="5604611" y="392724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7" name="Rectangle 26">
                    <a:extLst>
                      <a:ext uri="{FF2B5EF4-FFF2-40B4-BE49-F238E27FC236}">
                        <a16:creationId xmlns:a16="http://schemas.microsoft.com/office/drawing/2014/main" id="{0A05E640-BFCE-401E-8E58-B95F9FAC8DFA}"/>
                      </a:ext>
                    </a:extLst>
                  </p:cNvPr>
                  <p:cNvSpPr/>
                  <p:nvPr/>
                </p:nvSpPr>
                <p:spPr>
                  <a:xfrm>
                    <a:off x="5611784" y="423914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8" name="Rectangle 27">
                    <a:extLst>
                      <a:ext uri="{FF2B5EF4-FFF2-40B4-BE49-F238E27FC236}">
                        <a16:creationId xmlns:a16="http://schemas.microsoft.com/office/drawing/2014/main" id="{E054FE0A-3727-4A81-B405-7B2AD3CF46C1}"/>
                      </a:ext>
                    </a:extLst>
                  </p:cNvPr>
                  <p:cNvSpPr/>
                  <p:nvPr/>
                </p:nvSpPr>
                <p:spPr>
                  <a:xfrm>
                    <a:off x="5604611" y="4546182"/>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9" name="Rectangle 28">
                    <a:extLst>
                      <a:ext uri="{FF2B5EF4-FFF2-40B4-BE49-F238E27FC236}">
                        <a16:creationId xmlns:a16="http://schemas.microsoft.com/office/drawing/2014/main" id="{181F776C-2AF8-48ED-A45F-6043E45954BF}"/>
                      </a:ext>
                    </a:extLst>
                  </p:cNvPr>
                  <p:cNvSpPr/>
                  <p:nvPr/>
                </p:nvSpPr>
                <p:spPr>
                  <a:xfrm>
                    <a:off x="5609779" y="485746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0" name="Rectangle 29">
                    <a:extLst>
                      <a:ext uri="{FF2B5EF4-FFF2-40B4-BE49-F238E27FC236}">
                        <a16:creationId xmlns:a16="http://schemas.microsoft.com/office/drawing/2014/main" id="{F411B93B-64DC-40ED-8351-A38502F83EC2}"/>
                      </a:ext>
                    </a:extLst>
                  </p:cNvPr>
                  <p:cNvSpPr/>
                  <p:nvPr/>
                </p:nvSpPr>
                <p:spPr>
                  <a:xfrm>
                    <a:off x="5618957" y="517189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1" name="Rectangle 30">
                    <a:extLst>
                      <a:ext uri="{FF2B5EF4-FFF2-40B4-BE49-F238E27FC236}">
                        <a16:creationId xmlns:a16="http://schemas.microsoft.com/office/drawing/2014/main" id="{6D4EF766-AAA1-4FD1-9EB8-BC7CCAF80F4C}"/>
                      </a:ext>
                    </a:extLst>
                  </p:cNvPr>
                  <p:cNvSpPr/>
                  <p:nvPr/>
                </p:nvSpPr>
                <p:spPr>
                  <a:xfrm>
                    <a:off x="5611784" y="550314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2" name="Rectangle 31">
                    <a:extLst>
                      <a:ext uri="{FF2B5EF4-FFF2-40B4-BE49-F238E27FC236}">
                        <a16:creationId xmlns:a16="http://schemas.microsoft.com/office/drawing/2014/main" id="{CA3BC80A-A5C7-4031-AE04-E1DBB065F990}"/>
                      </a:ext>
                    </a:extLst>
                  </p:cNvPr>
                  <p:cNvSpPr/>
                  <p:nvPr/>
                </p:nvSpPr>
                <p:spPr>
                  <a:xfrm>
                    <a:off x="5604611" y="5797854"/>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3" name="Rectangle 32">
                    <a:extLst>
                      <a:ext uri="{FF2B5EF4-FFF2-40B4-BE49-F238E27FC236}">
                        <a16:creationId xmlns:a16="http://schemas.microsoft.com/office/drawing/2014/main" id="{B2C4E260-0390-4C3C-B29D-AB4732D5F312}"/>
                      </a:ext>
                    </a:extLst>
                  </p:cNvPr>
                  <p:cNvSpPr/>
                  <p:nvPr/>
                </p:nvSpPr>
                <p:spPr>
                  <a:xfrm>
                    <a:off x="5604611" y="609721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4" name="Rectangle 33">
                    <a:extLst>
                      <a:ext uri="{FF2B5EF4-FFF2-40B4-BE49-F238E27FC236}">
                        <a16:creationId xmlns:a16="http://schemas.microsoft.com/office/drawing/2014/main" id="{9CF30D03-0768-4F4A-876B-4064ADC4B962}"/>
                      </a:ext>
                    </a:extLst>
                  </p:cNvPr>
                  <p:cNvSpPr/>
                  <p:nvPr/>
                </p:nvSpPr>
                <p:spPr>
                  <a:xfrm>
                    <a:off x="5611784" y="641257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35" name="Group 34">
                    <a:extLst>
                      <a:ext uri="{FF2B5EF4-FFF2-40B4-BE49-F238E27FC236}">
                        <a16:creationId xmlns:a16="http://schemas.microsoft.com/office/drawing/2014/main" id="{BDE4CAF1-67FB-4A00-A957-F84932EF37EA}"/>
                      </a:ext>
                    </a:extLst>
                  </p:cNvPr>
                  <p:cNvGrpSpPr/>
                  <p:nvPr/>
                </p:nvGrpSpPr>
                <p:grpSpPr>
                  <a:xfrm>
                    <a:off x="5805714" y="741596"/>
                    <a:ext cx="580573" cy="386869"/>
                    <a:chOff x="5805714" y="609691"/>
                    <a:chExt cx="580573" cy="386869"/>
                  </a:xfrm>
                </p:grpSpPr>
                <p:sp>
                  <p:nvSpPr>
                    <p:cNvPr id="90" name="Rectangle 89">
                      <a:extLst>
                        <a:ext uri="{FF2B5EF4-FFF2-40B4-BE49-F238E27FC236}">
                          <a16:creationId xmlns:a16="http://schemas.microsoft.com/office/drawing/2014/main" id="{74C944AF-D50A-425E-A441-BD46E8CB9783}"/>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1" name="Arc 90">
                      <a:extLst>
                        <a:ext uri="{FF2B5EF4-FFF2-40B4-BE49-F238E27FC236}">
                          <a16:creationId xmlns:a16="http://schemas.microsoft.com/office/drawing/2014/main" id="{AE95EC9D-DB78-417E-AF31-C543DE84C1EE}"/>
                        </a:ext>
                      </a:extLst>
                    </p:cNvPr>
                    <p:cNvSpPr/>
                    <p:nvPr/>
                  </p:nvSpPr>
                  <p:spPr>
                    <a:xfrm>
                      <a:off x="5805714" y="609691"/>
                      <a:ext cx="410553" cy="386869"/>
                    </a:xfrm>
                    <a:prstGeom prst="arc">
                      <a:avLst>
                        <a:gd name="adj1" fmla="val 1075757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36" name="Group 35">
                    <a:extLst>
                      <a:ext uri="{FF2B5EF4-FFF2-40B4-BE49-F238E27FC236}">
                        <a16:creationId xmlns:a16="http://schemas.microsoft.com/office/drawing/2014/main" id="{EC3E0684-8AE8-4214-BF7B-4AAB6B86F600}"/>
                      </a:ext>
                    </a:extLst>
                  </p:cNvPr>
                  <p:cNvGrpSpPr/>
                  <p:nvPr/>
                </p:nvGrpSpPr>
                <p:grpSpPr>
                  <a:xfrm>
                    <a:off x="5805714" y="1052619"/>
                    <a:ext cx="580573" cy="386869"/>
                    <a:chOff x="5805714" y="609691"/>
                    <a:chExt cx="580573" cy="386869"/>
                  </a:xfrm>
                </p:grpSpPr>
                <p:sp>
                  <p:nvSpPr>
                    <p:cNvPr id="88" name="Rectangle 87">
                      <a:extLst>
                        <a:ext uri="{FF2B5EF4-FFF2-40B4-BE49-F238E27FC236}">
                          <a16:creationId xmlns:a16="http://schemas.microsoft.com/office/drawing/2014/main" id="{CF8E04A3-B6B4-4F3C-BB6B-AF9929DDA237}"/>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9" name="Arc 88">
                      <a:extLst>
                        <a:ext uri="{FF2B5EF4-FFF2-40B4-BE49-F238E27FC236}">
                          <a16:creationId xmlns:a16="http://schemas.microsoft.com/office/drawing/2014/main" id="{18A95974-DAB2-4BF8-9192-96278D1744CD}"/>
                        </a:ext>
                      </a:extLst>
                    </p:cNvPr>
                    <p:cNvSpPr/>
                    <p:nvPr/>
                  </p:nvSpPr>
                  <p:spPr>
                    <a:xfrm>
                      <a:off x="5805714" y="609691"/>
                      <a:ext cx="410553" cy="386869"/>
                    </a:xfrm>
                    <a:prstGeom prst="arc">
                      <a:avLst>
                        <a:gd name="adj1" fmla="val 1083048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37" name="Group 36">
                    <a:extLst>
                      <a:ext uri="{FF2B5EF4-FFF2-40B4-BE49-F238E27FC236}">
                        <a16:creationId xmlns:a16="http://schemas.microsoft.com/office/drawing/2014/main" id="{C97BDBFC-6DCF-4D05-9235-AF24FD08B7BA}"/>
                      </a:ext>
                    </a:extLst>
                  </p:cNvPr>
                  <p:cNvGrpSpPr/>
                  <p:nvPr/>
                </p:nvGrpSpPr>
                <p:grpSpPr>
                  <a:xfrm>
                    <a:off x="5805714" y="1363642"/>
                    <a:ext cx="580573" cy="386869"/>
                    <a:chOff x="5805714" y="609691"/>
                    <a:chExt cx="580573" cy="386869"/>
                  </a:xfrm>
                </p:grpSpPr>
                <p:sp>
                  <p:nvSpPr>
                    <p:cNvPr id="86" name="Rectangle 85">
                      <a:extLst>
                        <a:ext uri="{FF2B5EF4-FFF2-40B4-BE49-F238E27FC236}">
                          <a16:creationId xmlns:a16="http://schemas.microsoft.com/office/drawing/2014/main" id="{4AB8CE96-3DF3-4063-9F27-D4DB07BB75EF}"/>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7" name="Arc 86">
                      <a:extLst>
                        <a:ext uri="{FF2B5EF4-FFF2-40B4-BE49-F238E27FC236}">
                          <a16:creationId xmlns:a16="http://schemas.microsoft.com/office/drawing/2014/main" id="{309BD817-14B6-4AA7-A1F6-6EAEFBC3A86F}"/>
                        </a:ext>
                      </a:extLst>
                    </p:cNvPr>
                    <p:cNvSpPr/>
                    <p:nvPr/>
                  </p:nvSpPr>
                  <p:spPr>
                    <a:xfrm>
                      <a:off x="5805714" y="609691"/>
                      <a:ext cx="410553" cy="386869"/>
                    </a:xfrm>
                    <a:prstGeom prst="arc">
                      <a:avLst>
                        <a:gd name="adj1" fmla="val 10809658"/>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38" name="Group 37">
                    <a:extLst>
                      <a:ext uri="{FF2B5EF4-FFF2-40B4-BE49-F238E27FC236}">
                        <a16:creationId xmlns:a16="http://schemas.microsoft.com/office/drawing/2014/main" id="{C6951FED-2BD7-4859-B333-5B1CAEF8AB8D}"/>
                      </a:ext>
                    </a:extLst>
                  </p:cNvPr>
                  <p:cNvGrpSpPr/>
                  <p:nvPr/>
                </p:nvGrpSpPr>
                <p:grpSpPr>
                  <a:xfrm>
                    <a:off x="5805714" y="1674665"/>
                    <a:ext cx="580573" cy="386869"/>
                    <a:chOff x="5805714" y="609691"/>
                    <a:chExt cx="580573" cy="386869"/>
                  </a:xfrm>
                </p:grpSpPr>
                <p:sp>
                  <p:nvSpPr>
                    <p:cNvPr id="84" name="Rectangle 83">
                      <a:extLst>
                        <a:ext uri="{FF2B5EF4-FFF2-40B4-BE49-F238E27FC236}">
                          <a16:creationId xmlns:a16="http://schemas.microsoft.com/office/drawing/2014/main" id="{FE30C63D-F045-40E9-8C54-26DA5BDA0F4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5" name="Arc 84">
                      <a:extLst>
                        <a:ext uri="{FF2B5EF4-FFF2-40B4-BE49-F238E27FC236}">
                          <a16:creationId xmlns:a16="http://schemas.microsoft.com/office/drawing/2014/main" id="{434A2720-2A66-40B1-AC7E-5C244C6E6EB9}"/>
                        </a:ext>
                      </a:extLst>
                    </p:cNvPr>
                    <p:cNvSpPr/>
                    <p:nvPr/>
                  </p:nvSpPr>
                  <p:spPr>
                    <a:xfrm>
                      <a:off x="5805714" y="609691"/>
                      <a:ext cx="410553" cy="386869"/>
                    </a:xfrm>
                    <a:prstGeom prst="arc">
                      <a:avLst>
                        <a:gd name="adj1" fmla="val 1087571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39" name="Group 38">
                    <a:extLst>
                      <a:ext uri="{FF2B5EF4-FFF2-40B4-BE49-F238E27FC236}">
                        <a16:creationId xmlns:a16="http://schemas.microsoft.com/office/drawing/2014/main" id="{3253887B-E245-4C89-84BB-C89576187B4D}"/>
                      </a:ext>
                    </a:extLst>
                  </p:cNvPr>
                  <p:cNvGrpSpPr/>
                  <p:nvPr/>
                </p:nvGrpSpPr>
                <p:grpSpPr>
                  <a:xfrm>
                    <a:off x="5805714" y="1985688"/>
                    <a:ext cx="580573" cy="386869"/>
                    <a:chOff x="5805714" y="609691"/>
                    <a:chExt cx="580573" cy="386869"/>
                  </a:xfrm>
                </p:grpSpPr>
                <p:sp>
                  <p:nvSpPr>
                    <p:cNvPr id="82" name="Rectangle 81">
                      <a:extLst>
                        <a:ext uri="{FF2B5EF4-FFF2-40B4-BE49-F238E27FC236}">
                          <a16:creationId xmlns:a16="http://schemas.microsoft.com/office/drawing/2014/main" id="{C2935527-C9EF-4950-89BB-EB1207B25EAD}"/>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3" name="Arc 82">
                      <a:extLst>
                        <a:ext uri="{FF2B5EF4-FFF2-40B4-BE49-F238E27FC236}">
                          <a16:creationId xmlns:a16="http://schemas.microsoft.com/office/drawing/2014/main" id="{B885AD0D-2A97-4761-A7E2-81AE7730FF98}"/>
                        </a:ext>
                      </a:extLst>
                    </p:cNvPr>
                    <p:cNvSpPr/>
                    <p:nvPr/>
                  </p:nvSpPr>
                  <p:spPr>
                    <a:xfrm>
                      <a:off x="5805714" y="609691"/>
                      <a:ext cx="410553" cy="386869"/>
                    </a:xfrm>
                    <a:prstGeom prst="arc">
                      <a:avLst>
                        <a:gd name="adj1" fmla="val 1078249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0" name="Group 39">
                    <a:extLst>
                      <a:ext uri="{FF2B5EF4-FFF2-40B4-BE49-F238E27FC236}">
                        <a16:creationId xmlns:a16="http://schemas.microsoft.com/office/drawing/2014/main" id="{B20895E6-FBAD-4249-90F9-43369FD2080F}"/>
                      </a:ext>
                    </a:extLst>
                  </p:cNvPr>
                  <p:cNvGrpSpPr/>
                  <p:nvPr/>
                </p:nvGrpSpPr>
                <p:grpSpPr>
                  <a:xfrm>
                    <a:off x="5805714" y="2296711"/>
                    <a:ext cx="580573" cy="386869"/>
                    <a:chOff x="5805714" y="609691"/>
                    <a:chExt cx="580573" cy="386869"/>
                  </a:xfrm>
                </p:grpSpPr>
                <p:sp>
                  <p:nvSpPr>
                    <p:cNvPr id="80" name="Rectangle 79">
                      <a:extLst>
                        <a:ext uri="{FF2B5EF4-FFF2-40B4-BE49-F238E27FC236}">
                          <a16:creationId xmlns:a16="http://schemas.microsoft.com/office/drawing/2014/main" id="{416F99E9-E132-4AB6-9501-719E390B2951}"/>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1" name="Arc 80">
                      <a:extLst>
                        <a:ext uri="{FF2B5EF4-FFF2-40B4-BE49-F238E27FC236}">
                          <a16:creationId xmlns:a16="http://schemas.microsoft.com/office/drawing/2014/main" id="{7BF41422-E1EF-4A49-906D-7C9E43200378}"/>
                        </a:ext>
                      </a:extLst>
                    </p:cNvPr>
                    <p:cNvSpPr/>
                    <p:nvPr/>
                  </p:nvSpPr>
                  <p:spPr>
                    <a:xfrm>
                      <a:off x="5805714" y="609691"/>
                      <a:ext cx="410553" cy="386869"/>
                    </a:xfrm>
                    <a:prstGeom prst="arc">
                      <a:avLst>
                        <a:gd name="adj1" fmla="val 1083791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1" name="Group 40">
                    <a:extLst>
                      <a:ext uri="{FF2B5EF4-FFF2-40B4-BE49-F238E27FC236}">
                        <a16:creationId xmlns:a16="http://schemas.microsoft.com/office/drawing/2014/main" id="{3A6C8FCE-3906-4A51-8C51-53A21458A79D}"/>
                      </a:ext>
                    </a:extLst>
                  </p:cNvPr>
                  <p:cNvGrpSpPr/>
                  <p:nvPr/>
                </p:nvGrpSpPr>
                <p:grpSpPr>
                  <a:xfrm>
                    <a:off x="5805714" y="2607734"/>
                    <a:ext cx="580573" cy="386869"/>
                    <a:chOff x="5805714" y="609691"/>
                    <a:chExt cx="580573" cy="386869"/>
                  </a:xfrm>
                </p:grpSpPr>
                <p:sp>
                  <p:nvSpPr>
                    <p:cNvPr id="78" name="Rectangle 77">
                      <a:extLst>
                        <a:ext uri="{FF2B5EF4-FFF2-40B4-BE49-F238E27FC236}">
                          <a16:creationId xmlns:a16="http://schemas.microsoft.com/office/drawing/2014/main" id="{01B7306C-C82A-4CBC-8810-B196E2B85FD9}"/>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9" name="Arc 78">
                      <a:extLst>
                        <a:ext uri="{FF2B5EF4-FFF2-40B4-BE49-F238E27FC236}">
                          <a16:creationId xmlns:a16="http://schemas.microsoft.com/office/drawing/2014/main" id="{4309EB4B-A1C1-41B8-9E71-43E4632DE81A}"/>
                        </a:ext>
                      </a:extLst>
                    </p:cNvPr>
                    <p:cNvSpPr/>
                    <p:nvPr/>
                  </p:nvSpPr>
                  <p:spPr>
                    <a:xfrm>
                      <a:off x="5805714" y="609691"/>
                      <a:ext cx="410553" cy="386869"/>
                    </a:xfrm>
                    <a:prstGeom prst="arc">
                      <a:avLst>
                        <a:gd name="adj1" fmla="val 10817170"/>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2" name="Group 41">
                    <a:extLst>
                      <a:ext uri="{FF2B5EF4-FFF2-40B4-BE49-F238E27FC236}">
                        <a16:creationId xmlns:a16="http://schemas.microsoft.com/office/drawing/2014/main" id="{C74B4894-B5D2-4362-964C-D4DC0546060A}"/>
                      </a:ext>
                    </a:extLst>
                  </p:cNvPr>
                  <p:cNvGrpSpPr/>
                  <p:nvPr/>
                </p:nvGrpSpPr>
                <p:grpSpPr>
                  <a:xfrm>
                    <a:off x="5805714" y="2918757"/>
                    <a:ext cx="580573" cy="386869"/>
                    <a:chOff x="5805714" y="609691"/>
                    <a:chExt cx="580573" cy="386869"/>
                  </a:xfrm>
                </p:grpSpPr>
                <p:sp>
                  <p:nvSpPr>
                    <p:cNvPr id="76" name="Rectangle 75">
                      <a:extLst>
                        <a:ext uri="{FF2B5EF4-FFF2-40B4-BE49-F238E27FC236}">
                          <a16:creationId xmlns:a16="http://schemas.microsoft.com/office/drawing/2014/main" id="{DA95D981-4D5B-4F4F-8A82-69838938508F}"/>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7" name="Arc 76">
                      <a:extLst>
                        <a:ext uri="{FF2B5EF4-FFF2-40B4-BE49-F238E27FC236}">
                          <a16:creationId xmlns:a16="http://schemas.microsoft.com/office/drawing/2014/main" id="{E4822634-A39A-4B0D-8399-883328FCA1EE}"/>
                        </a:ext>
                      </a:extLst>
                    </p:cNvPr>
                    <p:cNvSpPr/>
                    <p:nvPr/>
                  </p:nvSpPr>
                  <p:spPr>
                    <a:xfrm>
                      <a:off x="5805714" y="609691"/>
                      <a:ext cx="410553" cy="386869"/>
                    </a:xfrm>
                    <a:prstGeom prst="arc">
                      <a:avLst>
                        <a:gd name="adj1" fmla="val 1122047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3" name="Group 42">
                    <a:extLst>
                      <a:ext uri="{FF2B5EF4-FFF2-40B4-BE49-F238E27FC236}">
                        <a16:creationId xmlns:a16="http://schemas.microsoft.com/office/drawing/2014/main" id="{AC0C8900-7AAE-4DAD-9853-250BA8E46217}"/>
                      </a:ext>
                    </a:extLst>
                  </p:cNvPr>
                  <p:cNvGrpSpPr/>
                  <p:nvPr/>
                </p:nvGrpSpPr>
                <p:grpSpPr>
                  <a:xfrm>
                    <a:off x="5805714" y="3229780"/>
                    <a:ext cx="580573" cy="386869"/>
                    <a:chOff x="5805714" y="609691"/>
                    <a:chExt cx="580573" cy="386869"/>
                  </a:xfrm>
                </p:grpSpPr>
                <p:sp>
                  <p:nvSpPr>
                    <p:cNvPr id="74" name="Rectangle 73">
                      <a:extLst>
                        <a:ext uri="{FF2B5EF4-FFF2-40B4-BE49-F238E27FC236}">
                          <a16:creationId xmlns:a16="http://schemas.microsoft.com/office/drawing/2014/main" id="{8F16C3F5-5111-4385-95DB-684995C5DA9E}"/>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5" name="Arc 74">
                      <a:extLst>
                        <a:ext uri="{FF2B5EF4-FFF2-40B4-BE49-F238E27FC236}">
                          <a16:creationId xmlns:a16="http://schemas.microsoft.com/office/drawing/2014/main" id="{C8E4EC42-A513-472E-AE69-66EF8F71937C}"/>
                        </a:ext>
                      </a:extLst>
                    </p:cNvPr>
                    <p:cNvSpPr/>
                    <p:nvPr/>
                  </p:nvSpPr>
                  <p:spPr>
                    <a:xfrm>
                      <a:off x="5805714" y="609691"/>
                      <a:ext cx="410553" cy="386869"/>
                    </a:xfrm>
                    <a:prstGeom prst="arc">
                      <a:avLst>
                        <a:gd name="adj1" fmla="val 1064800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4" name="Group 43">
                    <a:extLst>
                      <a:ext uri="{FF2B5EF4-FFF2-40B4-BE49-F238E27FC236}">
                        <a16:creationId xmlns:a16="http://schemas.microsoft.com/office/drawing/2014/main" id="{B9DF2A69-06AC-4DC9-B6C7-9A1B9D012585}"/>
                      </a:ext>
                    </a:extLst>
                  </p:cNvPr>
                  <p:cNvGrpSpPr/>
                  <p:nvPr/>
                </p:nvGrpSpPr>
                <p:grpSpPr>
                  <a:xfrm>
                    <a:off x="5805714" y="3540803"/>
                    <a:ext cx="580573" cy="386869"/>
                    <a:chOff x="5805714" y="609691"/>
                    <a:chExt cx="580573" cy="386869"/>
                  </a:xfrm>
                </p:grpSpPr>
                <p:sp>
                  <p:nvSpPr>
                    <p:cNvPr id="72" name="Rectangle 71">
                      <a:extLst>
                        <a:ext uri="{FF2B5EF4-FFF2-40B4-BE49-F238E27FC236}">
                          <a16:creationId xmlns:a16="http://schemas.microsoft.com/office/drawing/2014/main" id="{66D59475-186E-4F7A-A501-ABEDCC08DC98}"/>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3" name="Arc 72">
                      <a:extLst>
                        <a:ext uri="{FF2B5EF4-FFF2-40B4-BE49-F238E27FC236}">
                          <a16:creationId xmlns:a16="http://schemas.microsoft.com/office/drawing/2014/main" id="{55C929AA-C5D4-4A29-94FC-BF99C03F9430}"/>
                        </a:ext>
                      </a:extLst>
                    </p:cNvPr>
                    <p:cNvSpPr/>
                    <p:nvPr/>
                  </p:nvSpPr>
                  <p:spPr>
                    <a:xfrm>
                      <a:off x="5805714" y="609691"/>
                      <a:ext cx="410553" cy="386869"/>
                    </a:xfrm>
                    <a:prstGeom prst="arc">
                      <a:avLst>
                        <a:gd name="adj1" fmla="val 1090146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5" name="Group 44">
                    <a:extLst>
                      <a:ext uri="{FF2B5EF4-FFF2-40B4-BE49-F238E27FC236}">
                        <a16:creationId xmlns:a16="http://schemas.microsoft.com/office/drawing/2014/main" id="{26F5DDE8-77F1-4A19-9A73-FA16AD387091}"/>
                      </a:ext>
                    </a:extLst>
                  </p:cNvPr>
                  <p:cNvGrpSpPr/>
                  <p:nvPr/>
                </p:nvGrpSpPr>
                <p:grpSpPr>
                  <a:xfrm>
                    <a:off x="5805714" y="3851826"/>
                    <a:ext cx="580573" cy="386869"/>
                    <a:chOff x="5805714" y="609691"/>
                    <a:chExt cx="580573" cy="386869"/>
                  </a:xfrm>
                </p:grpSpPr>
                <p:sp>
                  <p:nvSpPr>
                    <p:cNvPr id="70" name="Rectangle 69">
                      <a:extLst>
                        <a:ext uri="{FF2B5EF4-FFF2-40B4-BE49-F238E27FC236}">
                          <a16:creationId xmlns:a16="http://schemas.microsoft.com/office/drawing/2014/main" id="{3975D25C-1E30-46E2-BA99-3037ADE3170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1" name="Arc 70">
                      <a:extLst>
                        <a:ext uri="{FF2B5EF4-FFF2-40B4-BE49-F238E27FC236}">
                          <a16:creationId xmlns:a16="http://schemas.microsoft.com/office/drawing/2014/main" id="{5489E9B8-DC06-4350-B467-61A9DA0B02A7}"/>
                        </a:ext>
                      </a:extLst>
                    </p:cNvPr>
                    <p:cNvSpPr/>
                    <p:nvPr/>
                  </p:nvSpPr>
                  <p:spPr>
                    <a:xfrm>
                      <a:off x="5805714" y="609691"/>
                      <a:ext cx="410553" cy="386869"/>
                    </a:xfrm>
                    <a:prstGeom prst="arc">
                      <a:avLst>
                        <a:gd name="adj1" fmla="val 11023282"/>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6" name="Group 45">
                    <a:extLst>
                      <a:ext uri="{FF2B5EF4-FFF2-40B4-BE49-F238E27FC236}">
                        <a16:creationId xmlns:a16="http://schemas.microsoft.com/office/drawing/2014/main" id="{0375CE18-5EC1-4881-8142-DC1BC91AD094}"/>
                      </a:ext>
                    </a:extLst>
                  </p:cNvPr>
                  <p:cNvGrpSpPr/>
                  <p:nvPr/>
                </p:nvGrpSpPr>
                <p:grpSpPr>
                  <a:xfrm>
                    <a:off x="5805714" y="4162849"/>
                    <a:ext cx="580573" cy="386869"/>
                    <a:chOff x="5805714" y="609691"/>
                    <a:chExt cx="580573" cy="386869"/>
                  </a:xfrm>
                </p:grpSpPr>
                <p:sp>
                  <p:nvSpPr>
                    <p:cNvPr id="68" name="Rectangle 67">
                      <a:extLst>
                        <a:ext uri="{FF2B5EF4-FFF2-40B4-BE49-F238E27FC236}">
                          <a16:creationId xmlns:a16="http://schemas.microsoft.com/office/drawing/2014/main" id="{10A76D25-919A-40D9-9554-EFE2D3956BE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9" name="Arc 68">
                      <a:extLst>
                        <a:ext uri="{FF2B5EF4-FFF2-40B4-BE49-F238E27FC236}">
                          <a16:creationId xmlns:a16="http://schemas.microsoft.com/office/drawing/2014/main" id="{F541D253-66CC-4C59-909C-302800ABEEFC}"/>
                        </a:ext>
                      </a:extLst>
                    </p:cNvPr>
                    <p:cNvSpPr/>
                    <p:nvPr/>
                  </p:nvSpPr>
                  <p:spPr>
                    <a:xfrm>
                      <a:off x="5805714" y="609691"/>
                      <a:ext cx="410553" cy="386869"/>
                    </a:xfrm>
                    <a:prstGeom prst="arc">
                      <a:avLst>
                        <a:gd name="adj1" fmla="val 11168103"/>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7" name="Group 46">
                    <a:extLst>
                      <a:ext uri="{FF2B5EF4-FFF2-40B4-BE49-F238E27FC236}">
                        <a16:creationId xmlns:a16="http://schemas.microsoft.com/office/drawing/2014/main" id="{D86A99F9-8CBA-4BBB-88F7-14582E27C64C}"/>
                      </a:ext>
                    </a:extLst>
                  </p:cNvPr>
                  <p:cNvGrpSpPr/>
                  <p:nvPr/>
                </p:nvGrpSpPr>
                <p:grpSpPr>
                  <a:xfrm>
                    <a:off x="5805714" y="4473872"/>
                    <a:ext cx="580573" cy="386869"/>
                    <a:chOff x="5805714" y="609691"/>
                    <a:chExt cx="580573" cy="386869"/>
                  </a:xfrm>
                </p:grpSpPr>
                <p:sp>
                  <p:nvSpPr>
                    <p:cNvPr id="66" name="Rectangle 65">
                      <a:extLst>
                        <a:ext uri="{FF2B5EF4-FFF2-40B4-BE49-F238E27FC236}">
                          <a16:creationId xmlns:a16="http://schemas.microsoft.com/office/drawing/2014/main" id="{16259704-CA38-4525-8489-D1FECD12BDBC}"/>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7" name="Arc 66">
                      <a:extLst>
                        <a:ext uri="{FF2B5EF4-FFF2-40B4-BE49-F238E27FC236}">
                          <a16:creationId xmlns:a16="http://schemas.microsoft.com/office/drawing/2014/main" id="{40F4FCA1-5992-49D0-8CE6-8488CF6BAF04}"/>
                        </a:ext>
                      </a:extLst>
                    </p:cNvPr>
                    <p:cNvSpPr/>
                    <p:nvPr/>
                  </p:nvSpPr>
                  <p:spPr>
                    <a:xfrm>
                      <a:off x="5805714" y="609691"/>
                      <a:ext cx="410553" cy="386869"/>
                    </a:xfrm>
                    <a:prstGeom prst="arc">
                      <a:avLst>
                        <a:gd name="adj1" fmla="val 1118867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8" name="Group 47">
                    <a:extLst>
                      <a:ext uri="{FF2B5EF4-FFF2-40B4-BE49-F238E27FC236}">
                        <a16:creationId xmlns:a16="http://schemas.microsoft.com/office/drawing/2014/main" id="{F5C59377-7214-4209-BA16-86D5D1DAE2B0}"/>
                      </a:ext>
                    </a:extLst>
                  </p:cNvPr>
                  <p:cNvGrpSpPr/>
                  <p:nvPr/>
                </p:nvGrpSpPr>
                <p:grpSpPr>
                  <a:xfrm>
                    <a:off x="5805714" y="4784895"/>
                    <a:ext cx="580573" cy="386869"/>
                    <a:chOff x="5805714" y="609691"/>
                    <a:chExt cx="580573" cy="386869"/>
                  </a:xfrm>
                </p:grpSpPr>
                <p:sp>
                  <p:nvSpPr>
                    <p:cNvPr id="64" name="Rectangle 63">
                      <a:extLst>
                        <a:ext uri="{FF2B5EF4-FFF2-40B4-BE49-F238E27FC236}">
                          <a16:creationId xmlns:a16="http://schemas.microsoft.com/office/drawing/2014/main" id="{959A5D35-C7AE-458F-BBB5-71CD3A3F97F8}"/>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5" name="Arc 64">
                      <a:extLst>
                        <a:ext uri="{FF2B5EF4-FFF2-40B4-BE49-F238E27FC236}">
                          <a16:creationId xmlns:a16="http://schemas.microsoft.com/office/drawing/2014/main" id="{F490A229-65A6-4DFF-870F-4B92A114A66A}"/>
                        </a:ext>
                      </a:extLst>
                    </p:cNvPr>
                    <p:cNvSpPr/>
                    <p:nvPr/>
                  </p:nvSpPr>
                  <p:spPr>
                    <a:xfrm>
                      <a:off x="5805714" y="609691"/>
                      <a:ext cx="410553" cy="386869"/>
                    </a:xfrm>
                    <a:prstGeom prst="arc">
                      <a:avLst>
                        <a:gd name="adj1" fmla="val 11146438"/>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9" name="Group 48">
                    <a:extLst>
                      <a:ext uri="{FF2B5EF4-FFF2-40B4-BE49-F238E27FC236}">
                        <a16:creationId xmlns:a16="http://schemas.microsoft.com/office/drawing/2014/main" id="{9EC6FFFF-2006-4366-8566-0113AD9F036A}"/>
                      </a:ext>
                    </a:extLst>
                  </p:cNvPr>
                  <p:cNvGrpSpPr/>
                  <p:nvPr/>
                </p:nvGrpSpPr>
                <p:grpSpPr>
                  <a:xfrm>
                    <a:off x="5805714" y="5095918"/>
                    <a:ext cx="580573" cy="386869"/>
                    <a:chOff x="5805714" y="609691"/>
                    <a:chExt cx="580573" cy="386869"/>
                  </a:xfrm>
                </p:grpSpPr>
                <p:sp>
                  <p:nvSpPr>
                    <p:cNvPr id="62" name="Rectangle 61">
                      <a:extLst>
                        <a:ext uri="{FF2B5EF4-FFF2-40B4-BE49-F238E27FC236}">
                          <a16:creationId xmlns:a16="http://schemas.microsoft.com/office/drawing/2014/main" id="{595E399E-0521-4D5B-914F-29C3ADDF2B72}"/>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3" name="Arc 62">
                      <a:extLst>
                        <a:ext uri="{FF2B5EF4-FFF2-40B4-BE49-F238E27FC236}">
                          <a16:creationId xmlns:a16="http://schemas.microsoft.com/office/drawing/2014/main" id="{14739334-2472-4756-B880-7780C40DA407}"/>
                        </a:ext>
                      </a:extLst>
                    </p:cNvPr>
                    <p:cNvSpPr/>
                    <p:nvPr/>
                  </p:nvSpPr>
                  <p:spPr>
                    <a:xfrm>
                      <a:off x="5805714" y="609691"/>
                      <a:ext cx="410553" cy="386869"/>
                    </a:xfrm>
                    <a:prstGeom prst="arc">
                      <a:avLst>
                        <a:gd name="adj1" fmla="val 1112251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0" name="Group 49">
                    <a:extLst>
                      <a:ext uri="{FF2B5EF4-FFF2-40B4-BE49-F238E27FC236}">
                        <a16:creationId xmlns:a16="http://schemas.microsoft.com/office/drawing/2014/main" id="{6D7FEFCF-F5E2-48A4-8DA2-466E3FA530E8}"/>
                      </a:ext>
                    </a:extLst>
                  </p:cNvPr>
                  <p:cNvGrpSpPr/>
                  <p:nvPr/>
                </p:nvGrpSpPr>
                <p:grpSpPr>
                  <a:xfrm>
                    <a:off x="5805714" y="5406941"/>
                    <a:ext cx="580573" cy="386869"/>
                    <a:chOff x="5805714" y="609691"/>
                    <a:chExt cx="580573" cy="386869"/>
                  </a:xfrm>
                </p:grpSpPr>
                <p:sp>
                  <p:nvSpPr>
                    <p:cNvPr id="60" name="Rectangle 59">
                      <a:extLst>
                        <a:ext uri="{FF2B5EF4-FFF2-40B4-BE49-F238E27FC236}">
                          <a16:creationId xmlns:a16="http://schemas.microsoft.com/office/drawing/2014/main" id="{5B8C7798-2FB8-447C-BA5C-ECB75C74E5AD}"/>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1" name="Arc 60">
                      <a:extLst>
                        <a:ext uri="{FF2B5EF4-FFF2-40B4-BE49-F238E27FC236}">
                          <a16:creationId xmlns:a16="http://schemas.microsoft.com/office/drawing/2014/main" id="{DDFE7CA2-AC7D-4CF0-A779-1F7EC6161969}"/>
                        </a:ext>
                      </a:extLst>
                    </p:cNvPr>
                    <p:cNvSpPr/>
                    <p:nvPr/>
                  </p:nvSpPr>
                  <p:spPr>
                    <a:xfrm>
                      <a:off x="5805714" y="609691"/>
                      <a:ext cx="410553" cy="386869"/>
                    </a:xfrm>
                    <a:prstGeom prst="arc">
                      <a:avLst>
                        <a:gd name="adj1" fmla="val 1087916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1" name="Group 50">
                    <a:extLst>
                      <a:ext uri="{FF2B5EF4-FFF2-40B4-BE49-F238E27FC236}">
                        <a16:creationId xmlns:a16="http://schemas.microsoft.com/office/drawing/2014/main" id="{EF6B5FAD-EB1F-43DC-8B99-11CAD21D64C9}"/>
                      </a:ext>
                    </a:extLst>
                  </p:cNvPr>
                  <p:cNvGrpSpPr/>
                  <p:nvPr/>
                </p:nvGrpSpPr>
                <p:grpSpPr>
                  <a:xfrm>
                    <a:off x="5805714" y="5717964"/>
                    <a:ext cx="580573" cy="386869"/>
                    <a:chOff x="5805714" y="609691"/>
                    <a:chExt cx="580573" cy="386869"/>
                  </a:xfrm>
                </p:grpSpPr>
                <p:sp>
                  <p:nvSpPr>
                    <p:cNvPr id="58" name="Rectangle 57">
                      <a:extLst>
                        <a:ext uri="{FF2B5EF4-FFF2-40B4-BE49-F238E27FC236}">
                          <a16:creationId xmlns:a16="http://schemas.microsoft.com/office/drawing/2014/main" id="{B817890A-729D-4FBB-8EF7-DAFD6F73427B}"/>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9" name="Arc 58">
                      <a:extLst>
                        <a:ext uri="{FF2B5EF4-FFF2-40B4-BE49-F238E27FC236}">
                          <a16:creationId xmlns:a16="http://schemas.microsoft.com/office/drawing/2014/main" id="{EAD6132E-2435-4771-A3CC-CCE94E7A9600}"/>
                        </a:ext>
                      </a:extLst>
                    </p:cNvPr>
                    <p:cNvSpPr/>
                    <p:nvPr/>
                  </p:nvSpPr>
                  <p:spPr>
                    <a:xfrm>
                      <a:off x="5805714" y="609691"/>
                      <a:ext cx="410553" cy="386869"/>
                    </a:xfrm>
                    <a:prstGeom prst="arc">
                      <a:avLst>
                        <a:gd name="adj1" fmla="val 1099240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2" name="Group 51">
                    <a:extLst>
                      <a:ext uri="{FF2B5EF4-FFF2-40B4-BE49-F238E27FC236}">
                        <a16:creationId xmlns:a16="http://schemas.microsoft.com/office/drawing/2014/main" id="{2B7006E1-B188-46BA-BAA5-15A960905F4C}"/>
                      </a:ext>
                    </a:extLst>
                  </p:cNvPr>
                  <p:cNvGrpSpPr/>
                  <p:nvPr/>
                </p:nvGrpSpPr>
                <p:grpSpPr>
                  <a:xfrm>
                    <a:off x="5805714" y="6028987"/>
                    <a:ext cx="580573" cy="386869"/>
                    <a:chOff x="5805714" y="609691"/>
                    <a:chExt cx="580573" cy="386869"/>
                  </a:xfrm>
                </p:grpSpPr>
                <p:sp>
                  <p:nvSpPr>
                    <p:cNvPr id="56" name="Rectangle 55">
                      <a:extLst>
                        <a:ext uri="{FF2B5EF4-FFF2-40B4-BE49-F238E27FC236}">
                          <a16:creationId xmlns:a16="http://schemas.microsoft.com/office/drawing/2014/main" id="{D01250CF-AFA1-4A19-B3C7-7F163609380B}"/>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7" name="Arc 56">
                      <a:extLst>
                        <a:ext uri="{FF2B5EF4-FFF2-40B4-BE49-F238E27FC236}">
                          <a16:creationId xmlns:a16="http://schemas.microsoft.com/office/drawing/2014/main" id="{1014BA5C-C370-44EB-84DA-2D69E36CE6C3}"/>
                        </a:ext>
                      </a:extLst>
                    </p:cNvPr>
                    <p:cNvSpPr/>
                    <p:nvPr/>
                  </p:nvSpPr>
                  <p:spPr>
                    <a:xfrm>
                      <a:off x="5805714" y="609691"/>
                      <a:ext cx="410553" cy="386869"/>
                    </a:xfrm>
                    <a:prstGeom prst="arc">
                      <a:avLst>
                        <a:gd name="adj1" fmla="val 11197210"/>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3" name="Group 52">
                    <a:extLst>
                      <a:ext uri="{FF2B5EF4-FFF2-40B4-BE49-F238E27FC236}">
                        <a16:creationId xmlns:a16="http://schemas.microsoft.com/office/drawing/2014/main" id="{AD8CB7E5-EBC4-4791-B93B-D0B41B862B83}"/>
                      </a:ext>
                    </a:extLst>
                  </p:cNvPr>
                  <p:cNvGrpSpPr/>
                  <p:nvPr/>
                </p:nvGrpSpPr>
                <p:grpSpPr>
                  <a:xfrm>
                    <a:off x="5805714" y="6340004"/>
                    <a:ext cx="580573" cy="386869"/>
                    <a:chOff x="5805714" y="609691"/>
                    <a:chExt cx="580573" cy="386869"/>
                  </a:xfrm>
                </p:grpSpPr>
                <p:sp>
                  <p:nvSpPr>
                    <p:cNvPr id="54" name="Rectangle 53">
                      <a:extLst>
                        <a:ext uri="{FF2B5EF4-FFF2-40B4-BE49-F238E27FC236}">
                          <a16:creationId xmlns:a16="http://schemas.microsoft.com/office/drawing/2014/main" id="{CF456FF3-391C-4C8E-A128-A413BDBBB225}"/>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5" name="Arc 54">
                      <a:extLst>
                        <a:ext uri="{FF2B5EF4-FFF2-40B4-BE49-F238E27FC236}">
                          <a16:creationId xmlns:a16="http://schemas.microsoft.com/office/drawing/2014/main" id="{8838FE2A-04D7-44E3-97C3-54338832CB9A}"/>
                        </a:ext>
                      </a:extLst>
                    </p:cNvPr>
                    <p:cNvSpPr/>
                    <p:nvPr/>
                  </p:nvSpPr>
                  <p:spPr>
                    <a:xfrm>
                      <a:off x="5805714" y="609691"/>
                      <a:ext cx="410553" cy="386869"/>
                    </a:xfrm>
                    <a:prstGeom prst="arc">
                      <a:avLst>
                        <a:gd name="adj1" fmla="val 1112980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grpSp>
        </p:grpSp>
      </p:grpSp>
      <p:sp>
        <p:nvSpPr>
          <p:cNvPr id="103" name="TextBox 102">
            <a:extLst>
              <a:ext uri="{FF2B5EF4-FFF2-40B4-BE49-F238E27FC236}">
                <a16:creationId xmlns:a16="http://schemas.microsoft.com/office/drawing/2014/main" id="{F2C903F3-C80B-4C65-BBE4-42679B3787E3}"/>
              </a:ext>
            </a:extLst>
          </p:cNvPr>
          <p:cNvSpPr txBox="1"/>
          <p:nvPr/>
        </p:nvSpPr>
        <p:spPr>
          <a:xfrm>
            <a:off x="6949930" y="1081190"/>
            <a:ext cx="4121107" cy="523220"/>
          </a:xfrm>
          <a:prstGeom prst="rect">
            <a:avLst/>
          </a:prstGeom>
          <a:noFill/>
        </p:spPr>
        <p:txBody>
          <a:bodyPr wrap="square" rtlCol="0">
            <a:spAutoFit/>
          </a:bodyPr>
          <a:lstStyle/>
          <a:p>
            <a:pPr lvl="0" algn="ctr"/>
            <a:r>
              <a:rPr lang="ar-EG" sz="2800" b="1" dirty="0">
                <a:ln>
                  <a:solidFill>
                    <a:prstClr val="black">
                      <a:lumMod val="65000"/>
                      <a:lumOff val="35000"/>
                    </a:prstClr>
                  </a:solidFill>
                </a:ln>
                <a:solidFill>
                  <a:prstClr val="black">
                    <a:lumMod val="65000"/>
                    <a:lumOff val="35000"/>
                  </a:prstClr>
                </a:solidFill>
                <a:effectLst>
                  <a:glow rad="63500">
                    <a:srgbClr val="70AD47">
                      <a:satMod val="175000"/>
                      <a:alpha val="40000"/>
                    </a:srgbClr>
                  </a:glow>
                </a:effectLst>
                <a:latin typeface="Sakkal Majalla" pitchFamily="2" charset="-78"/>
                <a:cs typeface="Sakkal Majalla" pitchFamily="2" charset="-78"/>
              </a:rPr>
              <a:t>مستقبل ذكاء الاعمال وتحليل البيانات</a:t>
            </a:r>
            <a:endParaRPr kumimoji="0" lang="ar-EG" sz="2800" b="1" i="0" u="none" strike="noStrike" kern="1200" cap="none" spc="0" normalizeH="0" baseline="0" noProof="0" dirty="0">
              <a:ln>
                <a:solidFill>
                  <a:prstClr val="black">
                    <a:lumMod val="65000"/>
                    <a:lumOff val="35000"/>
                  </a:prstClr>
                </a:solidFill>
              </a:ln>
              <a:solidFill>
                <a:prstClr val="black">
                  <a:lumMod val="65000"/>
                  <a:lumOff val="35000"/>
                </a:prstClr>
              </a:solidFill>
              <a:effectLst>
                <a:glow rad="63500">
                  <a:srgbClr val="70AD47">
                    <a:satMod val="175000"/>
                    <a:alpha val="40000"/>
                  </a:srgbClr>
                </a:glow>
              </a:effectLst>
              <a:uLnTx/>
              <a:uFillTx/>
              <a:latin typeface="Sakkal Majalla" pitchFamily="2" charset="-78"/>
              <a:ea typeface="+mn-ea"/>
              <a:cs typeface="Sakkal Majalla" pitchFamily="2" charset="-78"/>
            </a:endParaRPr>
          </a:p>
        </p:txBody>
      </p:sp>
      <p:sp>
        <p:nvSpPr>
          <p:cNvPr id="104" name="TextBox 103">
            <a:extLst>
              <a:ext uri="{FF2B5EF4-FFF2-40B4-BE49-F238E27FC236}">
                <a16:creationId xmlns:a16="http://schemas.microsoft.com/office/drawing/2014/main" id="{BC486640-E351-43E9-B9E2-9FE71880CCBD}"/>
              </a:ext>
            </a:extLst>
          </p:cNvPr>
          <p:cNvSpPr txBox="1"/>
          <p:nvPr/>
        </p:nvSpPr>
        <p:spPr>
          <a:xfrm>
            <a:off x="6562745" y="1717610"/>
            <a:ext cx="4530246" cy="4524315"/>
          </a:xfrm>
          <a:prstGeom prst="rect">
            <a:avLst/>
          </a:prstGeom>
          <a:noFill/>
        </p:spPr>
        <p:txBody>
          <a:bodyPr wrap="square" rtlCol="0">
            <a:spAutoFit/>
          </a:bodyPr>
          <a:lstStyle/>
          <a:p>
            <a:pPr marL="357188" lvl="0"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كيف تولدت فكرة ذكاء العمال؟</a:t>
            </a:r>
          </a:p>
          <a:p>
            <a:pPr marL="357188" lvl="0"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ميزات ذكاء الأعمال</a:t>
            </a:r>
          </a:p>
          <a:p>
            <a:pPr marL="357188" lvl="0"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أدوات ذكاء الاعمال</a:t>
            </a:r>
          </a:p>
          <a:p>
            <a:pPr marL="357188" lvl="0"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تقنيات ذكاء الأعمال</a:t>
            </a:r>
          </a:p>
          <a:p>
            <a:pPr marL="357188" lvl="0"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مستقبل ذكاء الأعمال</a:t>
            </a:r>
          </a:p>
          <a:p>
            <a:pPr marL="357188" lvl="0"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ما هي وظائف ذكاء الأعمال؟</a:t>
            </a:r>
          </a:p>
          <a:p>
            <a:pPr marL="357188" lvl="0"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ما هي منصات </a:t>
            </a:r>
            <a:r>
              <a:rPr lang="en-US" sz="2400" dirty="0">
                <a:ln>
                  <a:solidFill>
                    <a:srgbClr val="002060"/>
                  </a:solidFill>
                </a:ln>
                <a:solidFill>
                  <a:prstClr val="black">
                    <a:lumMod val="95000"/>
                    <a:lumOff val="5000"/>
                  </a:prstClr>
                </a:solidFill>
                <a:latin typeface="Sakkal Majalla" pitchFamily="2" charset="-78"/>
                <a:cs typeface="Sakkal Majalla" pitchFamily="2" charset="-78"/>
              </a:rPr>
              <a:t>business intelligence؟</a:t>
            </a:r>
          </a:p>
          <a:p>
            <a:pPr marL="357188" lvl="0"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أمثلة على ذكاء الاعمال</a:t>
            </a:r>
          </a:p>
        </p:txBody>
      </p:sp>
      <p:sp>
        <p:nvSpPr>
          <p:cNvPr id="105" name="TextBox 104">
            <a:extLst>
              <a:ext uri="{FF2B5EF4-FFF2-40B4-BE49-F238E27FC236}">
                <a16:creationId xmlns:a16="http://schemas.microsoft.com/office/drawing/2014/main" id="{F2C903F3-C80B-4C65-BBE4-42679B3787E3}"/>
              </a:ext>
            </a:extLst>
          </p:cNvPr>
          <p:cNvSpPr txBox="1"/>
          <p:nvPr/>
        </p:nvSpPr>
        <p:spPr>
          <a:xfrm>
            <a:off x="721666" y="1124420"/>
            <a:ext cx="4881957" cy="523220"/>
          </a:xfrm>
          <a:prstGeom prst="rect">
            <a:avLst/>
          </a:prstGeom>
          <a:noFill/>
        </p:spPr>
        <p:txBody>
          <a:bodyPr wrap="square" rtlCol="0">
            <a:spAutoFit/>
          </a:bodyPr>
          <a:lstStyle/>
          <a:p>
            <a:pPr lvl="0" algn="ctr"/>
            <a:r>
              <a:rPr lang="ar-EG" sz="2800" b="1" dirty="0">
                <a:ln>
                  <a:solidFill>
                    <a:prstClr val="black">
                      <a:lumMod val="65000"/>
                      <a:lumOff val="35000"/>
                    </a:prstClr>
                  </a:solidFill>
                </a:ln>
                <a:solidFill>
                  <a:prstClr val="black">
                    <a:lumMod val="65000"/>
                    <a:lumOff val="35000"/>
                  </a:prstClr>
                </a:solidFill>
                <a:effectLst>
                  <a:glow rad="63500">
                    <a:srgbClr val="70AD47">
                      <a:satMod val="175000"/>
                      <a:alpha val="40000"/>
                    </a:srgbClr>
                  </a:glow>
                </a:effectLst>
                <a:latin typeface="Sakkal Majalla" pitchFamily="2" charset="-78"/>
                <a:cs typeface="Sakkal Majalla" pitchFamily="2" charset="-78"/>
              </a:rPr>
              <a:t>تحليل البيانات باستخدام </a:t>
            </a:r>
            <a:r>
              <a:rPr lang="en-US" sz="2800" b="1" dirty="0">
                <a:ln>
                  <a:solidFill>
                    <a:prstClr val="black">
                      <a:lumMod val="65000"/>
                      <a:lumOff val="35000"/>
                    </a:prstClr>
                  </a:solidFill>
                </a:ln>
                <a:solidFill>
                  <a:prstClr val="black">
                    <a:lumMod val="65000"/>
                    <a:lumOff val="35000"/>
                  </a:prstClr>
                </a:solidFill>
                <a:effectLst>
                  <a:glow rad="63500">
                    <a:srgbClr val="70AD47">
                      <a:satMod val="175000"/>
                      <a:alpha val="40000"/>
                    </a:srgbClr>
                  </a:glow>
                </a:effectLst>
                <a:latin typeface="Sakkal Majalla" pitchFamily="2" charset="-78"/>
                <a:cs typeface="Sakkal Majalla" pitchFamily="2" charset="-78"/>
              </a:rPr>
              <a:t>Excel for Windows</a:t>
            </a:r>
            <a:endParaRPr kumimoji="0" lang="ar-EG" sz="2800" b="1" i="0" u="none" strike="noStrike" kern="1200" cap="none" spc="0" normalizeH="0" baseline="0" noProof="0" dirty="0">
              <a:ln>
                <a:solidFill>
                  <a:prstClr val="black">
                    <a:lumMod val="65000"/>
                    <a:lumOff val="35000"/>
                  </a:prstClr>
                </a:solidFill>
              </a:ln>
              <a:solidFill>
                <a:prstClr val="black">
                  <a:lumMod val="65000"/>
                  <a:lumOff val="35000"/>
                </a:prstClr>
              </a:solidFill>
              <a:effectLst>
                <a:glow rad="63500">
                  <a:srgbClr val="70AD47">
                    <a:satMod val="175000"/>
                    <a:alpha val="40000"/>
                  </a:srgbClr>
                </a:glow>
              </a:effectLst>
              <a:uLnTx/>
              <a:uFillTx/>
              <a:latin typeface="Sakkal Majalla" pitchFamily="2" charset="-78"/>
              <a:ea typeface="+mn-ea"/>
              <a:cs typeface="Sakkal Majalla" pitchFamily="2" charset="-78"/>
            </a:endParaRPr>
          </a:p>
        </p:txBody>
      </p:sp>
      <p:sp>
        <p:nvSpPr>
          <p:cNvPr id="106" name="TextBox 105">
            <a:extLst>
              <a:ext uri="{FF2B5EF4-FFF2-40B4-BE49-F238E27FC236}">
                <a16:creationId xmlns:a16="http://schemas.microsoft.com/office/drawing/2014/main" id="{BC486640-E351-43E9-B9E2-9FE71880CCBD}"/>
              </a:ext>
            </a:extLst>
          </p:cNvPr>
          <p:cNvSpPr txBox="1"/>
          <p:nvPr/>
        </p:nvSpPr>
        <p:spPr>
          <a:xfrm>
            <a:off x="753397" y="1650702"/>
            <a:ext cx="4818496" cy="3785652"/>
          </a:xfrm>
          <a:prstGeom prst="rect">
            <a:avLst/>
          </a:prstGeom>
          <a:noFill/>
        </p:spPr>
        <p:txBody>
          <a:bodyPr wrap="square" rtlCol="0">
            <a:spAutoFit/>
          </a:bodyPr>
          <a:lstStyle/>
          <a:p>
            <a:pPr marL="357188" lvl="0" indent="-357188" algn="justLow" fontAlgn="t">
              <a:lnSpc>
                <a:spcPct val="2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البدء في استخدام إكسيل</a:t>
            </a:r>
          </a:p>
          <a:p>
            <a:pPr marL="357188" lvl="0" indent="-357188" algn="justLow" fontAlgn="t">
              <a:lnSpc>
                <a:spcPct val="2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العمل مع حساب </a:t>
            </a:r>
            <a:r>
              <a:rPr lang="en-US" sz="2400" dirty="0">
                <a:ln>
                  <a:solidFill>
                    <a:srgbClr val="002060"/>
                  </a:solidFill>
                </a:ln>
                <a:solidFill>
                  <a:prstClr val="black">
                    <a:lumMod val="95000"/>
                    <a:lumOff val="5000"/>
                  </a:prstClr>
                </a:solidFill>
                <a:latin typeface="Sakkal Majalla" pitchFamily="2" charset="-78"/>
                <a:cs typeface="Sakkal Majalla" pitchFamily="2" charset="-78"/>
              </a:rPr>
              <a:t>Microsoft </a:t>
            </a:r>
            <a:r>
              <a:rPr lang="ar-EG" sz="2400" dirty="0">
                <a:ln>
                  <a:solidFill>
                    <a:srgbClr val="002060"/>
                  </a:solidFill>
                </a:ln>
                <a:solidFill>
                  <a:prstClr val="black">
                    <a:lumMod val="95000"/>
                    <a:lumOff val="5000"/>
                  </a:prstClr>
                </a:solidFill>
                <a:latin typeface="Sakkal Majalla" pitchFamily="2" charset="-78"/>
                <a:cs typeface="Sakkal Majalla" pitchFamily="2" charset="-78"/>
              </a:rPr>
              <a:t> الخاص بك و</a:t>
            </a:r>
            <a:r>
              <a:rPr lang="en-US" sz="2400" dirty="0">
                <a:ln>
                  <a:solidFill>
                    <a:srgbClr val="002060"/>
                  </a:solidFill>
                </a:ln>
                <a:solidFill>
                  <a:prstClr val="black">
                    <a:lumMod val="95000"/>
                    <a:lumOff val="5000"/>
                  </a:prstClr>
                </a:solidFill>
                <a:latin typeface="Sakkal Majalla" pitchFamily="2" charset="-78"/>
                <a:cs typeface="Sakkal Majalla" pitchFamily="2" charset="-78"/>
              </a:rPr>
              <a:t>OneDrive.</a:t>
            </a:r>
          </a:p>
          <a:p>
            <a:pPr marL="357188" lvl="0" indent="-357188" algn="justLow" fontAlgn="t">
              <a:lnSpc>
                <a:spcPct val="2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إنشاء مصنفات </a:t>
            </a:r>
            <a:r>
              <a:rPr lang="en-US" sz="2400" dirty="0">
                <a:ln>
                  <a:solidFill>
                    <a:srgbClr val="002060"/>
                  </a:solidFill>
                </a:ln>
                <a:solidFill>
                  <a:prstClr val="black">
                    <a:lumMod val="95000"/>
                    <a:lumOff val="5000"/>
                  </a:prstClr>
                </a:solidFill>
                <a:latin typeface="Sakkal Majalla" pitchFamily="2" charset="-78"/>
                <a:cs typeface="Sakkal Majalla" pitchFamily="2" charset="-78"/>
              </a:rPr>
              <a:t>Excel </a:t>
            </a:r>
            <a:r>
              <a:rPr lang="ar-EG" sz="2400" dirty="0">
                <a:ln>
                  <a:solidFill>
                    <a:srgbClr val="002060"/>
                  </a:solidFill>
                </a:ln>
                <a:solidFill>
                  <a:prstClr val="black">
                    <a:lumMod val="95000"/>
                    <a:lumOff val="5000"/>
                  </a:prstClr>
                </a:solidFill>
                <a:latin typeface="Sakkal Majalla" pitchFamily="2" charset="-78"/>
                <a:cs typeface="Sakkal Majalla" pitchFamily="2" charset="-78"/>
              </a:rPr>
              <a:t>وفتحها</a:t>
            </a:r>
          </a:p>
        </p:txBody>
      </p:sp>
      <p:sp>
        <p:nvSpPr>
          <p:cNvPr id="107" name="TextBox 106">
            <a:extLst>
              <a:ext uri="{FF2B5EF4-FFF2-40B4-BE49-F238E27FC236}">
                <a16:creationId xmlns:a16="http://schemas.microsoft.com/office/drawing/2014/main" id="{B1FBF4D5-CE44-480D-BC29-B88EB2D96005}"/>
              </a:ext>
            </a:extLst>
          </p:cNvPr>
          <p:cNvSpPr txBox="1"/>
          <p:nvPr/>
        </p:nvSpPr>
        <p:spPr>
          <a:xfrm>
            <a:off x="11257684" y="4176279"/>
            <a:ext cx="553998" cy="2326663"/>
          </a:xfrm>
          <a:prstGeom prst="rect">
            <a:avLst/>
          </a:prstGeom>
          <a:noFill/>
        </p:spPr>
        <p:txBody>
          <a:bodyPr vert="vert270"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الجلسة التدريبية الأولى </a:t>
            </a:r>
            <a:endParaRPr kumimoji="0" lang="en-US"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108" name="TextBox 107">
            <a:extLst>
              <a:ext uri="{FF2B5EF4-FFF2-40B4-BE49-F238E27FC236}">
                <a16:creationId xmlns:a16="http://schemas.microsoft.com/office/drawing/2014/main" id="{028D77CE-26CC-48A3-92E2-0D112FD9E9FA}"/>
              </a:ext>
            </a:extLst>
          </p:cNvPr>
          <p:cNvSpPr txBox="1"/>
          <p:nvPr/>
        </p:nvSpPr>
        <p:spPr>
          <a:xfrm flipH="1">
            <a:off x="417407" y="4061881"/>
            <a:ext cx="553998" cy="2315661"/>
          </a:xfrm>
          <a:prstGeom prst="rect">
            <a:avLst/>
          </a:prstGeom>
          <a:noFill/>
        </p:spPr>
        <p:txBody>
          <a:bodyPr vert="vert270"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الجلسة التدريبية الثانية</a:t>
            </a:r>
            <a:endParaRPr kumimoji="0" lang="en-US"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109" name="Slide Number Placeholder 108"/>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4</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grpSp>
        <p:nvGrpSpPr>
          <p:cNvPr id="110" name="Group 109"/>
          <p:cNvGrpSpPr/>
          <p:nvPr/>
        </p:nvGrpSpPr>
        <p:grpSpPr>
          <a:xfrm>
            <a:off x="4030222" y="109191"/>
            <a:ext cx="3719382" cy="766601"/>
            <a:chOff x="4132593" y="130928"/>
            <a:chExt cx="4146755" cy="938642"/>
          </a:xfrm>
        </p:grpSpPr>
        <p:pic>
          <p:nvPicPr>
            <p:cNvPr id="111" name="Picture 1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32593" y="130928"/>
              <a:ext cx="4146755" cy="938642"/>
            </a:xfrm>
            <a:prstGeom prst="rect">
              <a:avLst/>
            </a:prstGeom>
          </p:spPr>
        </p:pic>
        <p:sp>
          <p:nvSpPr>
            <p:cNvPr id="112" name="Rectangle 111">
              <a:extLst>
                <a:ext uri="{FF2B5EF4-FFF2-40B4-BE49-F238E27FC236}">
                  <a16:creationId xmlns:a16="http://schemas.microsoft.com/office/drawing/2014/main" id="{FA751D29-6DD3-4C4B-90D0-E0CDD25EC818}"/>
                </a:ext>
              </a:extLst>
            </p:cNvPr>
            <p:cNvSpPr/>
            <p:nvPr/>
          </p:nvSpPr>
          <p:spPr>
            <a:xfrm>
              <a:off x="4182717" y="288538"/>
              <a:ext cx="3749166" cy="716011"/>
            </a:xfrm>
            <a:prstGeom prst="rect">
              <a:avLst/>
            </a:prstGeom>
          </p:spPr>
          <p:txBody>
            <a:bodyPr wrap="square">
              <a:spAutoFit/>
            </a:bodyPr>
            <a:lstStyle/>
            <a:p>
              <a:pPr lvl="0" algn="ctr">
                <a:defRPr/>
              </a:pPr>
              <a:r>
                <a:rPr kumimoji="0" lang="ar-EG" sz="32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اليوم </a:t>
              </a:r>
              <a:r>
                <a:rPr lang="ar-EG" sz="3200" b="1" dirty="0">
                  <a:solidFill>
                    <a:srgbClr val="C00000"/>
                  </a:solidFill>
                  <a:latin typeface="Sakkal Majalla" panose="02000000000000000000" pitchFamily="2" charset="-78"/>
                  <a:cs typeface="Sakkal Majalla" panose="02000000000000000000" pitchFamily="2" charset="-78"/>
                </a:rPr>
                <a:t>التدريبي الثاني</a:t>
              </a:r>
              <a:endParaRPr kumimoji="0" lang="ar-EG" sz="32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endParaRPr>
            </a:p>
          </p:txBody>
        </p:sp>
      </p:grpSp>
    </p:spTree>
    <p:extLst>
      <p:ext uri="{BB962C8B-B14F-4D97-AF65-F5344CB8AC3E}">
        <p14:creationId xmlns:p14="http://schemas.microsoft.com/office/powerpoint/2010/main" val="249430133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barn(inVertical)">
                                      <p:cBhvr>
                                        <p:cTn id="7" dur="500"/>
                                        <p:tgtEl>
                                          <p:spTgt spid="1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107"/>
                                        </p:tgtEl>
                                        <p:attrNameLst>
                                          <p:attrName>style.visibility</p:attrName>
                                        </p:attrNameLst>
                                      </p:cBhvr>
                                      <p:to>
                                        <p:strVal val="visible"/>
                                      </p:to>
                                    </p:set>
                                    <p:animEffect transition="in" filter="randombar(horizontal)">
                                      <p:cBhvr>
                                        <p:cTn id="15" dur="500"/>
                                        <p:tgtEl>
                                          <p:spTgt spid="107"/>
                                        </p:tgtEl>
                                      </p:cBhvr>
                                    </p:animEffect>
                                  </p:childTnLst>
                                </p:cTn>
                              </p:par>
                              <p:par>
                                <p:cTn id="16" presetID="2" presetClass="entr" presetSubtype="4" fill="hold" grpId="0" nodeType="withEffect">
                                  <p:stCondLst>
                                    <p:cond delay="0"/>
                                  </p:stCondLst>
                                  <p:childTnLst>
                                    <p:set>
                                      <p:cBhvr>
                                        <p:cTn id="17" dur="1" fill="hold">
                                          <p:stCondLst>
                                            <p:cond delay="0"/>
                                          </p:stCondLst>
                                        </p:cTn>
                                        <p:tgtEl>
                                          <p:spTgt spid="103"/>
                                        </p:tgtEl>
                                        <p:attrNameLst>
                                          <p:attrName>style.visibility</p:attrName>
                                        </p:attrNameLst>
                                      </p:cBhvr>
                                      <p:to>
                                        <p:strVal val="visible"/>
                                      </p:to>
                                    </p:set>
                                    <p:anim calcmode="lin" valueType="num">
                                      <p:cBhvr additive="base">
                                        <p:cTn id="18" dur="500" fill="hold"/>
                                        <p:tgtEl>
                                          <p:spTgt spid="103"/>
                                        </p:tgtEl>
                                        <p:attrNameLst>
                                          <p:attrName>ppt_x</p:attrName>
                                        </p:attrNameLst>
                                      </p:cBhvr>
                                      <p:tavLst>
                                        <p:tav tm="0">
                                          <p:val>
                                            <p:strVal val="#ppt_x"/>
                                          </p:val>
                                        </p:tav>
                                        <p:tav tm="100000">
                                          <p:val>
                                            <p:strVal val="#ppt_x"/>
                                          </p:val>
                                        </p:tav>
                                      </p:tavLst>
                                    </p:anim>
                                    <p:anim calcmode="lin" valueType="num">
                                      <p:cBhvr additive="base">
                                        <p:cTn id="19" dur="500" fill="hold"/>
                                        <p:tgtEl>
                                          <p:spTgt spid="103"/>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04">
                                            <p:txEl>
                                              <p:pRg st="0" end="0"/>
                                            </p:txEl>
                                          </p:spTgt>
                                        </p:tgtEl>
                                        <p:attrNameLst>
                                          <p:attrName>style.visibility</p:attrName>
                                        </p:attrNameLst>
                                      </p:cBhvr>
                                      <p:to>
                                        <p:strVal val="visible"/>
                                      </p:to>
                                    </p:set>
                                    <p:animEffect transition="in" filter="barn(inVertical)">
                                      <p:cBhvr>
                                        <p:cTn id="24" dur="500"/>
                                        <p:tgtEl>
                                          <p:spTgt spid="104">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104">
                                            <p:txEl>
                                              <p:pRg st="1" end="1"/>
                                            </p:txEl>
                                          </p:spTgt>
                                        </p:tgtEl>
                                        <p:attrNameLst>
                                          <p:attrName>style.visibility</p:attrName>
                                        </p:attrNameLst>
                                      </p:cBhvr>
                                      <p:to>
                                        <p:strVal val="visible"/>
                                      </p:to>
                                    </p:set>
                                    <p:animEffect transition="in" filter="barn(inVertical)">
                                      <p:cBhvr>
                                        <p:cTn id="29" dur="500"/>
                                        <p:tgtEl>
                                          <p:spTgt spid="104">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104">
                                            <p:txEl>
                                              <p:pRg st="2" end="2"/>
                                            </p:txEl>
                                          </p:spTgt>
                                        </p:tgtEl>
                                        <p:attrNameLst>
                                          <p:attrName>style.visibility</p:attrName>
                                        </p:attrNameLst>
                                      </p:cBhvr>
                                      <p:to>
                                        <p:strVal val="visible"/>
                                      </p:to>
                                    </p:set>
                                    <p:animEffect transition="in" filter="barn(inVertical)">
                                      <p:cBhvr>
                                        <p:cTn id="34" dur="500"/>
                                        <p:tgtEl>
                                          <p:spTgt spid="104">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nodeType="clickEffect">
                                  <p:stCondLst>
                                    <p:cond delay="0"/>
                                  </p:stCondLst>
                                  <p:childTnLst>
                                    <p:set>
                                      <p:cBhvr>
                                        <p:cTn id="38" dur="1" fill="hold">
                                          <p:stCondLst>
                                            <p:cond delay="0"/>
                                          </p:stCondLst>
                                        </p:cTn>
                                        <p:tgtEl>
                                          <p:spTgt spid="104">
                                            <p:txEl>
                                              <p:pRg st="3" end="3"/>
                                            </p:txEl>
                                          </p:spTgt>
                                        </p:tgtEl>
                                        <p:attrNameLst>
                                          <p:attrName>style.visibility</p:attrName>
                                        </p:attrNameLst>
                                      </p:cBhvr>
                                      <p:to>
                                        <p:strVal val="visible"/>
                                      </p:to>
                                    </p:set>
                                    <p:animEffect transition="in" filter="barn(inVertical)">
                                      <p:cBhvr>
                                        <p:cTn id="39" dur="500"/>
                                        <p:tgtEl>
                                          <p:spTgt spid="104">
                                            <p:txEl>
                                              <p:pRg st="3" end="3"/>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nodeType="clickEffect">
                                  <p:stCondLst>
                                    <p:cond delay="0"/>
                                  </p:stCondLst>
                                  <p:childTnLst>
                                    <p:set>
                                      <p:cBhvr>
                                        <p:cTn id="43" dur="1" fill="hold">
                                          <p:stCondLst>
                                            <p:cond delay="0"/>
                                          </p:stCondLst>
                                        </p:cTn>
                                        <p:tgtEl>
                                          <p:spTgt spid="104">
                                            <p:txEl>
                                              <p:pRg st="4" end="4"/>
                                            </p:txEl>
                                          </p:spTgt>
                                        </p:tgtEl>
                                        <p:attrNameLst>
                                          <p:attrName>style.visibility</p:attrName>
                                        </p:attrNameLst>
                                      </p:cBhvr>
                                      <p:to>
                                        <p:strVal val="visible"/>
                                      </p:to>
                                    </p:set>
                                    <p:animEffect transition="in" filter="barn(inVertical)">
                                      <p:cBhvr>
                                        <p:cTn id="44" dur="500"/>
                                        <p:tgtEl>
                                          <p:spTgt spid="104">
                                            <p:txEl>
                                              <p:pRg st="4" end="4"/>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nodeType="clickEffect">
                                  <p:stCondLst>
                                    <p:cond delay="0"/>
                                  </p:stCondLst>
                                  <p:childTnLst>
                                    <p:set>
                                      <p:cBhvr>
                                        <p:cTn id="48" dur="1" fill="hold">
                                          <p:stCondLst>
                                            <p:cond delay="0"/>
                                          </p:stCondLst>
                                        </p:cTn>
                                        <p:tgtEl>
                                          <p:spTgt spid="104">
                                            <p:txEl>
                                              <p:pRg st="5" end="5"/>
                                            </p:txEl>
                                          </p:spTgt>
                                        </p:tgtEl>
                                        <p:attrNameLst>
                                          <p:attrName>style.visibility</p:attrName>
                                        </p:attrNameLst>
                                      </p:cBhvr>
                                      <p:to>
                                        <p:strVal val="visible"/>
                                      </p:to>
                                    </p:set>
                                    <p:animEffect transition="in" filter="barn(inVertical)">
                                      <p:cBhvr>
                                        <p:cTn id="49" dur="500"/>
                                        <p:tgtEl>
                                          <p:spTgt spid="104">
                                            <p:txEl>
                                              <p:pRg st="5" end="5"/>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nodeType="clickEffect">
                                  <p:stCondLst>
                                    <p:cond delay="0"/>
                                  </p:stCondLst>
                                  <p:childTnLst>
                                    <p:set>
                                      <p:cBhvr>
                                        <p:cTn id="53" dur="1" fill="hold">
                                          <p:stCondLst>
                                            <p:cond delay="0"/>
                                          </p:stCondLst>
                                        </p:cTn>
                                        <p:tgtEl>
                                          <p:spTgt spid="104">
                                            <p:txEl>
                                              <p:pRg st="6" end="6"/>
                                            </p:txEl>
                                          </p:spTgt>
                                        </p:tgtEl>
                                        <p:attrNameLst>
                                          <p:attrName>style.visibility</p:attrName>
                                        </p:attrNameLst>
                                      </p:cBhvr>
                                      <p:to>
                                        <p:strVal val="visible"/>
                                      </p:to>
                                    </p:set>
                                    <p:animEffect transition="in" filter="barn(inVertical)">
                                      <p:cBhvr>
                                        <p:cTn id="54" dur="500"/>
                                        <p:tgtEl>
                                          <p:spTgt spid="104">
                                            <p:txEl>
                                              <p:pRg st="6" end="6"/>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nodeType="clickEffect">
                                  <p:stCondLst>
                                    <p:cond delay="0"/>
                                  </p:stCondLst>
                                  <p:childTnLst>
                                    <p:set>
                                      <p:cBhvr>
                                        <p:cTn id="58" dur="1" fill="hold">
                                          <p:stCondLst>
                                            <p:cond delay="0"/>
                                          </p:stCondLst>
                                        </p:cTn>
                                        <p:tgtEl>
                                          <p:spTgt spid="104">
                                            <p:txEl>
                                              <p:pRg st="7" end="7"/>
                                            </p:txEl>
                                          </p:spTgt>
                                        </p:tgtEl>
                                        <p:attrNameLst>
                                          <p:attrName>style.visibility</p:attrName>
                                        </p:attrNameLst>
                                      </p:cBhvr>
                                      <p:to>
                                        <p:strVal val="visible"/>
                                      </p:to>
                                    </p:set>
                                    <p:animEffect transition="in" filter="barn(inVertical)">
                                      <p:cBhvr>
                                        <p:cTn id="59" dur="500"/>
                                        <p:tgtEl>
                                          <p:spTgt spid="104">
                                            <p:txEl>
                                              <p:pRg st="7" end="7"/>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grpId="0" nodeType="clickEffect">
                                  <p:stCondLst>
                                    <p:cond delay="0"/>
                                  </p:stCondLst>
                                  <p:childTnLst>
                                    <p:set>
                                      <p:cBhvr>
                                        <p:cTn id="63" dur="1" fill="hold">
                                          <p:stCondLst>
                                            <p:cond delay="0"/>
                                          </p:stCondLst>
                                        </p:cTn>
                                        <p:tgtEl>
                                          <p:spTgt spid="108"/>
                                        </p:tgtEl>
                                        <p:attrNameLst>
                                          <p:attrName>style.visibility</p:attrName>
                                        </p:attrNameLst>
                                      </p:cBhvr>
                                      <p:to>
                                        <p:strVal val="visible"/>
                                      </p:to>
                                    </p:set>
                                    <p:anim calcmode="lin" valueType="num">
                                      <p:cBhvr additive="base">
                                        <p:cTn id="64" dur="500" fill="hold"/>
                                        <p:tgtEl>
                                          <p:spTgt spid="108"/>
                                        </p:tgtEl>
                                        <p:attrNameLst>
                                          <p:attrName>ppt_x</p:attrName>
                                        </p:attrNameLst>
                                      </p:cBhvr>
                                      <p:tavLst>
                                        <p:tav tm="0">
                                          <p:val>
                                            <p:strVal val="#ppt_x"/>
                                          </p:val>
                                        </p:tav>
                                        <p:tav tm="100000">
                                          <p:val>
                                            <p:strVal val="#ppt_x"/>
                                          </p:val>
                                        </p:tav>
                                      </p:tavLst>
                                    </p:anim>
                                    <p:anim calcmode="lin" valueType="num">
                                      <p:cBhvr additive="base">
                                        <p:cTn id="65" dur="500" fill="hold"/>
                                        <p:tgtEl>
                                          <p:spTgt spid="108"/>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105"/>
                                        </p:tgtEl>
                                        <p:attrNameLst>
                                          <p:attrName>style.visibility</p:attrName>
                                        </p:attrNameLst>
                                      </p:cBhvr>
                                      <p:to>
                                        <p:strVal val="visible"/>
                                      </p:to>
                                    </p:set>
                                    <p:anim calcmode="lin" valueType="num">
                                      <p:cBhvr additive="base">
                                        <p:cTn id="68" dur="500" fill="hold"/>
                                        <p:tgtEl>
                                          <p:spTgt spid="105"/>
                                        </p:tgtEl>
                                        <p:attrNameLst>
                                          <p:attrName>ppt_x</p:attrName>
                                        </p:attrNameLst>
                                      </p:cBhvr>
                                      <p:tavLst>
                                        <p:tav tm="0">
                                          <p:val>
                                            <p:strVal val="#ppt_x"/>
                                          </p:val>
                                        </p:tav>
                                        <p:tav tm="100000">
                                          <p:val>
                                            <p:strVal val="#ppt_x"/>
                                          </p:val>
                                        </p:tav>
                                      </p:tavLst>
                                    </p:anim>
                                    <p:anim calcmode="lin" valueType="num">
                                      <p:cBhvr additive="base">
                                        <p:cTn id="69" dur="500" fill="hold"/>
                                        <p:tgtEl>
                                          <p:spTgt spid="105"/>
                                        </p:tgtEl>
                                        <p:attrNameLst>
                                          <p:attrName>ppt_y</p:attrName>
                                        </p:attrNameLst>
                                      </p:cBhvr>
                                      <p:tavLst>
                                        <p:tav tm="0">
                                          <p:val>
                                            <p:strVal val="1+#ppt_h/2"/>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16" presetClass="entr" presetSubtype="21" fill="hold" nodeType="clickEffect">
                                  <p:stCondLst>
                                    <p:cond delay="0"/>
                                  </p:stCondLst>
                                  <p:childTnLst>
                                    <p:set>
                                      <p:cBhvr>
                                        <p:cTn id="73" dur="1" fill="hold">
                                          <p:stCondLst>
                                            <p:cond delay="0"/>
                                          </p:stCondLst>
                                        </p:cTn>
                                        <p:tgtEl>
                                          <p:spTgt spid="106">
                                            <p:txEl>
                                              <p:pRg st="0" end="0"/>
                                            </p:txEl>
                                          </p:spTgt>
                                        </p:tgtEl>
                                        <p:attrNameLst>
                                          <p:attrName>style.visibility</p:attrName>
                                        </p:attrNameLst>
                                      </p:cBhvr>
                                      <p:to>
                                        <p:strVal val="visible"/>
                                      </p:to>
                                    </p:set>
                                    <p:animEffect transition="in" filter="barn(inVertical)">
                                      <p:cBhvr>
                                        <p:cTn id="74" dur="500"/>
                                        <p:tgtEl>
                                          <p:spTgt spid="106">
                                            <p:txEl>
                                              <p:pRg st="0" end="0"/>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16" presetClass="entr" presetSubtype="21" fill="hold" nodeType="clickEffect">
                                  <p:stCondLst>
                                    <p:cond delay="0"/>
                                  </p:stCondLst>
                                  <p:childTnLst>
                                    <p:set>
                                      <p:cBhvr>
                                        <p:cTn id="78" dur="1" fill="hold">
                                          <p:stCondLst>
                                            <p:cond delay="0"/>
                                          </p:stCondLst>
                                        </p:cTn>
                                        <p:tgtEl>
                                          <p:spTgt spid="106">
                                            <p:txEl>
                                              <p:pRg st="1" end="1"/>
                                            </p:txEl>
                                          </p:spTgt>
                                        </p:tgtEl>
                                        <p:attrNameLst>
                                          <p:attrName>style.visibility</p:attrName>
                                        </p:attrNameLst>
                                      </p:cBhvr>
                                      <p:to>
                                        <p:strVal val="visible"/>
                                      </p:to>
                                    </p:set>
                                    <p:animEffect transition="in" filter="barn(inVertical)">
                                      <p:cBhvr>
                                        <p:cTn id="79" dur="500"/>
                                        <p:tgtEl>
                                          <p:spTgt spid="106">
                                            <p:txEl>
                                              <p:pRg st="1" end="1"/>
                                            </p:txEl>
                                          </p:spTgt>
                                        </p:tgtEl>
                                      </p:cBhvr>
                                    </p:animEffect>
                                  </p:childTnLst>
                                </p:cTn>
                              </p:par>
                            </p:childTnLst>
                          </p:cTn>
                        </p:par>
                      </p:childTnLst>
                    </p:cTn>
                  </p:par>
                  <p:par>
                    <p:cTn id="80" fill="hold">
                      <p:stCondLst>
                        <p:cond delay="indefinite"/>
                      </p:stCondLst>
                      <p:childTnLst>
                        <p:par>
                          <p:cTn id="81" fill="hold">
                            <p:stCondLst>
                              <p:cond delay="0"/>
                            </p:stCondLst>
                            <p:childTnLst>
                              <p:par>
                                <p:cTn id="82" presetID="16" presetClass="entr" presetSubtype="21" fill="hold" nodeType="clickEffect">
                                  <p:stCondLst>
                                    <p:cond delay="0"/>
                                  </p:stCondLst>
                                  <p:childTnLst>
                                    <p:set>
                                      <p:cBhvr>
                                        <p:cTn id="83" dur="1" fill="hold">
                                          <p:stCondLst>
                                            <p:cond delay="0"/>
                                          </p:stCondLst>
                                        </p:cTn>
                                        <p:tgtEl>
                                          <p:spTgt spid="106">
                                            <p:txEl>
                                              <p:pRg st="2" end="2"/>
                                            </p:txEl>
                                          </p:spTgt>
                                        </p:tgtEl>
                                        <p:attrNameLst>
                                          <p:attrName>style.visibility</p:attrName>
                                        </p:attrNameLst>
                                      </p:cBhvr>
                                      <p:to>
                                        <p:strVal val="visible"/>
                                      </p:to>
                                    </p:set>
                                    <p:animEffect transition="in" filter="barn(inVertical)">
                                      <p:cBhvr>
                                        <p:cTn id="84" dur="500"/>
                                        <p:tgtEl>
                                          <p:spTgt spid="10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105" grpId="0"/>
      <p:bldP spid="107" grpId="0"/>
      <p:bldP spid="10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02A93DA-8321-490E-B7A0-7881EC602D96}" type="slidenum">
              <a:rPr lang="ar-EG" smtClean="0"/>
              <a:t>40</a:t>
            </a:fld>
            <a:endParaRPr lang="ar-EG"/>
          </a:p>
        </p:txBody>
      </p:sp>
      <p:sp>
        <p:nvSpPr>
          <p:cNvPr id="3" name="Rectangle 2"/>
          <p:cNvSpPr/>
          <p:nvPr/>
        </p:nvSpPr>
        <p:spPr>
          <a:xfrm>
            <a:off x="6688477" y="184707"/>
            <a:ext cx="5332288" cy="604781"/>
          </a:xfrm>
          <a:prstGeom prst="rect">
            <a:avLst/>
          </a:prstGeom>
        </p:spPr>
        <p:txBody>
          <a:bodyPr wrap="square">
            <a:spAutoFit/>
          </a:bodyPr>
          <a:lstStyle/>
          <a:p>
            <a:pPr lvl="0" algn="ctr">
              <a:lnSpc>
                <a:spcPct val="90000"/>
              </a:lnSpc>
              <a:defRPr/>
            </a:pPr>
            <a:r>
              <a:rPr lang="ar-EG" sz="3600" dirty="0">
                <a:solidFill>
                  <a:prstClr val="white"/>
                </a:solidFill>
                <a:latin typeface="Sakkal Majalla" panose="02000000000000000000" pitchFamily="2" charset="-78"/>
                <a:cs typeface="Sakkal Majalla" pitchFamily="2" charset="-78"/>
              </a:rPr>
              <a:t>إجراءات وخطوات لتحليل البيانات</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39765" y="1499679"/>
            <a:ext cx="381000" cy="4856672"/>
          </a:xfrm>
          <a:prstGeom prst="rect">
            <a:avLst/>
          </a:prstGeom>
        </p:spPr>
      </p:pic>
      <p:sp>
        <p:nvSpPr>
          <p:cNvPr id="5" name="Rectangle 4"/>
          <p:cNvSpPr/>
          <p:nvPr/>
        </p:nvSpPr>
        <p:spPr>
          <a:xfrm>
            <a:off x="420586" y="1499679"/>
            <a:ext cx="11219180"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تتمثل الخطوة الأولى في تحديد متطلبات المعلومات أو كيفية جمع المعلومات قد يتم تصنيف المعلومات حسب العمر أو الجنس أو الدخل. قد تكون قيم البيانات رياضية أو مصنفة حسب الفئة</a:t>
            </a:r>
          </a:p>
        </p:txBody>
      </p:sp>
      <p:sp>
        <p:nvSpPr>
          <p:cNvPr id="6" name="Rectangle 5"/>
          <p:cNvSpPr/>
          <p:nvPr/>
        </p:nvSpPr>
        <p:spPr>
          <a:xfrm>
            <a:off x="420588" y="2840612"/>
            <a:ext cx="11219175"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الخطوة الثانية في تحليلات البيانات هي السبيل نحو جمعها يجب أن يكون هذا ممكنًا من خلال مجموعة متنوعة من المصادر، على سبيل المثال، أجهزة الكمبيوتر أو المصادر عبر الإنترنت أو الكاميرات أو من خلال القوى العاملة</a:t>
            </a:r>
          </a:p>
        </p:txBody>
      </p:sp>
      <p:sp>
        <p:nvSpPr>
          <p:cNvPr id="7" name="Rectangle 6"/>
          <p:cNvSpPr/>
          <p:nvPr/>
        </p:nvSpPr>
        <p:spPr>
          <a:xfrm>
            <a:off x="420588" y="4058154"/>
            <a:ext cx="11219175"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عندما يتم جمع المعلومات، يجب تنسيقها بحيث يتم فحصها قد يحدث الارتباط في صفحة محاسبة أو أي نوع آخر من البرمجة يمكن أن يأخذ بيانات إحصائية</a:t>
            </a:r>
          </a:p>
        </p:txBody>
      </p:sp>
      <p:sp>
        <p:nvSpPr>
          <p:cNvPr id="8" name="Rectangle 7"/>
          <p:cNvSpPr/>
          <p:nvPr/>
        </p:nvSpPr>
        <p:spPr>
          <a:xfrm>
            <a:off x="420587" y="5316867"/>
            <a:ext cx="11219176"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ثم يتم ترتيب البيانات قبل الفحص هذا يعني أنه تم فحصه للتأكد من عدم وجود ازدواجية أو خطأ، وأنه ليس معيبًا هذا التقدم يعالج أي أخطاء قبل أن ينتقل إلى خبير المعلومات ليتم تحليله بشكل تفصيلي</a:t>
            </a:r>
          </a:p>
        </p:txBody>
      </p:sp>
    </p:spTree>
    <p:extLst>
      <p:ext uri="{BB962C8B-B14F-4D97-AF65-F5344CB8AC3E}">
        <p14:creationId xmlns:p14="http://schemas.microsoft.com/office/powerpoint/2010/main" val="1351306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6619896" y="2737735"/>
            <a:ext cx="4664468" cy="1896942"/>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kern="0" dirty="0">
                <a:solidFill>
                  <a:prstClr val="black">
                    <a:lumMod val="75000"/>
                    <a:lumOff val="25000"/>
                  </a:prstClr>
                </a:solidFill>
                <a:latin typeface="Sakkal Majalla" panose="02000000000000000000" pitchFamily="2" charset="-78"/>
                <a:cs typeface="Sakkal Majalla" pitchFamily="2" charset="-78"/>
              </a:rPr>
              <a:t>أهمية تحليلات البيانات</a:t>
            </a:r>
            <a:endParaRPr kumimoji="0" lang="ar-EG" sz="4800" b="0"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itchFamily="2" charset="-78"/>
            </a:endParaRP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41</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5" name="Picture 2" descr="Free vector visionary technology concept illustration"/>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76275" y="1383030"/>
            <a:ext cx="4339590" cy="43395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301069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02A93DA-8321-490E-B7A0-7881EC602D96}" type="slidenum">
              <a:rPr lang="ar-EG" smtClean="0"/>
              <a:t>42</a:t>
            </a:fld>
            <a:endParaRPr lang="ar-EG"/>
          </a:p>
        </p:txBody>
      </p:sp>
      <p:sp>
        <p:nvSpPr>
          <p:cNvPr id="3" name="Rectangle 2"/>
          <p:cNvSpPr/>
          <p:nvPr/>
        </p:nvSpPr>
        <p:spPr>
          <a:xfrm>
            <a:off x="6688477" y="270869"/>
            <a:ext cx="5332288" cy="604781"/>
          </a:xfrm>
          <a:prstGeom prst="rect">
            <a:avLst/>
          </a:prstGeom>
        </p:spPr>
        <p:txBody>
          <a:bodyPr wrap="square">
            <a:spAutoFit/>
          </a:bodyPr>
          <a:lstStyle/>
          <a:p>
            <a:pPr lvl="0" algn="ctr">
              <a:lnSpc>
                <a:spcPct val="90000"/>
              </a:lnSpc>
              <a:defRPr/>
            </a:pPr>
            <a:r>
              <a:rPr lang="ar-EG" sz="3600" dirty="0">
                <a:solidFill>
                  <a:prstClr val="white"/>
                </a:solidFill>
                <a:latin typeface="Sakkal Majalla" panose="02000000000000000000" pitchFamily="2" charset="-78"/>
                <a:cs typeface="Sakkal Majalla" pitchFamily="2" charset="-78"/>
              </a:rPr>
              <a:t>أهمية تحليلات البيانات</a:t>
            </a:r>
          </a:p>
        </p:txBody>
      </p:sp>
      <p:sp>
        <p:nvSpPr>
          <p:cNvPr id="4" name="Rectangle 3"/>
          <p:cNvSpPr/>
          <p:nvPr/>
        </p:nvSpPr>
        <p:spPr>
          <a:xfrm>
            <a:off x="712470" y="138406"/>
            <a:ext cx="5253990" cy="1169551"/>
          </a:xfrm>
          <a:prstGeom prst="rect">
            <a:avLst/>
          </a:prstGeom>
        </p:spPr>
        <p:txBody>
          <a:bodyPr wrap="square">
            <a:spAutoFit/>
          </a:bodyPr>
          <a:lstStyle/>
          <a:p>
            <a:pPr algn="ctr">
              <a:lnSpc>
                <a:spcPct val="125000"/>
              </a:lnSpc>
              <a:spcAft>
                <a:spcPts val="800"/>
              </a:spcAft>
            </a:pPr>
            <a:r>
              <a:rPr lang="ar-OM" sz="28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تلعب تحليلات البيانات دورًا أساسيًا في أي شركة يساعدك في فهم البيانات التي لديك بالفعل، مثل؛</a:t>
            </a:r>
            <a:endParaRPr lang="en-US"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72185" y="1266540"/>
            <a:ext cx="348580" cy="5488173"/>
          </a:xfrm>
          <a:prstGeom prst="rect">
            <a:avLst/>
          </a:prstGeom>
        </p:spPr>
      </p:pic>
      <p:sp>
        <p:nvSpPr>
          <p:cNvPr id="6" name="Rectangle 5"/>
          <p:cNvSpPr/>
          <p:nvPr/>
        </p:nvSpPr>
        <p:spPr>
          <a:xfrm>
            <a:off x="6246687" y="1565139"/>
            <a:ext cx="5425497" cy="553998"/>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يساعد الشركات على تحسين إنجازاتها</a:t>
            </a:r>
            <a:endParaRPr lang="en-US" sz="2400" b="1" dirty="0">
              <a:solidFill>
                <a:srgbClr val="002060"/>
              </a:solidFill>
              <a:latin typeface="Sakkal Majalla" panose="02000000000000000000" pitchFamily="2" charset="-78"/>
              <a:ea typeface="Malgun Gothic" pitchFamily="34" charset="-127"/>
              <a:cs typeface="Sakkal Majalla" panose="02000000000000000000" pitchFamily="2" charset="-78"/>
            </a:endParaRPr>
          </a:p>
        </p:txBody>
      </p:sp>
      <p:sp>
        <p:nvSpPr>
          <p:cNvPr id="7" name="Rectangle 6"/>
          <p:cNvSpPr/>
          <p:nvPr/>
        </p:nvSpPr>
        <p:spPr>
          <a:xfrm>
            <a:off x="462338" y="2303628"/>
            <a:ext cx="11209846" cy="1015663"/>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إذا قمت بتطبيقه في نموذج عملك، فهذا يعني أنه يمكن أن يشجع على خفض النفقات من خلال تحديد أساليب مربحة أفضل لممارسة الأعمال التجارية ومن خلال جمع كميات ضخمة من البيانات</a:t>
            </a:r>
            <a:endParaRPr lang="en-US" sz="2400" b="1" dirty="0">
              <a:solidFill>
                <a:srgbClr val="002060"/>
              </a:solidFill>
              <a:latin typeface="Sakkal Majalla" panose="02000000000000000000" pitchFamily="2" charset="-78"/>
              <a:ea typeface="Malgun Gothic" pitchFamily="34" charset="-127"/>
              <a:cs typeface="Sakkal Majalla" panose="02000000000000000000" pitchFamily="2" charset="-78"/>
            </a:endParaRPr>
          </a:p>
        </p:txBody>
      </p:sp>
      <p:sp>
        <p:nvSpPr>
          <p:cNvPr id="8" name="Rectangle 7"/>
          <p:cNvSpPr/>
          <p:nvPr/>
        </p:nvSpPr>
        <p:spPr>
          <a:xfrm>
            <a:off x="462338" y="3369338"/>
            <a:ext cx="11209848" cy="1015663"/>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تفيد تحليلات الأعمال أي شركة في اتخاذ القرارات، ومعرفة رغبات عملائها، وتحقيق توقعاتهم، ولهذا السبب، ستصل شركتك إلى منتجات وخدمات أفضل وجديدة</a:t>
            </a:r>
            <a:endParaRPr lang="en-US" sz="2400" b="1" dirty="0">
              <a:solidFill>
                <a:srgbClr val="002060"/>
              </a:solidFill>
              <a:latin typeface="Sakkal Majalla" panose="02000000000000000000" pitchFamily="2" charset="-78"/>
              <a:ea typeface="Malgun Gothic" pitchFamily="34" charset="-127"/>
              <a:cs typeface="Sakkal Majalla" panose="02000000000000000000" pitchFamily="2" charset="-78"/>
            </a:endParaRPr>
          </a:p>
        </p:txBody>
      </p:sp>
      <p:sp>
        <p:nvSpPr>
          <p:cNvPr id="9" name="Rectangle 8"/>
          <p:cNvSpPr/>
          <p:nvPr/>
        </p:nvSpPr>
        <p:spPr>
          <a:xfrm>
            <a:off x="554803" y="4365008"/>
            <a:ext cx="11117381" cy="1015663"/>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تدعم تحليلات البيانات أي شركة تنمو من خلال تحليل سلسلة القيمة التجارية مثل التحليلات ستعلمك كيف ستفيد البيانات الحالية الأعمال</a:t>
            </a:r>
            <a:endParaRPr lang="en-US" sz="2400" b="1" dirty="0">
              <a:solidFill>
                <a:srgbClr val="002060"/>
              </a:solidFill>
              <a:latin typeface="Sakkal Majalla" panose="02000000000000000000" pitchFamily="2" charset="-78"/>
              <a:ea typeface="Malgun Gothic" pitchFamily="34" charset="-127"/>
              <a:cs typeface="Sakkal Majalla" panose="02000000000000000000" pitchFamily="2" charset="-78"/>
            </a:endParaRPr>
          </a:p>
        </p:txBody>
      </p:sp>
      <p:sp>
        <p:nvSpPr>
          <p:cNvPr id="10" name="Rectangle 9"/>
          <p:cNvSpPr/>
          <p:nvPr/>
        </p:nvSpPr>
        <p:spPr>
          <a:xfrm>
            <a:off x="462338" y="5380672"/>
            <a:ext cx="11209846" cy="1477328"/>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بعد ذلك، تعد المعرفة الصناعية شيئًا آخر ستتمكن من تمييزه بمجرد الدخول في تحليلات البيانات. نعلم جميعًا أن الاقتصاد والاتجاهات تتغير بسرعة، لذلك توفر لنا تحليلات البيانات التي تم تحليلها والتي تساعدنا في التعرف على الفرص قبل حدوثها بفترة زمنية</a:t>
            </a:r>
            <a:endParaRPr lang="en-US" sz="2400" b="1" dirty="0">
              <a:solidFill>
                <a:srgbClr val="002060"/>
              </a:solidFill>
              <a:latin typeface="Sakkal Majalla" panose="02000000000000000000" pitchFamily="2" charset="-78"/>
              <a:ea typeface="Malgun Gothic" pitchFamily="34" charset="-127"/>
              <a:cs typeface="Sakkal Majalla" panose="02000000000000000000" pitchFamily="2" charset="-78"/>
            </a:endParaRPr>
          </a:p>
        </p:txBody>
      </p:sp>
    </p:spTree>
    <p:extLst>
      <p:ext uri="{BB962C8B-B14F-4D97-AF65-F5344CB8AC3E}">
        <p14:creationId xmlns:p14="http://schemas.microsoft.com/office/powerpoint/2010/main" val="3732000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ppt_x"/>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fill="hold"/>
                                        <p:tgtEl>
                                          <p:spTgt spid="9"/>
                                        </p:tgtEl>
                                        <p:attrNameLst>
                                          <p:attrName>ppt_x</p:attrName>
                                        </p:attrNameLst>
                                      </p:cBhvr>
                                      <p:tavLst>
                                        <p:tav tm="0">
                                          <p:val>
                                            <p:strVal val="#ppt_x"/>
                                          </p:val>
                                        </p:tav>
                                        <p:tav tm="100000">
                                          <p:val>
                                            <p:strVal val="#ppt_x"/>
                                          </p:val>
                                        </p:tav>
                                      </p:tavLst>
                                    </p:anim>
                                    <p:anim calcmode="lin" valueType="num">
                                      <p:cBhvr additive="base">
                                        <p:cTn id="3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ppt_x"/>
                                          </p:val>
                                        </p:tav>
                                        <p:tav tm="100000">
                                          <p:val>
                                            <p:strVal val="#ppt_x"/>
                                          </p:val>
                                        </p:tav>
                                      </p:tavLst>
                                    </p:anim>
                                    <p:anim calcmode="lin" valueType="num">
                                      <p:cBhvr additive="base">
                                        <p:cTn id="4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P spid="1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6386513" y="2600813"/>
            <a:ext cx="5077521" cy="240120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kern="0" dirty="0">
                <a:solidFill>
                  <a:prstClr val="black">
                    <a:lumMod val="75000"/>
                    <a:lumOff val="25000"/>
                  </a:prstClr>
                </a:solidFill>
                <a:latin typeface="Sakkal Majalla" panose="02000000000000000000" pitchFamily="2" charset="-78"/>
                <a:cs typeface="Sakkal Majalla" pitchFamily="2" charset="-78"/>
              </a:rPr>
              <a:t>أهم أدوات وتقنيات تحليل البيانات</a:t>
            </a:r>
            <a:endParaRPr kumimoji="0" lang="ar-EG" sz="4800" b="0"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itchFamily="2" charset="-78"/>
            </a:endParaRP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43</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5" name="Picture 2" descr="Free vector visionary technology concept illustration"/>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76275" y="1383030"/>
            <a:ext cx="4339590" cy="43395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577587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02A93DA-8321-490E-B7A0-7881EC602D96}" type="slidenum">
              <a:rPr lang="ar-EG" smtClean="0"/>
              <a:t>44</a:t>
            </a:fld>
            <a:endParaRPr lang="ar-EG"/>
          </a:p>
        </p:txBody>
      </p:sp>
      <p:sp>
        <p:nvSpPr>
          <p:cNvPr id="3" name="Rectangle 2"/>
          <p:cNvSpPr/>
          <p:nvPr/>
        </p:nvSpPr>
        <p:spPr>
          <a:xfrm>
            <a:off x="6688477" y="184707"/>
            <a:ext cx="5332288" cy="604781"/>
          </a:xfrm>
          <a:prstGeom prst="rect">
            <a:avLst/>
          </a:prstGeom>
        </p:spPr>
        <p:txBody>
          <a:bodyPr wrap="square">
            <a:spAutoFit/>
          </a:bodyPr>
          <a:lstStyle/>
          <a:p>
            <a:pPr lvl="0" algn="ctr">
              <a:lnSpc>
                <a:spcPct val="90000"/>
              </a:lnSpc>
              <a:defRPr/>
            </a:pPr>
            <a:r>
              <a:rPr lang="ar-EG" sz="3600" dirty="0">
                <a:solidFill>
                  <a:prstClr val="white"/>
                </a:solidFill>
                <a:latin typeface="Sakkal Majalla" panose="02000000000000000000" pitchFamily="2" charset="-78"/>
                <a:cs typeface="Sakkal Majalla" pitchFamily="2" charset="-78"/>
              </a:rPr>
              <a:t>أهم أدوات وتقنيات تحليل البيانات</a:t>
            </a:r>
          </a:p>
        </p:txBody>
      </p:sp>
      <p:sp>
        <p:nvSpPr>
          <p:cNvPr id="4" name="Rectangle 3"/>
          <p:cNvSpPr/>
          <p:nvPr/>
        </p:nvSpPr>
        <p:spPr>
          <a:xfrm>
            <a:off x="537209" y="1339731"/>
            <a:ext cx="11380685" cy="1477328"/>
          </a:xfrm>
          <a:prstGeom prst="rect">
            <a:avLst/>
          </a:prstGeom>
        </p:spPr>
        <p:txBody>
          <a:bodyPr wrap="square">
            <a:spAutoFit/>
          </a:bodyPr>
          <a:lstStyle/>
          <a:p>
            <a:pPr algn="justLow">
              <a:lnSpc>
                <a:spcPct val="125000"/>
              </a:lnSpc>
              <a:spcAft>
                <a:spcPts val="800"/>
              </a:spcAft>
            </a:pPr>
            <a:r>
              <a:rPr lang="ar-OM" sz="2400" b="1" dirty="0">
                <a:solidFill>
                  <a:srgbClr val="00B050"/>
                </a:solidFill>
                <a:latin typeface="Calibri" panose="020F0502020204030204" pitchFamily="34" charset="0"/>
                <a:ea typeface="Calibri" panose="020F0502020204030204" pitchFamily="34" charset="0"/>
                <a:cs typeface="Sakkal Majalla" panose="02000000000000000000" pitchFamily="2" charset="-78"/>
              </a:rPr>
              <a:t>في السابق كان تحليل البيانات أمرًا صعبًا ومرهقًا بسبب عدم توفر التقنيات المساعدة فكانت البيانات تجمع يدويًا بطريقة مرهقة، لكن يمكن اليوم لمحلل البيانات الاستعانة بالكثير من أدوات تحليل وتمثيل البيانات المتوفرة لمساعدته على أداء عمله بسرعة وسهولة وفيما يلي نذكر أهم 10 أدوات في تحليل البيانات:</a:t>
            </a:r>
            <a:endParaRPr lang="en-US" sz="1600" dirty="0">
              <a:solidFill>
                <a:srgbClr val="00B050"/>
              </a:solidFill>
              <a:effectLst/>
              <a:latin typeface="Calibri" panose="020F0502020204030204" pitchFamily="34" charset="0"/>
              <a:ea typeface="Calibri" panose="020F0502020204030204" pitchFamily="34" charset="0"/>
              <a:cs typeface="Arial" panose="020B0604020202020204" pitchFamily="34" charset="0"/>
            </a:endParaRPr>
          </a:p>
        </p:txBody>
      </p:sp>
      <p:grpSp>
        <p:nvGrpSpPr>
          <p:cNvPr id="9" name="Group 8"/>
          <p:cNvGrpSpPr/>
          <p:nvPr/>
        </p:nvGrpSpPr>
        <p:grpSpPr>
          <a:xfrm>
            <a:off x="5460683" y="3147330"/>
            <a:ext cx="6268233" cy="635823"/>
            <a:chOff x="-4493350" y="-64559"/>
            <a:chExt cx="7630080" cy="636005"/>
          </a:xfrm>
        </p:grpSpPr>
        <p:pic>
          <p:nvPicPr>
            <p:cNvPr id="10" name="Picture 9" descr="E:\القديم كله\صور\emy\اااااااااا_0017_Vector-Smart-Objec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70065" y="-57220"/>
              <a:ext cx="966665" cy="628666"/>
            </a:xfrm>
            <a:prstGeom prst="rect">
              <a:avLst/>
            </a:prstGeom>
            <a:noFill/>
            <a:ln>
              <a:noFill/>
            </a:ln>
          </p:spPr>
        </p:pic>
        <p:sp>
          <p:nvSpPr>
            <p:cNvPr id="11" name="Rectangle 10"/>
            <p:cNvSpPr/>
            <p:nvPr/>
          </p:nvSpPr>
          <p:spPr>
            <a:xfrm>
              <a:off x="-4493350" y="-64559"/>
              <a:ext cx="6663415" cy="562302"/>
            </a:xfrm>
            <a:prstGeom prst="rect">
              <a:avLst/>
            </a:prstGeom>
          </p:spPr>
          <p:txBody>
            <a:bodyPr wrap="square">
              <a:noAutofit/>
            </a:bodyPr>
            <a:lstStyle/>
            <a:p>
              <a:pPr>
                <a:lnSpc>
                  <a:spcPct val="107000"/>
                </a:lnSpc>
                <a:spcAft>
                  <a:spcPts val="800"/>
                </a:spcAft>
              </a:pPr>
              <a:r>
                <a:rPr lang="ar-SA" sz="2800" b="1" dirty="0">
                  <a:solidFill>
                    <a:srgbClr val="C00000"/>
                  </a:solidFill>
                  <a:latin typeface="Adobe Arabic" panose="02040503050201020203" pitchFamily="18" charset="-78"/>
                  <a:ea typeface="Calibri" panose="020F0502020204030204" pitchFamily="34" charset="0"/>
                  <a:cs typeface="Adobe Arabic" panose="02040503050201020203" pitchFamily="18" charset="-78"/>
                </a:rPr>
                <a:t>برنامج مايكروسوفت اكسل </a:t>
              </a:r>
              <a:r>
                <a:rPr lang="en-US" sz="2800" b="1" dirty="0">
                  <a:solidFill>
                    <a:srgbClr val="C00000"/>
                  </a:solidFill>
                  <a:latin typeface="Adobe Arabic" panose="02040503050201020203" pitchFamily="18" charset="-78"/>
                  <a:ea typeface="Calibri" panose="020F0502020204030204" pitchFamily="34" charset="0"/>
                  <a:cs typeface="Adobe Arabic" panose="02040503050201020203" pitchFamily="18" charset="-78"/>
                </a:rPr>
                <a:t>Microsoft Excel:</a:t>
              </a:r>
              <a:endParaRPr lang="en-US" sz="1600" dirty="0">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12" name="Rectangle 11"/>
            <p:cNvSpPr/>
            <p:nvPr/>
          </p:nvSpPr>
          <p:spPr>
            <a:xfrm>
              <a:off x="2598647" y="-64559"/>
              <a:ext cx="332460" cy="533234"/>
            </a:xfrm>
            <a:prstGeom prst="rect">
              <a:avLst/>
            </a:prstGeom>
          </p:spPr>
          <p:txBody>
            <a:bodyPr wrap="square">
              <a:noAutofit/>
            </a:bodyPr>
            <a:lstStyle/>
            <a:p>
              <a:pPr marL="0" marR="0" algn="r" rtl="1">
                <a:lnSpc>
                  <a:spcPct val="107000"/>
                </a:lnSpc>
                <a:spcBef>
                  <a:spcPts val="0"/>
                </a:spcBef>
                <a:spcAft>
                  <a:spcPts val="800"/>
                </a:spcAft>
              </a:pPr>
              <a:r>
                <a:rPr lang="ar-EG" sz="2800" b="1" dirty="0">
                  <a:solidFill>
                    <a:srgbClr val="FFFFFF"/>
                  </a:solidFill>
                  <a:effectLst/>
                  <a:latin typeface="Calibri" panose="020F0502020204030204" pitchFamily="34" charset="0"/>
                  <a:ea typeface="Calibri" panose="020F0502020204030204" pitchFamily="34" charset="0"/>
                  <a:cs typeface="Adobe Arabic" panose="02040503050201020203" pitchFamily="18" charset="-78"/>
                </a:rPr>
                <a:t>1</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5" name="Group 4"/>
          <p:cNvGrpSpPr/>
          <p:nvPr/>
        </p:nvGrpSpPr>
        <p:grpSpPr>
          <a:xfrm>
            <a:off x="-271463" y="2194570"/>
            <a:ext cx="11206248" cy="4784270"/>
            <a:chOff x="-271463" y="2194570"/>
            <a:chExt cx="11206248" cy="4784270"/>
          </a:xfrm>
        </p:grpSpPr>
        <p:sp>
          <p:nvSpPr>
            <p:cNvPr id="14" name="Rectangle 13"/>
            <p:cNvSpPr/>
            <p:nvPr/>
          </p:nvSpPr>
          <p:spPr>
            <a:xfrm>
              <a:off x="4200525" y="3917882"/>
              <a:ext cx="6734260" cy="1938992"/>
            </a:xfrm>
            <a:prstGeom prst="rect">
              <a:avLst/>
            </a:prstGeom>
          </p:spPr>
          <p:txBody>
            <a:bodyPr wrap="square">
              <a:spAutoFit/>
            </a:bodyPr>
            <a:lstStyle/>
            <a:p>
              <a:pPr algn="justLow">
                <a:lnSpc>
                  <a:spcPct val="125000"/>
                </a:lnSpc>
                <a:spcAft>
                  <a:spcPts val="800"/>
                </a:spcAft>
              </a:pPr>
              <a:r>
                <a:rPr lang="ar-OM"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يمكننا برنامج جدولة البيانات مايكروسوفت اكسل من إجراء الحسابات</a:t>
              </a:r>
              <a:br>
                <a:rPr lang="en-US"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br>
              <a:r>
                <a:rPr lang="ar-OM"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 على البيانات وفرزها وتجميعها ومعالجتها والبحث فيها وعرضها بشكل رسوم بيانية وإنشاء النماذج وإعداد التقارير، لكن المشكلة في برنامج اكسل أنه ضعيف في التعامل مع البيانات الضخمة</a:t>
              </a:r>
              <a:endParaRPr lang="en-US"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endParaRPr>
            </a:p>
          </p:txBody>
        </p:sp>
        <p:pic>
          <p:nvPicPr>
            <p:cNvPr id="23554" name="Picture 2" descr="Free vector spreadsheets concept illustration"/>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1463" y="2194570"/>
              <a:ext cx="4784270" cy="478427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803023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1000" fill="hold"/>
                                        <p:tgtEl>
                                          <p:spTgt spid="9"/>
                                        </p:tgtEl>
                                        <p:attrNameLst>
                                          <p:attrName>ppt_w</p:attrName>
                                        </p:attrNameLst>
                                      </p:cBhvr>
                                      <p:tavLst>
                                        <p:tav tm="0">
                                          <p:val>
                                            <p:fltVal val="0"/>
                                          </p:val>
                                        </p:tav>
                                        <p:tav tm="100000">
                                          <p:val>
                                            <p:strVal val="#ppt_w"/>
                                          </p:val>
                                        </p:tav>
                                      </p:tavLst>
                                    </p:anim>
                                    <p:anim calcmode="lin" valueType="num">
                                      <p:cBhvr>
                                        <p:cTn id="13" dur="1000" fill="hold"/>
                                        <p:tgtEl>
                                          <p:spTgt spid="9"/>
                                        </p:tgtEl>
                                        <p:attrNameLst>
                                          <p:attrName>ppt_h</p:attrName>
                                        </p:attrNameLst>
                                      </p:cBhvr>
                                      <p:tavLst>
                                        <p:tav tm="0">
                                          <p:val>
                                            <p:fltVal val="0"/>
                                          </p:val>
                                        </p:tav>
                                        <p:tav tm="100000">
                                          <p:val>
                                            <p:strVal val="#ppt_h"/>
                                          </p:val>
                                        </p:tav>
                                      </p:tavLst>
                                    </p:anim>
                                    <p:anim calcmode="lin" valueType="num">
                                      <p:cBhvr>
                                        <p:cTn id="14" dur="1000" fill="hold"/>
                                        <p:tgtEl>
                                          <p:spTgt spid="9"/>
                                        </p:tgtEl>
                                        <p:attrNameLst>
                                          <p:attrName>style.rotation</p:attrName>
                                        </p:attrNameLst>
                                      </p:cBhvr>
                                      <p:tavLst>
                                        <p:tav tm="0">
                                          <p:val>
                                            <p:fltVal val="90"/>
                                          </p:val>
                                        </p:tav>
                                        <p:tav tm="100000">
                                          <p:val>
                                            <p:fltVal val="0"/>
                                          </p:val>
                                        </p:tav>
                                      </p:tavLst>
                                    </p:anim>
                                    <p:animEffect transition="in" filter="fade">
                                      <p:cBhvr>
                                        <p:cTn id="15" dur="10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02A93DA-8321-490E-B7A0-7881EC602D96}" type="slidenum">
              <a:rPr lang="ar-EG" smtClean="0"/>
              <a:t>45</a:t>
            </a:fld>
            <a:endParaRPr lang="ar-EG"/>
          </a:p>
        </p:txBody>
      </p:sp>
      <p:sp>
        <p:nvSpPr>
          <p:cNvPr id="3" name="Rectangle 2"/>
          <p:cNvSpPr/>
          <p:nvPr/>
        </p:nvSpPr>
        <p:spPr>
          <a:xfrm>
            <a:off x="6688477" y="184707"/>
            <a:ext cx="5332288" cy="604781"/>
          </a:xfrm>
          <a:prstGeom prst="rect">
            <a:avLst/>
          </a:prstGeom>
        </p:spPr>
        <p:txBody>
          <a:bodyPr wrap="square">
            <a:spAutoFit/>
          </a:bodyPr>
          <a:lstStyle/>
          <a:p>
            <a:pPr lvl="0" algn="ctr">
              <a:lnSpc>
                <a:spcPct val="90000"/>
              </a:lnSpc>
              <a:defRPr/>
            </a:pPr>
            <a:r>
              <a:rPr lang="ar-EG" sz="3600" dirty="0">
                <a:solidFill>
                  <a:prstClr val="white"/>
                </a:solidFill>
                <a:latin typeface="Sakkal Majalla" panose="02000000000000000000" pitchFamily="2" charset="-78"/>
                <a:cs typeface="Sakkal Majalla" pitchFamily="2" charset="-78"/>
              </a:rPr>
              <a:t>أهم أدوات وتقنيات تحليل البيانات</a:t>
            </a:r>
          </a:p>
        </p:txBody>
      </p:sp>
      <p:grpSp>
        <p:nvGrpSpPr>
          <p:cNvPr id="8" name="Group 7">
            <a:extLst>
              <a:ext uri="{FF2B5EF4-FFF2-40B4-BE49-F238E27FC236}">
                <a16:creationId xmlns:a16="http://schemas.microsoft.com/office/drawing/2014/main" id="{B0383024-CD22-4B9F-845F-AC1D79A2A3B2}"/>
              </a:ext>
            </a:extLst>
          </p:cNvPr>
          <p:cNvGrpSpPr/>
          <p:nvPr/>
        </p:nvGrpSpPr>
        <p:grpSpPr>
          <a:xfrm>
            <a:off x="6248810" y="2491390"/>
            <a:ext cx="4427914" cy="3864961"/>
            <a:chOff x="2747660" y="1483485"/>
            <a:chExt cx="7245351" cy="5722229"/>
          </a:xfrm>
          <a:noFill/>
        </p:grpSpPr>
        <p:sp>
          <p:nvSpPr>
            <p:cNvPr id="9" name="任意多边形 48">
              <a:extLst>
                <a:ext uri="{FF2B5EF4-FFF2-40B4-BE49-F238E27FC236}">
                  <a16:creationId xmlns:a16="http://schemas.microsoft.com/office/drawing/2014/main" id="{35AEF569-196E-4DA9-801C-2DBB17FCD3C7}"/>
                </a:ext>
              </a:extLst>
            </p:cNvPr>
            <p:cNvSpPr>
              <a:spLocks/>
            </p:cNvSpPr>
            <p:nvPr/>
          </p:nvSpPr>
          <p:spPr bwMode="auto">
            <a:xfrm rot="3082">
              <a:off x="2747660" y="1483485"/>
              <a:ext cx="7245351" cy="5703739"/>
            </a:xfrm>
            <a:custGeom>
              <a:avLst/>
              <a:gdLst>
                <a:gd name="T0" fmla="*/ 863046 w 7245131"/>
                <a:gd name="T1" fmla="*/ 3707 h 3408812"/>
                <a:gd name="T2" fmla="*/ 1033632 w 7245131"/>
                <a:gd name="T3" fmla="*/ 29260 h 3408812"/>
                <a:gd name="T4" fmla="*/ 1391671 w 7245131"/>
                <a:gd name="T5" fmla="*/ 10708 h 3408812"/>
                <a:gd name="T6" fmla="*/ 1929813 w 7245131"/>
                <a:gd name="T7" fmla="*/ 3707 h 3408812"/>
                <a:gd name="T8" fmla="*/ 2672739 w 7245131"/>
                <a:gd name="T9" fmla="*/ 132442 h 3408812"/>
                <a:gd name="T10" fmla="*/ 3072777 w 7245131"/>
                <a:gd name="T11" fmla="*/ 3707 h 3408812"/>
                <a:gd name="T12" fmla="*/ 4308137 w 7245131"/>
                <a:gd name="T13" fmla="*/ 9093 h 3408812"/>
                <a:gd name="T14" fmla="*/ 4634828 w 7245131"/>
                <a:gd name="T15" fmla="*/ 153898 h 3408812"/>
                <a:gd name="T16" fmla="*/ 4920569 w 7245131"/>
                <a:gd name="T17" fmla="*/ 46618 h 3408812"/>
                <a:gd name="T18" fmla="*/ 5511100 w 7245131"/>
                <a:gd name="T19" fmla="*/ 68074 h 3408812"/>
                <a:gd name="T20" fmla="*/ 5853990 w 7245131"/>
                <a:gd name="T21" fmla="*/ 25162 h 3408812"/>
                <a:gd name="T22" fmla="*/ 6693386 w 7245131"/>
                <a:gd name="T23" fmla="*/ 0 h 3408812"/>
                <a:gd name="T24" fmla="*/ 7130300 w 7245131"/>
                <a:gd name="T25" fmla="*/ 68074 h 3408812"/>
                <a:gd name="T26" fmla="*/ 7244904 w 7245131"/>
                <a:gd name="T27" fmla="*/ 131446 h 3408812"/>
                <a:gd name="T28" fmla="*/ 7182636 w 7245131"/>
                <a:gd name="T29" fmla="*/ 1311518 h 3408812"/>
                <a:gd name="T30" fmla="*/ 7144537 w 7245131"/>
                <a:gd name="T31" fmla="*/ 1719180 h 3408812"/>
                <a:gd name="T32" fmla="*/ 7201685 w 7245131"/>
                <a:gd name="T33" fmla="*/ 2083929 h 3408812"/>
                <a:gd name="T34" fmla="*/ 7068340 w 7245131"/>
                <a:gd name="T35" fmla="*/ 2513046 h 3408812"/>
                <a:gd name="T36" fmla="*/ 7239784 w 7245131"/>
                <a:gd name="T37" fmla="*/ 2791973 h 3408812"/>
                <a:gd name="T38" fmla="*/ 7239784 w 7245131"/>
                <a:gd name="T39" fmla="*/ 3306913 h 3408812"/>
                <a:gd name="T40" fmla="*/ 7182636 w 7245131"/>
                <a:gd name="T41" fmla="*/ 3650207 h 3408812"/>
                <a:gd name="T42" fmla="*/ 7244904 w 7245131"/>
                <a:gd name="T43" fmla="*/ 3839317 h 3408812"/>
                <a:gd name="T44" fmla="*/ 6550436 w 7245131"/>
                <a:gd name="T45" fmla="*/ 3714702 h 3408812"/>
                <a:gd name="T46" fmla="*/ 6207547 w 7245131"/>
                <a:gd name="T47" fmla="*/ 3736158 h 3408812"/>
                <a:gd name="T48" fmla="*/ 5559867 w 7245131"/>
                <a:gd name="T49" fmla="*/ 3757614 h 3408812"/>
                <a:gd name="T50" fmla="*/ 5140780 w 7245131"/>
                <a:gd name="T51" fmla="*/ 3800525 h 3408812"/>
                <a:gd name="T52" fmla="*/ 4645495 w 7245131"/>
                <a:gd name="T53" fmla="*/ 3779069 h 3408812"/>
                <a:gd name="T54" fmla="*/ 4054964 w 7245131"/>
                <a:gd name="T55" fmla="*/ 3779069 h 3408812"/>
                <a:gd name="T56" fmla="*/ 3689629 w 7245131"/>
                <a:gd name="T57" fmla="*/ 3837195 h 3408812"/>
                <a:gd name="T58" fmla="*/ 3110197 w 7245131"/>
                <a:gd name="T59" fmla="*/ 3824510 h 3408812"/>
                <a:gd name="T60" fmla="*/ 2702456 w 7245131"/>
                <a:gd name="T61" fmla="*/ 3757614 h 3408812"/>
                <a:gd name="T62" fmla="*/ 2400564 w 7245131"/>
                <a:gd name="T63" fmla="*/ 3839317 h 3408812"/>
                <a:gd name="T64" fmla="*/ 949911 w 7245131"/>
                <a:gd name="T65" fmla="*/ 3779069 h 3408812"/>
                <a:gd name="T66" fmla="*/ 187935 w 7245131"/>
                <a:gd name="T67" fmla="*/ 3821981 h 3408812"/>
                <a:gd name="T68" fmla="*/ 16651 w 7245131"/>
                <a:gd name="T69" fmla="*/ 3838985 h 3408812"/>
                <a:gd name="T70" fmla="*/ 96448 w 7245131"/>
                <a:gd name="T71" fmla="*/ 3522736 h 3408812"/>
                <a:gd name="T72" fmla="*/ 0 w 7245131"/>
                <a:gd name="T73" fmla="*/ 2988713 h 3408812"/>
                <a:gd name="T74" fmla="*/ 172646 w 7245131"/>
                <a:gd name="T75" fmla="*/ 2879060 h 3408812"/>
                <a:gd name="T76" fmla="*/ 153596 w 7245131"/>
                <a:gd name="T77" fmla="*/ 2685957 h 3408812"/>
                <a:gd name="T78" fmla="*/ 1201 w 7245131"/>
                <a:gd name="T79" fmla="*/ 2449943 h 3408812"/>
                <a:gd name="T80" fmla="*/ 96448 w 7245131"/>
                <a:gd name="T81" fmla="*/ 2020825 h 3408812"/>
                <a:gd name="T82" fmla="*/ 0 w 7245131"/>
                <a:gd name="T83" fmla="*/ 1824788 h 3408812"/>
                <a:gd name="T84" fmla="*/ 39300 w 7245131"/>
                <a:gd name="T85" fmla="*/ 1291326 h 3408812"/>
                <a:gd name="T86" fmla="*/ 0 w 7245131"/>
                <a:gd name="T87" fmla="*/ 0 h 340881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7245131" h="3408812">
                  <a:moveTo>
                    <a:pt x="0" y="0"/>
                  </a:moveTo>
                  <a:lnTo>
                    <a:pt x="861412" y="0"/>
                  </a:lnTo>
                  <a:lnTo>
                    <a:pt x="863073" y="3291"/>
                  </a:lnTo>
                  <a:lnTo>
                    <a:pt x="864719" y="0"/>
                  </a:lnTo>
                  <a:lnTo>
                    <a:pt x="944475" y="0"/>
                  </a:lnTo>
                  <a:lnTo>
                    <a:pt x="1033664" y="25979"/>
                  </a:lnTo>
                  <a:cubicBezTo>
                    <a:pt x="1103228" y="46242"/>
                    <a:pt x="1173078" y="65292"/>
                    <a:pt x="1244073" y="79491"/>
                  </a:cubicBezTo>
                  <a:cubicBezTo>
                    <a:pt x="1280008" y="86678"/>
                    <a:pt x="1333468" y="33410"/>
                    <a:pt x="1358373" y="22341"/>
                  </a:cubicBezTo>
                  <a:cubicBezTo>
                    <a:pt x="1367548" y="18263"/>
                    <a:pt x="1379279" y="13843"/>
                    <a:pt x="1391715" y="9507"/>
                  </a:cubicBezTo>
                  <a:lnTo>
                    <a:pt x="1420677" y="0"/>
                  </a:lnTo>
                  <a:lnTo>
                    <a:pt x="1889061" y="0"/>
                  </a:lnTo>
                  <a:lnTo>
                    <a:pt x="1929873" y="3291"/>
                  </a:lnTo>
                  <a:cubicBezTo>
                    <a:pt x="1952628" y="5819"/>
                    <a:pt x="1966545" y="31152"/>
                    <a:pt x="1987023" y="41391"/>
                  </a:cubicBezTo>
                  <a:cubicBezTo>
                    <a:pt x="2004984" y="50371"/>
                    <a:pt x="2024315" y="57462"/>
                    <a:pt x="2044173" y="60441"/>
                  </a:cubicBezTo>
                  <a:cubicBezTo>
                    <a:pt x="2311999" y="100615"/>
                    <a:pt x="2406696" y="100958"/>
                    <a:pt x="2672823" y="117591"/>
                  </a:cubicBezTo>
                  <a:cubicBezTo>
                    <a:pt x="2749023" y="111241"/>
                    <a:pt x="2827748" y="119006"/>
                    <a:pt x="2901423" y="98541"/>
                  </a:cubicBezTo>
                  <a:cubicBezTo>
                    <a:pt x="2945543" y="86285"/>
                    <a:pt x="2972282" y="36821"/>
                    <a:pt x="3015723" y="22341"/>
                  </a:cubicBezTo>
                  <a:lnTo>
                    <a:pt x="3072873" y="3291"/>
                  </a:lnTo>
                  <a:lnTo>
                    <a:pt x="3074843" y="0"/>
                  </a:lnTo>
                  <a:lnTo>
                    <a:pt x="4296332" y="0"/>
                  </a:lnTo>
                  <a:lnTo>
                    <a:pt x="4308272" y="8073"/>
                  </a:lnTo>
                  <a:cubicBezTo>
                    <a:pt x="4368319" y="49048"/>
                    <a:pt x="4292937" y="-3328"/>
                    <a:pt x="4501623" y="41391"/>
                  </a:cubicBezTo>
                  <a:cubicBezTo>
                    <a:pt x="4535060" y="48556"/>
                    <a:pt x="4565123" y="66791"/>
                    <a:pt x="4596873" y="79491"/>
                  </a:cubicBezTo>
                  <a:cubicBezTo>
                    <a:pt x="4609573" y="98541"/>
                    <a:pt x="4615923" y="123941"/>
                    <a:pt x="4634973" y="136641"/>
                  </a:cubicBezTo>
                  <a:cubicBezTo>
                    <a:pt x="4691809" y="174532"/>
                    <a:pt x="4769197" y="146020"/>
                    <a:pt x="4825473" y="136641"/>
                  </a:cubicBezTo>
                  <a:cubicBezTo>
                    <a:pt x="4844523" y="123941"/>
                    <a:pt x="4866434" y="114730"/>
                    <a:pt x="4882623" y="98541"/>
                  </a:cubicBezTo>
                  <a:cubicBezTo>
                    <a:pt x="4898812" y="82352"/>
                    <a:pt x="4902845" y="55694"/>
                    <a:pt x="4920723" y="41391"/>
                  </a:cubicBezTo>
                  <a:cubicBezTo>
                    <a:pt x="4936403" y="28847"/>
                    <a:pt x="4958823" y="28691"/>
                    <a:pt x="4977873" y="22341"/>
                  </a:cubicBezTo>
                  <a:cubicBezTo>
                    <a:pt x="5136623" y="28691"/>
                    <a:pt x="5295650" y="30071"/>
                    <a:pt x="5454123" y="41391"/>
                  </a:cubicBezTo>
                  <a:cubicBezTo>
                    <a:pt x="5474152" y="42822"/>
                    <a:pt x="5493312" y="51461"/>
                    <a:pt x="5511273" y="60441"/>
                  </a:cubicBezTo>
                  <a:cubicBezTo>
                    <a:pt x="5531751" y="70680"/>
                    <a:pt x="5549373" y="85841"/>
                    <a:pt x="5568423" y="98541"/>
                  </a:cubicBezTo>
                  <a:cubicBezTo>
                    <a:pt x="5619223" y="92191"/>
                    <a:pt x="5671156" y="91908"/>
                    <a:pt x="5720823" y="79491"/>
                  </a:cubicBezTo>
                  <a:cubicBezTo>
                    <a:pt x="5968660" y="17532"/>
                    <a:pt x="5661417" y="60892"/>
                    <a:pt x="5854173" y="22341"/>
                  </a:cubicBezTo>
                  <a:cubicBezTo>
                    <a:pt x="5886186" y="15939"/>
                    <a:pt x="5914295" y="10510"/>
                    <a:pt x="5939540" y="5880"/>
                  </a:cubicBezTo>
                  <a:lnTo>
                    <a:pt x="5973877" y="0"/>
                  </a:lnTo>
                  <a:lnTo>
                    <a:pt x="6693596" y="0"/>
                  </a:lnTo>
                  <a:lnTo>
                    <a:pt x="6711423" y="3291"/>
                  </a:lnTo>
                  <a:cubicBezTo>
                    <a:pt x="6750555" y="12322"/>
                    <a:pt x="6785640" y="38886"/>
                    <a:pt x="6825723" y="41391"/>
                  </a:cubicBezTo>
                  <a:lnTo>
                    <a:pt x="7130523" y="60441"/>
                  </a:lnTo>
                  <a:cubicBezTo>
                    <a:pt x="7203032" y="84611"/>
                    <a:pt x="7221761" y="96105"/>
                    <a:pt x="7239193" y="98191"/>
                  </a:cubicBezTo>
                  <a:lnTo>
                    <a:pt x="7245131" y="97532"/>
                  </a:lnTo>
                  <a:lnTo>
                    <a:pt x="7245131" y="116707"/>
                  </a:lnTo>
                  <a:lnTo>
                    <a:pt x="7245131" y="1034797"/>
                  </a:lnTo>
                  <a:lnTo>
                    <a:pt x="7240011" y="1050157"/>
                  </a:lnTo>
                  <a:cubicBezTo>
                    <a:pt x="7166153" y="1197873"/>
                    <a:pt x="7230744" y="1020809"/>
                    <a:pt x="7182861" y="1164457"/>
                  </a:cubicBezTo>
                  <a:cubicBezTo>
                    <a:pt x="7176511" y="1227957"/>
                    <a:pt x="7175572" y="1292233"/>
                    <a:pt x="7163811" y="1354957"/>
                  </a:cubicBezTo>
                  <a:cubicBezTo>
                    <a:pt x="7156410" y="1394430"/>
                    <a:pt x="7125711" y="1469257"/>
                    <a:pt x="7125711" y="1469257"/>
                  </a:cubicBezTo>
                  <a:cubicBezTo>
                    <a:pt x="7132061" y="1488307"/>
                    <a:pt x="7139477" y="1507034"/>
                    <a:pt x="7144761" y="1526407"/>
                  </a:cubicBezTo>
                  <a:cubicBezTo>
                    <a:pt x="7158539" y="1576925"/>
                    <a:pt x="7166302" y="1629131"/>
                    <a:pt x="7182861" y="1678807"/>
                  </a:cubicBezTo>
                  <a:lnTo>
                    <a:pt x="7220961" y="1793107"/>
                  </a:lnTo>
                  <a:cubicBezTo>
                    <a:pt x="7214611" y="1812157"/>
                    <a:pt x="7214455" y="1834577"/>
                    <a:pt x="7201911" y="1850257"/>
                  </a:cubicBezTo>
                  <a:cubicBezTo>
                    <a:pt x="7187608" y="1868135"/>
                    <a:pt x="7162144" y="1873457"/>
                    <a:pt x="7144761" y="1888357"/>
                  </a:cubicBezTo>
                  <a:cubicBezTo>
                    <a:pt x="7117488" y="1911734"/>
                    <a:pt x="7093961" y="1939157"/>
                    <a:pt x="7068561" y="1964557"/>
                  </a:cubicBezTo>
                  <a:cubicBezTo>
                    <a:pt x="7032267" y="2073439"/>
                    <a:pt x="7030454" y="2053425"/>
                    <a:pt x="7068561" y="2231257"/>
                  </a:cubicBezTo>
                  <a:cubicBezTo>
                    <a:pt x="7073358" y="2253644"/>
                    <a:pt x="7093353" y="2269776"/>
                    <a:pt x="7106661" y="2288407"/>
                  </a:cubicBezTo>
                  <a:cubicBezTo>
                    <a:pt x="7125115" y="2314243"/>
                    <a:pt x="7145604" y="2338596"/>
                    <a:pt x="7163811" y="2364607"/>
                  </a:cubicBezTo>
                  <a:cubicBezTo>
                    <a:pt x="7190070" y="2402120"/>
                    <a:pt x="7214611" y="2440807"/>
                    <a:pt x="7240011" y="2478907"/>
                  </a:cubicBezTo>
                  <a:lnTo>
                    <a:pt x="7245131" y="2486587"/>
                  </a:lnTo>
                  <a:lnTo>
                    <a:pt x="7245131" y="2921644"/>
                  </a:lnTo>
                  <a:lnTo>
                    <a:pt x="7240011" y="2936107"/>
                  </a:lnTo>
                  <a:cubicBezTo>
                    <a:pt x="7229772" y="2956585"/>
                    <a:pt x="7214611" y="2974207"/>
                    <a:pt x="7201911" y="2993257"/>
                  </a:cubicBezTo>
                  <a:cubicBezTo>
                    <a:pt x="7189211" y="3044057"/>
                    <a:pt x="7153542" y="3094310"/>
                    <a:pt x="7163811" y="3145657"/>
                  </a:cubicBezTo>
                  <a:cubicBezTo>
                    <a:pt x="7170161" y="3177407"/>
                    <a:pt x="7169463" y="3211430"/>
                    <a:pt x="7182861" y="3240907"/>
                  </a:cubicBezTo>
                  <a:cubicBezTo>
                    <a:pt x="7195813" y="3269401"/>
                    <a:pt x="7216364" y="3301608"/>
                    <a:pt x="7240071" y="3332020"/>
                  </a:cubicBezTo>
                  <a:lnTo>
                    <a:pt x="7245131" y="3337921"/>
                  </a:lnTo>
                  <a:lnTo>
                    <a:pt x="7245131" y="3408812"/>
                  </a:lnTo>
                  <a:lnTo>
                    <a:pt x="6643452" y="3408812"/>
                  </a:lnTo>
                  <a:lnTo>
                    <a:pt x="6607791" y="3355320"/>
                  </a:lnTo>
                  <a:cubicBezTo>
                    <a:pt x="6590544" y="3334624"/>
                    <a:pt x="6569691" y="3317220"/>
                    <a:pt x="6550641" y="3298170"/>
                  </a:cubicBezTo>
                  <a:cubicBezTo>
                    <a:pt x="6340791" y="3245707"/>
                    <a:pt x="6586414" y="3281698"/>
                    <a:pt x="6436341" y="3336270"/>
                  </a:cubicBezTo>
                  <a:cubicBezTo>
                    <a:pt x="6382301" y="3355921"/>
                    <a:pt x="6322041" y="3348970"/>
                    <a:pt x="6264891" y="3355320"/>
                  </a:cubicBezTo>
                  <a:cubicBezTo>
                    <a:pt x="6245841" y="3342620"/>
                    <a:pt x="6228219" y="3327459"/>
                    <a:pt x="6207741" y="3317220"/>
                  </a:cubicBezTo>
                  <a:cubicBezTo>
                    <a:pt x="6133477" y="3280088"/>
                    <a:pt x="5959545" y="3276616"/>
                    <a:pt x="5921991" y="3279120"/>
                  </a:cubicBezTo>
                  <a:cubicBezTo>
                    <a:pt x="5899146" y="3280643"/>
                    <a:pt x="5883891" y="3304520"/>
                    <a:pt x="5864841" y="3317220"/>
                  </a:cubicBezTo>
                  <a:lnTo>
                    <a:pt x="5560041" y="3336270"/>
                  </a:lnTo>
                  <a:cubicBezTo>
                    <a:pt x="5519958" y="3338775"/>
                    <a:pt x="5485355" y="3367768"/>
                    <a:pt x="5445741" y="3374370"/>
                  </a:cubicBezTo>
                  <a:cubicBezTo>
                    <a:pt x="5370317" y="3386941"/>
                    <a:pt x="5293341" y="3387070"/>
                    <a:pt x="5217141" y="3393420"/>
                  </a:cubicBezTo>
                  <a:cubicBezTo>
                    <a:pt x="5191741" y="3387070"/>
                    <a:pt x="5166499" y="3380050"/>
                    <a:pt x="5140941" y="3374370"/>
                  </a:cubicBezTo>
                  <a:cubicBezTo>
                    <a:pt x="4923279" y="3326001"/>
                    <a:pt x="5155327" y="3382729"/>
                    <a:pt x="4969491" y="3336270"/>
                  </a:cubicBezTo>
                  <a:cubicBezTo>
                    <a:pt x="4880591" y="3329920"/>
                    <a:pt x="4791764" y="3311986"/>
                    <a:pt x="4702791" y="3317220"/>
                  </a:cubicBezTo>
                  <a:cubicBezTo>
                    <a:pt x="4679935" y="3318564"/>
                    <a:pt x="4667361" y="3348080"/>
                    <a:pt x="4645641" y="3355320"/>
                  </a:cubicBezTo>
                  <a:cubicBezTo>
                    <a:pt x="4608998" y="3367534"/>
                    <a:pt x="4569441" y="3368020"/>
                    <a:pt x="4531341" y="3374370"/>
                  </a:cubicBezTo>
                  <a:lnTo>
                    <a:pt x="4112241" y="3393420"/>
                  </a:lnTo>
                  <a:cubicBezTo>
                    <a:pt x="4089364" y="3392505"/>
                    <a:pt x="4077542" y="3359810"/>
                    <a:pt x="4055091" y="3355320"/>
                  </a:cubicBezTo>
                  <a:cubicBezTo>
                    <a:pt x="3980112" y="3340324"/>
                    <a:pt x="3902691" y="3342620"/>
                    <a:pt x="3826491" y="3336270"/>
                  </a:cubicBezTo>
                  <a:cubicBezTo>
                    <a:pt x="3794741" y="3348970"/>
                    <a:pt x="3761827" y="3359077"/>
                    <a:pt x="3731241" y="3374370"/>
                  </a:cubicBezTo>
                  <a:cubicBezTo>
                    <a:pt x="3715883" y="3382050"/>
                    <a:pt x="3704220" y="3398269"/>
                    <a:pt x="3689745" y="3406928"/>
                  </a:cubicBezTo>
                  <a:lnTo>
                    <a:pt x="3684423" y="3408812"/>
                  </a:lnTo>
                  <a:lnTo>
                    <a:pt x="3134075" y="3408812"/>
                  </a:lnTo>
                  <a:lnTo>
                    <a:pt x="3110294" y="3395665"/>
                  </a:lnTo>
                  <a:cubicBezTo>
                    <a:pt x="3056296" y="3361754"/>
                    <a:pt x="3106853" y="3362072"/>
                    <a:pt x="2969241" y="3336270"/>
                  </a:cubicBezTo>
                  <a:cubicBezTo>
                    <a:pt x="2906517" y="3324509"/>
                    <a:pt x="2842241" y="3323570"/>
                    <a:pt x="2778741" y="3317220"/>
                  </a:cubicBezTo>
                  <a:lnTo>
                    <a:pt x="2702541" y="3336270"/>
                  </a:lnTo>
                  <a:cubicBezTo>
                    <a:pt x="2651741" y="3348970"/>
                    <a:pt x="2600659" y="3360592"/>
                    <a:pt x="2550141" y="3374370"/>
                  </a:cubicBezTo>
                  <a:cubicBezTo>
                    <a:pt x="2530768" y="3379654"/>
                    <a:pt x="2512593" y="3389064"/>
                    <a:pt x="2492991" y="3393420"/>
                  </a:cubicBezTo>
                  <a:lnTo>
                    <a:pt x="2400639" y="3408812"/>
                  </a:lnTo>
                  <a:lnTo>
                    <a:pt x="1015784" y="3408812"/>
                  </a:lnTo>
                  <a:lnTo>
                    <a:pt x="1004964" y="3400688"/>
                  </a:lnTo>
                  <a:cubicBezTo>
                    <a:pt x="987105" y="3384775"/>
                    <a:pt x="969955" y="3366439"/>
                    <a:pt x="949941" y="3355320"/>
                  </a:cubicBezTo>
                  <a:cubicBezTo>
                    <a:pt x="932388" y="3345568"/>
                    <a:pt x="912598" y="3332969"/>
                    <a:pt x="892791" y="3336270"/>
                  </a:cubicBezTo>
                  <a:cubicBezTo>
                    <a:pt x="870207" y="3340034"/>
                    <a:pt x="858461" y="3372520"/>
                    <a:pt x="835641" y="3374370"/>
                  </a:cubicBezTo>
                  <a:cubicBezTo>
                    <a:pt x="620354" y="3391826"/>
                    <a:pt x="403841" y="3387070"/>
                    <a:pt x="187941" y="3393420"/>
                  </a:cubicBezTo>
                  <a:lnTo>
                    <a:pt x="218725" y="3408812"/>
                  </a:lnTo>
                  <a:lnTo>
                    <a:pt x="16442" y="3408812"/>
                  </a:lnTo>
                  <a:lnTo>
                    <a:pt x="16652" y="3408517"/>
                  </a:lnTo>
                  <a:cubicBezTo>
                    <a:pt x="23282" y="3399069"/>
                    <a:pt x="30773" y="3388171"/>
                    <a:pt x="39301" y="3375379"/>
                  </a:cubicBezTo>
                  <a:cubicBezTo>
                    <a:pt x="64701" y="3362679"/>
                    <a:pt x="98995" y="3360387"/>
                    <a:pt x="115501" y="3337279"/>
                  </a:cubicBezTo>
                  <a:cubicBezTo>
                    <a:pt x="164458" y="3268740"/>
                    <a:pt x="117465" y="3190770"/>
                    <a:pt x="96451" y="3127729"/>
                  </a:cubicBezTo>
                  <a:cubicBezTo>
                    <a:pt x="64701" y="3121379"/>
                    <a:pt x="32809" y="3115703"/>
                    <a:pt x="1201" y="3108679"/>
                  </a:cubicBezTo>
                  <a:lnTo>
                    <a:pt x="0" y="3108514"/>
                  </a:lnTo>
                  <a:lnTo>
                    <a:pt x="0" y="2653587"/>
                  </a:lnTo>
                  <a:lnTo>
                    <a:pt x="18193" y="2637287"/>
                  </a:lnTo>
                  <a:cubicBezTo>
                    <a:pt x="48044" y="2613292"/>
                    <a:pt x="20165" y="2656971"/>
                    <a:pt x="96451" y="2613379"/>
                  </a:cubicBezTo>
                  <a:cubicBezTo>
                    <a:pt x="124018" y="2597627"/>
                    <a:pt x="147251" y="2575279"/>
                    <a:pt x="172651" y="2556229"/>
                  </a:cubicBezTo>
                  <a:cubicBezTo>
                    <a:pt x="210299" y="2543680"/>
                    <a:pt x="260094" y="2532651"/>
                    <a:pt x="286951" y="2499079"/>
                  </a:cubicBezTo>
                  <a:cubicBezTo>
                    <a:pt x="299495" y="2483399"/>
                    <a:pt x="299651" y="2460979"/>
                    <a:pt x="306001" y="2441929"/>
                  </a:cubicBezTo>
                  <a:cubicBezTo>
                    <a:pt x="243162" y="2420983"/>
                    <a:pt x="221938" y="2415151"/>
                    <a:pt x="153601" y="2384779"/>
                  </a:cubicBezTo>
                  <a:cubicBezTo>
                    <a:pt x="127651" y="2373245"/>
                    <a:pt x="103503" y="2357866"/>
                    <a:pt x="77401" y="2346679"/>
                  </a:cubicBezTo>
                  <a:cubicBezTo>
                    <a:pt x="58944" y="2338769"/>
                    <a:pt x="28406" y="2345979"/>
                    <a:pt x="20251" y="2327629"/>
                  </a:cubicBezTo>
                  <a:cubicBezTo>
                    <a:pt x="-541" y="2280846"/>
                    <a:pt x="7551" y="2226029"/>
                    <a:pt x="1201" y="2175229"/>
                  </a:cubicBezTo>
                  <a:cubicBezTo>
                    <a:pt x="20251" y="2156179"/>
                    <a:pt x="43407" y="2140495"/>
                    <a:pt x="58351" y="2118079"/>
                  </a:cubicBezTo>
                  <a:cubicBezTo>
                    <a:pt x="69490" y="2101371"/>
                    <a:pt x="75055" y="2080872"/>
                    <a:pt x="77401" y="2060929"/>
                  </a:cubicBezTo>
                  <a:cubicBezTo>
                    <a:pt x="87815" y="1972413"/>
                    <a:pt x="90101" y="1883129"/>
                    <a:pt x="96451" y="1794229"/>
                  </a:cubicBezTo>
                  <a:cubicBezTo>
                    <a:pt x="80905" y="1747590"/>
                    <a:pt x="68726" y="1702074"/>
                    <a:pt x="39301" y="1660879"/>
                  </a:cubicBezTo>
                  <a:cubicBezTo>
                    <a:pt x="31472" y="1649918"/>
                    <a:pt x="21947" y="1640393"/>
                    <a:pt x="11998" y="1631227"/>
                  </a:cubicBezTo>
                  <a:lnTo>
                    <a:pt x="0" y="1620173"/>
                  </a:lnTo>
                  <a:lnTo>
                    <a:pt x="0" y="1162856"/>
                  </a:lnTo>
                  <a:lnTo>
                    <a:pt x="17311" y="1160215"/>
                  </a:lnTo>
                  <a:cubicBezTo>
                    <a:pt x="29303" y="1159085"/>
                    <a:pt x="39100" y="1156567"/>
                    <a:pt x="39301" y="1146529"/>
                  </a:cubicBezTo>
                  <a:cubicBezTo>
                    <a:pt x="45528" y="835182"/>
                    <a:pt x="13901" y="524229"/>
                    <a:pt x="1201" y="213079"/>
                  </a:cubicBezTo>
                  <a:lnTo>
                    <a:pt x="0" y="225673"/>
                  </a:lnTo>
                  <a:lnTo>
                    <a:pt x="0" y="0"/>
                  </a:lnTo>
                  <a:close/>
                </a:path>
              </a:pathLst>
            </a:custGeom>
            <a:grpFill/>
            <a:ln w="28575">
              <a:solidFill>
                <a:srgbClr val="00B050"/>
              </a:solidFill>
            </a:ln>
            <a:effectLst>
              <a:outerShdw sx="98000" sy="98000" algn="ctr" rotWithShape="0">
                <a:sysClr val="windowText" lastClr="000000">
                  <a:alpha val="39000"/>
                </a:sysClr>
              </a:outerShdw>
            </a:effectLst>
          </p:spPr>
          <p:txBody>
            <a:bodyPr anchor="ctr"/>
            <a:lstStyle/>
            <a:p>
              <a:pPr marL="0" marR="0" lvl="0" indent="0" algn="ctr" defTabSz="914400" rtl="0" eaLnBrk="0" fontAlgn="auto" latinLnBrk="0" hangingPunct="0">
                <a:lnSpc>
                  <a:spcPct val="100000"/>
                </a:lnSpc>
                <a:spcBef>
                  <a:spcPts val="0"/>
                </a:spcBef>
                <a:spcAft>
                  <a:spcPts val="0"/>
                </a:spcAft>
                <a:buClrTx/>
                <a:buSzTx/>
                <a:buFont typeface="Arial" panose="020B0604020202020204" pitchFamily="34" charset="0"/>
                <a:buNone/>
                <a:tabLst/>
                <a:defRPr/>
              </a:pPr>
              <a:endParaRPr kumimoji="0" lang="zh-CN" altLang="en-US" sz="2400" b="0" i="0" u="none" strike="noStrike" kern="0" cap="none" spc="0" normalizeH="0" baseline="0" noProof="0" dirty="0">
                <a:ln>
                  <a:noFill/>
                </a:ln>
                <a:solidFill>
                  <a:prstClr val="black"/>
                </a:solidFill>
                <a:effectLst/>
                <a:uLnTx/>
                <a:uFillTx/>
                <a:latin typeface="Simplified Arabic" panose="02020603050405020304" pitchFamily="18" charset="-78"/>
                <a:cs typeface="Simplified Arabic" panose="02020603050405020304" pitchFamily="18" charset="-78"/>
              </a:endParaRPr>
            </a:p>
          </p:txBody>
        </p:sp>
        <p:sp>
          <p:nvSpPr>
            <p:cNvPr id="10" name="TextBox 9">
              <a:extLst>
                <a:ext uri="{FF2B5EF4-FFF2-40B4-BE49-F238E27FC236}">
                  <a16:creationId xmlns:a16="http://schemas.microsoft.com/office/drawing/2014/main" id="{CCB622DC-A9BE-4ABD-B52B-0A1A8461E352}"/>
                </a:ext>
              </a:extLst>
            </p:cNvPr>
            <p:cNvSpPr txBox="1"/>
            <p:nvPr/>
          </p:nvSpPr>
          <p:spPr>
            <a:xfrm>
              <a:off x="2958856" y="1885703"/>
              <a:ext cx="6822959" cy="5320011"/>
            </a:xfrm>
            <a:prstGeom prst="rect">
              <a:avLst/>
            </a:prstGeom>
            <a:grpFill/>
            <a:ln w="28575">
              <a:noFill/>
            </a:ln>
          </p:spPr>
          <p:txBody>
            <a:bodyPr wrap="square" rtlCol="0">
              <a:spAutoFit/>
            </a:bodyPr>
            <a:lstStyle/>
            <a:p>
              <a:pPr algn="ctr" fontAlgn="base">
                <a:lnSpc>
                  <a:spcPct val="125000"/>
                </a:lnSpc>
                <a:spcBef>
                  <a:spcPct val="0"/>
                </a:spcBef>
                <a:spcAft>
                  <a:spcPts val="1000"/>
                </a:spcAft>
              </a:pPr>
              <a:r>
                <a:rPr lang="ar-EG" sz="2600" b="1" dirty="0">
                  <a:solidFill>
                    <a:srgbClr val="002060"/>
                  </a:solidFill>
                  <a:latin typeface="Sakkal Majalla" panose="02000000000000000000" pitchFamily="2" charset="-78"/>
                  <a:cs typeface="Sakkal Majalla" panose="02000000000000000000" pitchFamily="2" charset="-78"/>
                </a:rPr>
                <a:t>مايكروسوفت باور بي آي </a:t>
              </a:r>
              <a:r>
                <a:rPr lang="en-US" sz="2600" b="1" dirty="0">
                  <a:solidFill>
                    <a:srgbClr val="002060"/>
                  </a:solidFill>
                  <a:latin typeface="Sakkal Majalla" panose="02000000000000000000" pitchFamily="2" charset="-78"/>
                  <a:cs typeface="Sakkal Majalla" panose="02000000000000000000" pitchFamily="2" charset="-78"/>
                </a:rPr>
                <a:t>Microsoft Power BI </a:t>
              </a:r>
              <a:r>
                <a:rPr lang="ar-EG" sz="2600" b="1" dirty="0">
                  <a:solidFill>
                    <a:srgbClr val="002060"/>
                  </a:solidFill>
                  <a:latin typeface="Sakkal Majalla" panose="02000000000000000000" pitchFamily="2" charset="-78"/>
                  <a:cs typeface="Sakkal Majalla" panose="02000000000000000000" pitchFamily="2" charset="-78"/>
                </a:rPr>
                <a:t>هو برنامج احترافي لتحليل بيانات الأعمال وهو برنامج تجاري مدفوع لكنه يوفر نسخة مجانية بمواصفات محدودة وقد بدأ كمكوِّن إضافي لبرنامج </a:t>
              </a:r>
              <a:r>
                <a:rPr lang="en-US" sz="2600" b="1" dirty="0">
                  <a:solidFill>
                    <a:srgbClr val="002060"/>
                  </a:solidFill>
                  <a:latin typeface="Sakkal Majalla" panose="02000000000000000000" pitchFamily="2" charset="-78"/>
                  <a:cs typeface="Sakkal Majalla" panose="02000000000000000000" pitchFamily="2" charset="-78"/>
                </a:rPr>
                <a:t>Excel </a:t>
              </a:r>
              <a:r>
                <a:rPr lang="ar-EG" sz="2600" b="1" dirty="0">
                  <a:solidFill>
                    <a:srgbClr val="002060"/>
                  </a:solidFill>
                  <a:latin typeface="Sakkal Majalla" panose="02000000000000000000" pitchFamily="2" charset="-78"/>
                  <a:cs typeface="Sakkal Majalla" panose="02000000000000000000" pitchFamily="2" charset="-78"/>
                </a:rPr>
                <a:t>ثم أعيد تطويره عام 2010 وصدر كبرنامج مستقل</a:t>
              </a:r>
            </a:p>
          </p:txBody>
        </p:sp>
      </p:grpSp>
      <p:grpSp>
        <p:nvGrpSpPr>
          <p:cNvPr id="11" name="Group 10">
            <a:extLst>
              <a:ext uri="{FF2B5EF4-FFF2-40B4-BE49-F238E27FC236}">
                <a16:creationId xmlns:a16="http://schemas.microsoft.com/office/drawing/2014/main" id="{876A3188-9E74-4CC5-A1BF-27309FB2E47F}"/>
              </a:ext>
            </a:extLst>
          </p:cNvPr>
          <p:cNvGrpSpPr/>
          <p:nvPr/>
        </p:nvGrpSpPr>
        <p:grpSpPr>
          <a:xfrm>
            <a:off x="1457103" y="2493375"/>
            <a:ext cx="4427914" cy="3852472"/>
            <a:chOff x="2747660" y="1483485"/>
            <a:chExt cx="7245351" cy="5703739"/>
          </a:xfrm>
          <a:noFill/>
        </p:grpSpPr>
        <p:sp>
          <p:nvSpPr>
            <p:cNvPr id="12" name="任意多边形 48">
              <a:extLst>
                <a:ext uri="{FF2B5EF4-FFF2-40B4-BE49-F238E27FC236}">
                  <a16:creationId xmlns:a16="http://schemas.microsoft.com/office/drawing/2014/main" id="{939BB9A5-749A-42F2-906C-78417AD3ED82}"/>
                </a:ext>
              </a:extLst>
            </p:cNvPr>
            <p:cNvSpPr>
              <a:spLocks/>
            </p:cNvSpPr>
            <p:nvPr/>
          </p:nvSpPr>
          <p:spPr bwMode="auto">
            <a:xfrm rot="3082">
              <a:off x="2747660" y="1483485"/>
              <a:ext cx="7245351" cy="5703739"/>
            </a:xfrm>
            <a:custGeom>
              <a:avLst/>
              <a:gdLst>
                <a:gd name="T0" fmla="*/ 863046 w 7245131"/>
                <a:gd name="T1" fmla="*/ 3707 h 3408812"/>
                <a:gd name="T2" fmla="*/ 1033632 w 7245131"/>
                <a:gd name="T3" fmla="*/ 29260 h 3408812"/>
                <a:gd name="T4" fmla="*/ 1391671 w 7245131"/>
                <a:gd name="T5" fmla="*/ 10708 h 3408812"/>
                <a:gd name="T6" fmla="*/ 1929813 w 7245131"/>
                <a:gd name="T7" fmla="*/ 3707 h 3408812"/>
                <a:gd name="T8" fmla="*/ 2672739 w 7245131"/>
                <a:gd name="T9" fmla="*/ 132442 h 3408812"/>
                <a:gd name="T10" fmla="*/ 3072777 w 7245131"/>
                <a:gd name="T11" fmla="*/ 3707 h 3408812"/>
                <a:gd name="T12" fmla="*/ 4308137 w 7245131"/>
                <a:gd name="T13" fmla="*/ 9093 h 3408812"/>
                <a:gd name="T14" fmla="*/ 4634828 w 7245131"/>
                <a:gd name="T15" fmla="*/ 153898 h 3408812"/>
                <a:gd name="T16" fmla="*/ 4920569 w 7245131"/>
                <a:gd name="T17" fmla="*/ 46618 h 3408812"/>
                <a:gd name="T18" fmla="*/ 5511100 w 7245131"/>
                <a:gd name="T19" fmla="*/ 68074 h 3408812"/>
                <a:gd name="T20" fmla="*/ 5853990 w 7245131"/>
                <a:gd name="T21" fmla="*/ 25162 h 3408812"/>
                <a:gd name="T22" fmla="*/ 6693386 w 7245131"/>
                <a:gd name="T23" fmla="*/ 0 h 3408812"/>
                <a:gd name="T24" fmla="*/ 7130300 w 7245131"/>
                <a:gd name="T25" fmla="*/ 68074 h 3408812"/>
                <a:gd name="T26" fmla="*/ 7244904 w 7245131"/>
                <a:gd name="T27" fmla="*/ 131446 h 3408812"/>
                <a:gd name="T28" fmla="*/ 7182636 w 7245131"/>
                <a:gd name="T29" fmla="*/ 1311518 h 3408812"/>
                <a:gd name="T30" fmla="*/ 7144537 w 7245131"/>
                <a:gd name="T31" fmla="*/ 1719180 h 3408812"/>
                <a:gd name="T32" fmla="*/ 7201685 w 7245131"/>
                <a:gd name="T33" fmla="*/ 2083929 h 3408812"/>
                <a:gd name="T34" fmla="*/ 7068340 w 7245131"/>
                <a:gd name="T35" fmla="*/ 2513046 h 3408812"/>
                <a:gd name="T36" fmla="*/ 7239784 w 7245131"/>
                <a:gd name="T37" fmla="*/ 2791973 h 3408812"/>
                <a:gd name="T38" fmla="*/ 7239784 w 7245131"/>
                <a:gd name="T39" fmla="*/ 3306913 h 3408812"/>
                <a:gd name="T40" fmla="*/ 7182636 w 7245131"/>
                <a:gd name="T41" fmla="*/ 3650207 h 3408812"/>
                <a:gd name="T42" fmla="*/ 7244904 w 7245131"/>
                <a:gd name="T43" fmla="*/ 3839317 h 3408812"/>
                <a:gd name="T44" fmla="*/ 6550436 w 7245131"/>
                <a:gd name="T45" fmla="*/ 3714702 h 3408812"/>
                <a:gd name="T46" fmla="*/ 6207547 w 7245131"/>
                <a:gd name="T47" fmla="*/ 3736158 h 3408812"/>
                <a:gd name="T48" fmla="*/ 5559867 w 7245131"/>
                <a:gd name="T49" fmla="*/ 3757614 h 3408812"/>
                <a:gd name="T50" fmla="*/ 5140780 w 7245131"/>
                <a:gd name="T51" fmla="*/ 3800525 h 3408812"/>
                <a:gd name="T52" fmla="*/ 4645495 w 7245131"/>
                <a:gd name="T53" fmla="*/ 3779069 h 3408812"/>
                <a:gd name="T54" fmla="*/ 4054964 w 7245131"/>
                <a:gd name="T55" fmla="*/ 3779069 h 3408812"/>
                <a:gd name="T56" fmla="*/ 3689629 w 7245131"/>
                <a:gd name="T57" fmla="*/ 3837195 h 3408812"/>
                <a:gd name="T58" fmla="*/ 3110197 w 7245131"/>
                <a:gd name="T59" fmla="*/ 3824510 h 3408812"/>
                <a:gd name="T60" fmla="*/ 2702456 w 7245131"/>
                <a:gd name="T61" fmla="*/ 3757614 h 3408812"/>
                <a:gd name="T62" fmla="*/ 2400564 w 7245131"/>
                <a:gd name="T63" fmla="*/ 3839317 h 3408812"/>
                <a:gd name="T64" fmla="*/ 949911 w 7245131"/>
                <a:gd name="T65" fmla="*/ 3779069 h 3408812"/>
                <a:gd name="T66" fmla="*/ 187935 w 7245131"/>
                <a:gd name="T67" fmla="*/ 3821981 h 3408812"/>
                <a:gd name="T68" fmla="*/ 16651 w 7245131"/>
                <a:gd name="T69" fmla="*/ 3838985 h 3408812"/>
                <a:gd name="T70" fmla="*/ 96448 w 7245131"/>
                <a:gd name="T71" fmla="*/ 3522736 h 3408812"/>
                <a:gd name="T72" fmla="*/ 0 w 7245131"/>
                <a:gd name="T73" fmla="*/ 2988713 h 3408812"/>
                <a:gd name="T74" fmla="*/ 172646 w 7245131"/>
                <a:gd name="T75" fmla="*/ 2879060 h 3408812"/>
                <a:gd name="T76" fmla="*/ 153596 w 7245131"/>
                <a:gd name="T77" fmla="*/ 2685957 h 3408812"/>
                <a:gd name="T78" fmla="*/ 1201 w 7245131"/>
                <a:gd name="T79" fmla="*/ 2449943 h 3408812"/>
                <a:gd name="T80" fmla="*/ 96448 w 7245131"/>
                <a:gd name="T81" fmla="*/ 2020825 h 3408812"/>
                <a:gd name="T82" fmla="*/ 0 w 7245131"/>
                <a:gd name="T83" fmla="*/ 1824788 h 3408812"/>
                <a:gd name="T84" fmla="*/ 39300 w 7245131"/>
                <a:gd name="T85" fmla="*/ 1291326 h 3408812"/>
                <a:gd name="T86" fmla="*/ 0 w 7245131"/>
                <a:gd name="T87" fmla="*/ 0 h 340881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7245131" h="3408812">
                  <a:moveTo>
                    <a:pt x="0" y="0"/>
                  </a:moveTo>
                  <a:lnTo>
                    <a:pt x="861412" y="0"/>
                  </a:lnTo>
                  <a:lnTo>
                    <a:pt x="863073" y="3291"/>
                  </a:lnTo>
                  <a:lnTo>
                    <a:pt x="864719" y="0"/>
                  </a:lnTo>
                  <a:lnTo>
                    <a:pt x="944475" y="0"/>
                  </a:lnTo>
                  <a:lnTo>
                    <a:pt x="1033664" y="25979"/>
                  </a:lnTo>
                  <a:cubicBezTo>
                    <a:pt x="1103228" y="46242"/>
                    <a:pt x="1173078" y="65292"/>
                    <a:pt x="1244073" y="79491"/>
                  </a:cubicBezTo>
                  <a:cubicBezTo>
                    <a:pt x="1280008" y="86678"/>
                    <a:pt x="1333468" y="33410"/>
                    <a:pt x="1358373" y="22341"/>
                  </a:cubicBezTo>
                  <a:cubicBezTo>
                    <a:pt x="1367548" y="18263"/>
                    <a:pt x="1379279" y="13843"/>
                    <a:pt x="1391715" y="9507"/>
                  </a:cubicBezTo>
                  <a:lnTo>
                    <a:pt x="1420677" y="0"/>
                  </a:lnTo>
                  <a:lnTo>
                    <a:pt x="1889061" y="0"/>
                  </a:lnTo>
                  <a:lnTo>
                    <a:pt x="1929873" y="3291"/>
                  </a:lnTo>
                  <a:cubicBezTo>
                    <a:pt x="1952628" y="5819"/>
                    <a:pt x="1966545" y="31152"/>
                    <a:pt x="1987023" y="41391"/>
                  </a:cubicBezTo>
                  <a:cubicBezTo>
                    <a:pt x="2004984" y="50371"/>
                    <a:pt x="2024315" y="57462"/>
                    <a:pt x="2044173" y="60441"/>
                  </a:cubicBezTo>
                  <a:cubicBezTo>
                    <a:pt x="2311999" y="100615"/>
                    <a:pt x="2406696" y="100958"/>
                    <a:pt x="2672823" y="117591"/>
                  </a:cubicBezTo>
                  <a:cubicBezTo>
                    <a:pt x="2749023" y="111241"/>
                    <a:pt x="2827748" y="119006"/>
                    <a:pt x="2901423" y="98541"/>
                  </a:cubicBezTo>
                  <a:cubicBezTo>
                    <a:pt x="2945543" y="86285"/>
                    <a:pt x="2972282" y="36821"/>
                    <a:pt x="3015723" y="22341"/>
                  </a:cubicBezTo>
                  <a:lnTo>
                    <a:pt x="3072873" y="3291"/>
                  </a:lnTo>
                  <a:lnTo>
                    <a:pt x="3074843" y="0"/>
                  </a:lnTo>
                  <a:lnTo>
                    <a:pt x="4296332" y="0"/>
                  </a:lnTo>
                  <a:lnTo>
                    <a:pt x="4308272" y="8073"/>
                  </a:lnTo>
                  <a:cubicBezTo>
                    <a:pt x="4368319" y="49048"/>
                    <a:pt x="4292937" y="-3328"/>
                    <a:pt x="4501623" y="41391"/>
                  </a:cubicBezTo>
                  <a:cubicBezTo>
                    <a:pt x="4535060" y="48556"/>
                    <a:pt x="4565123" y="66791"/>
                    <a:pt x="4596873" y="79491"/>
                  </a:cubicBezTo>
                  <a:cubicBezTo>
                    <a:pt x="4609573" y="98541"/>
                    <a:pt x="4615923" y="123941"/>
                    <a:pt x="4634973" y="136641"/>
                  </a:cubicBezTo>
                  <a:cubicBezTo>
                    <a:pt x="4691809" y="174532"/>
                    <a:pt x="4769197" y="146020"/>
                    <a:pt x="4825473" y="136641"/>
                  </a:cubicBezTo>
                  <a:cubicBezTo>
                    <a:pt x="4844523" y="123941"/>
                    <a:pt x="4866434" y="114730"/>
                    <a:pt x="4882623" y="98541"/>
                  </a:cubicBezTo>
                  <a:cubicBezTo>
                    <a:pt x="4898812" y="82352"/>
                    <a:pt x="4902845" y="55694"/>
                    <a:pt x="4920723" y="41391"/>
                  </a:cubicBezTo>
                  <a:cubicBezTo>
                    <a:pt x="4936403" y="28847"/>
                    <a:pt x="4958823" y="28691"/>
                    <a:pt x="4977873" y="22341"/>
                  </a:cubicBezTo>
                  <a:cubicBezTo>
                    <a:pt x="5136623" y="28691"/>
                    <a:pt x="5295650" y="30071"/>
                    <a:pt x="5454123" y="41391"/>
                  </a:cubicBezTo>
                  <a:cubicBezTo>
                    <a:pt x="5474152" y="42822"/>
                    <a:pt x="5493312" y="51461"/>
                    <a:pt x="5511273" y="60441"/>
                  </a:cubicBezTo>
                  <a:cubicBezTo>
                    <a:pt x="5531751" y="70680"/>
                    <a:pt x="5549373" y="85841"/>
                    <a:pt x="5568423" y="98541"/>
                  </a:cubicBezTo>
                  <a:cubicBezTo>
                    <a:pt x="5619223" y="92191"/>
                    <a:pt x="5671156" y="91908"/>
                    <a:pt x="5720823" y="79491"/>
                  </a:cubicBezTo>
                  <a:cubicBezTo>
                    <a:pt x="5968660" y="17532"/>
                    <a:pt x="5661417" y="60892"/>
                    <a:pt x="5854173" y="22341"/>
                  </a:cubicBezTo>
                  <a:cubicBezTo>
                    <a:pt x="5886186" y="15939"/>
                    <a:pt x="5914295" y="10510"/>
                    <a:pt x="5939540" y="5880"/>
                  </a:cubicBezTo>
                  <a:lnTo>
                    <a:pt x="5973877" y="0"/>
                  </a:lnTo>
                  <a:lnTo>
                    <a:pt x="6693596" y="0"/>
                  </a:lnTo>
                  <a:lnTo>
                    <a:pt x="6711423" y="3291"/>
                  </a:lnTo>
                  <a:cubicBezTo>
                    <a:pt x="6750555" y="12322"/>
                    <a:pt x="6785640" y="38886"/>
                    <a:pt x="6825723" y="41391"/>
                  </a:cubicBezTo>
                  <a:lnTo>
                    <a:pt x="7130523" y="60441"/>
                  </a:lnTo>
                  <a:cubicBezTo>
                    <a:pt x="7203032" y="84611"/>
                    <a:pt x="7221761" y="96105"/>
                    <a:pt x="7239193" y="98191"/>
                  </a:cubicBezTo>
                  <a:lnTo>
                    <a:pt x="7245131" y="97532"/>
                  </a:lnTo>
                  <a:lnTo>
                    <a:pt x="7245131" y="116707"/>
                  </a:lnTo>
                  <a:lnTo>
                    <a:pt x="7245131" y="1034797"/>
                  </a:lnTo>
                  <a:lnTo>
                    <a:pt x="7240011" y="1050157"/>
                  </a:lnTo>
                  <a:cubicBezTo>
                    <a:pt x="7166153" y="1197873"/>
                    <a:pt x="7230744" y="1020809"/>
                    <a:pt x="7182861" y="1164457"/>
                  </a:cubicBezTo>
                  <a:cubicBezTo>
                    <a:pt x="7176511" y="1227957"/>
                    <a:pt x="7175572" y="1292233"/>
                    <a:pt x="7163811" y="1354957"/>
                  </a:cubicBezTo>
                  <a:cubicBezTo>
                    <a:pt x="7156410" y="1394430"/>
                    <a:pt x="7125711" y="1469257"/>
                    <a:pt x="7125711" y="1469257"/>
                  </a:cubicBezTo>
                  <a:cubicBezTo>
                    <a:pt x="7132061" y="1488307"/>
                    <a:pt x="7139477" y="1507034"/>
                    <a:pt x="7144761" y="1526407"/>
                  </a:cubicBezTo>
                  <a:cubicBezTo>
                    <a:pt x="7158539" y="1576925"/>
                    <a:pt x="7166302" y="1629131"/>
                    <a:pt x="7182861" y="1678807"/>
                  </a:cubicBezTo>
                  <a:lnTo>
                    <a:pt x="7220961" y="1793107"/>
                  </a:lnTo>
                  <a:cubicBezTo>
                    <a:pt x="7214611" y="1812157"/>
                    <a:pt x="7214455" y="1834577"/>
                    <a:pt x="7201911" y="1850257"/>
                  </a:cubicBezTo>
                  <a:cubicBezTo>
                    <a:pt x="7187608" y="1868135"/>
                    <a:pt x="7162144" y="1873457"/>
                    <a:pt x="7144761" y="1888357"/>
                  </a:cubicBezTo>
                  <a:cubicBezTo>
                    <a:pt x="7117488" y="1911734"/>
                    <a:pt x="7093961" y="1939157"/>
                    <a:pt x="7068561" y="1964557"/>
                  </a:cubicBezTo>
                  <a:cubicBezTo>
                    <a:pt x="7032267" y="2073439"/>
                    <a:pt x="7030454" y="2053425"/>
                    <a:pt x="7068561" y="2231257"/>
                  </a:cubicBezTo>
                  <a:cubicBezTo>
                    <a:pt x="7073358" y="2253644"/>
                    <a:pt x="7093353" y="2269776"/>
                    <a:pt x="7106661" y="2288407"/>
                  </a:cubicBezTo>
                  <a:cubicBezTo>
                    <a:pt x="7125115" y="2314243"/>
                    <a:pt x="7145604" y="2338596"/>
                    <a:pt x="7163811" y="2364607"/>
                  </a:cubicBezTo>
                  <a:cubicBezTo>
                    <a:pt x="7190070" y="2402120"/>
                    <a:pt x="7214611" y="2440807"/>
                    <a:pt x="7240011" y="2478907"/>
                  </a:cubicBezTo>
                  <a:lnTo>
                    <a:pt x="7245131" y="2486587"/>
                  </a:lnTo>
                  <a:lnTo>
                    <a:pt x="7245131" y="2921644"/>
                  </a:lnTo>
                  <a:lnTo>
                    <a:pt x="7240011" y="2936107"/>
                  </a:lnTo>
                  <a:cubicBezTo>
                    <a:pt x="7229772" y="2956585"/>
                    <a:pt x="7214611" y="2974207"/>
                    <a:pt x="7201911" y="2993257"/>
                  </a:cubicBezTo>
                  <a:cubicBezTo>
                    <a:pt x="7189211" y="3044057"/>
                    <a:pt x="7153542" y="3094310"/>
                    <a:pt x="7163811" y="3145657"/>
                  </a:cubicBezTo>
                  <a:cubicBezTo>
                    <a:pt x="7170161" y="3177407"/>
                    <a:pt x="7169463" y="3211430"/>
                    <a:pt x="7182861" y="3240907"/>
                  </a:cubicBezTo>
                  <a:cubicBezTo>
                    <a:pt x="7195813" y="3269401"/>
                    <a:pt x="7216364" y="3301608"/>
                    <a:pt x="7240071" y="3332020"/>
                  </a:cubicBezTo>
                  <a:lnTo>
                    <a:pt x="7245131" y="3337921"/>
                  </a:lnTo>
                  <a:lnTo>
                    <a:pt x="7245131" y="3408812"/>
                  </a:lnTo>
                  <a:lnTo>
                    <a:pt x="6643452" y="3408812"/>
                  </a:lnTo>
                  <a:lnTo>
                    <a:pt x="6607791" y="3355320"/>
                  </a:lnTo>
                  <a:cubicBezTo>
                    <a:pt x="6590544" y="3334624"/>
                    <a:pt x="6569691" y="3317220"/>
                    <a:pt x="6550641" y="3298170"/>
                  </a:cubicBezTo>
                  <a:cubicBezTo>
                    <a:pt x="6340791" y="3245707"/>
                    <a:pt x="6586414" y="3281698"/>
                    <a:pt x="6436341" y="3336270"/>
                  </a:cubicBezTo>
                  <a:cubicBezTo>
                    <a:pt x="6382301" y="3355921"/>
                    <a:pt x="6322041" y="3348970"/>
                    <a:pt x="6264891" y="3355320"/>
                  </a:cubicBezTo>
                  <a:cubicBezTo>
                    <a:pt x="6245841" y="3342620"/>
                    <a:pt x="6228219" y="3327459"/>
                    <a:pt x="6207741" y="3317220"/>
                  </a:cubicBezTo>
                  <a:cubicBezTo>
                    <a:pt x="6133477" y="3280088"/>
                    <a:pt x="5959545" y="3276616"/>
                    <a:pt x="5921991" y="3279120"/>
                  </a:cubicBezTo>
                  <a:cubicBezTo>
                    <a:pt x="5899146" y="3280643"/>
                    <a:pt x="5883891" y="3304520"/>
                    <a:pt x="5864841" y="3317220"/>
                  </a:cubicBezTo>
                  <a:lnTo>
                    <a:pt x="5560041" y="3336270"/>
                  </a:lnTo>
                  <a:cubicBezTo>
                    <a:pt x="5519958" y="3338775"/>
                    <a:pt x="5485355" y="3367768"/>
                    <a:pt x="5445741" y="3374370"/>
                  </a:cubicBezTo>
                  <a:cubicBezTo>
                    <a:pt x="5370317" y="3386941"/>
                    <a:pt x="5293341" y="3387070"/>
                    <a:pt x="5217141" y="3393420"/>
                  </a:cubicBezTo>
                  <a:cubicBezTo>
                    <a:pt x="5191741" y="3387070"/>
                    <a:pt x="5166499" y="3380050"/>
                    <a:pt x="5140941" y="3374370"/>
                  </a:cubicBezTo>
                  <a:cubicBezTo>
                    <a:pt x="4923279" y="3326001"/>
                    <a:pt x="5155327" y="3382729"/>
                    <a:pt x="4969491" y="3336270"/>
                  </a:cubicBezTo>
                  <a:cubicBezTo>
                    <a:pt x="4880591" y="3329920"/>
                    <a:pt x="4791764" y="3311986"/>
                    <a:pt x="4702791" y="3317220"/>
                  </a:cubicBezTo>
                  <a:cubicBezTo>
                    <a:pt x="4679935" y="3318564"/>
                    <a:pt x="4667361" y="3348080"/>
                    <a:pt x="4645641" y="3355320"/>
                  </a:cubicBezTo>
                  <a:cubicBezTo>
                    <a:pt x="4608998" y="3367534"/>
                    <a:pt x="4569441" y="3368020"/>
                    <a:pt x="4531341" y="3374370"/>
                  </a:cubicBezTo>
                  <a:lnTo>
                    <a:pt x="4112241" y="3393420"/>
                  </a:lnTo>
                  <a:cubicBezTo>
                    <a:pt x="4089364" y="3392505"/>
                    <a:pt x="4077542" y="3359810"/>
                    <a:pt x="4055091" y="3355320"/>
                  </a:cubicBezTo>
                  <a:cubicBezTo>
                    <a:pt x="3980112" y="3340324"/>
                    <a:pt x="3902691" y="3342620"/>
                    <a:pt x="3826491" y="3336270"/>
                  </a:cubicBezTo>
                  <a:cubicBezTo>
                    <a:pt x="3794741" y="3348970"/>
                    <a:pt x="3761827" y="3359077"/>
                    <a:pt x="3731241" y="3374370"/>
                  </a:cubicBezTo>
                  <a:cubicBezTo>
                    <a:pt x="3715883" y="3382050"/>
                    <a:pt x="3704220" y="3398269"/>
                    <a:pt x="3689745" y="3406928"/>
                  </a:cubicBezTo>
                  <a:lnTo>
                    <a:pt x="3684423" y="3408812"/>
                  </a:lnTo>
                  <a:lnTo>
                    <a:pt x="3134075" y="3408812"/>
                  </a:lnTo>
                  <a:lnTo>
                    <a:pt x="3110294" y="3395665"/>
                  </a:lnTo>
                  <a:cubicBezTo>
                    <a:pt x="3056296" y="3361754"/>
                    <a:pt x="3106853" y="3362072"/>
                    <a:pt x="2969241" y="3336270"/>
                  </a:cubicBezTo>
                  <a:cubicBezTo>
                    <a:pt x="2906517" y="3324509"/>
                    <a:pt x="2842241" y="3323570"/>
                    <a:pt x="2778741" y="3317220"/>
                  </a:cubicBezTo>
                  <a:lnTo>
                    <a:pt x="2702541" y="3336270"/>
                  </a:lnTo>
                  <a:cubicBezTo>
                    <a:pt x="2651741" y="3348970"/>
                    <a:pt x="2600659" y="3360592"/>
                    <a:pt x="2550141" y="3374370"/>
                  </a:cubicBezTo>
                  <a:cubicBezTo>
                    <a:pt x="2530768" y="3379654"/>
                    <a:pt x="2512593" y="3389064"/>
                    <a:pt x="2492991" y="3393420"/>
                  </a:cubicBezTo>
                  <a:lnTo>
                    <a:pt x="2400639" y="3408812"/>
                  </a:lnTo>
                  <a:lnTo>
                    <a:pt x="1015784" y="3408812"/>
                  </a:lnTo>
                  <a:lnTo>
                    <a:pt x="1004964" y="3400688"/>
                  </a:lnTo>
                  <a:cubicBezTo>
                    <a:pt x="987105" y="3384775"/>
                    <a:pt x="969955" y="3366439"/>
                    <a:pt x="949941" y="3355320"/>
                  </a:cubicBezTo>
                  <a:cubicBezTo>
                    <a:pt x="932388" y="3345568"/>
                    <a:pt x="912598" y="3332969"/>
                    <a:pt x="892791" y="3336270"/>
                  </a:cubicBezTo>
                  <a:cubicBezTo>
                    <a:pt x="870207" y="3340034"/>
                    <a:pt x="858461" y="3372520"/>
                    <a:pt x="835641" y="3374370"/>
                  </a:cubicBezTo>
                  <a:cubicBezTo>
                    <a:pt x="620354" y="3391826"/>
                    <a:pt x="403841" y="3387070"/>
                    <a:pt x="187941" y="3393420"/>
                  </a:cubicBezTo>
                  <a:lnTo>
                    <a:pt x="218725" y="3408812"/>
                  </a:lnTo>
                  <a:lnTo>
                    <a:pt x="16442" y="3408812"/>
                  </a:lnTo>
                  <a:lnTo>
                    <a:pt x="16652" y="3408517"/>
                  </a:lnTo>
                  <a:cubicBezTo>
                    <a:pt x="23282" y="3399069"/>
                    <a:pt x="30773" y="3388171"/>
                    <a:pt x="39301" y="3375379"/>
                  </a:cubicBezTo>
                  <a:cubicBezTo>
                    <a:pt x="64701" y="3362679"/>
                    <a:pt x="98995" y="3360387"/>
                    <a:pt x="115501" y="3337279"/>
                  </a:cubicBezTo>
                  <a:cubicBezTo>
                    <a:pt x="164458" y="3268740"/>
                    <a:pt x="117465" y="3190770"/>
                    <a:pt x="96451" y="3127729"/>
                  </a:cubicBezTo>
                  <a:cubicBezTo>
                    <a:pt x="64701" y="3121379"/>
                    <a:pt x="32809" y="3115703"/>
                    <a:pt x="1201" y="3108679"/>
                  </a:cubicBezTo>
                  <a:lnTo>
                    <a:pt x="0" y="3108514"/>
                  </a:lnTo>
                  <a:lnTo>
                    <a:pt x="0" y="2653587"/>
                  </a:lnTo>
                  <a:lnTo>
                    <a:pt x="18193" y="2637287"/>
                  </a:lnTo>
                  <a:cubicBezTo>
                    <a:pt x="48044" y="2613292"/>
                    <a:pt x="20165" y="2656971"/>
                    <a:pt x="96451" y="2613379"/>
                  </a:cubicBezTo>
                  <a:cubicBezTo>
                    <a:pt x="124018" y="2597627"/>
                    <a:pt x="147251" y="2575279"/>
                    <a:pt x="172651" y="2556229"/>
                  </a:cubicBezTo>
                  <a:cubicBezTo>
                    <a:pt x="210299" y="2543680"/>
                    <a:pt x="260094" y="2532651"/>
                    <a:pt x="286951" y="2499079"/>
                  </a:cubicBezTo>
                  <a:cubicBezTo>
                    <a:pt x="299495" y="2483399"/>
                    <a:pt x="299651" y="2460979"/>
                    <a:pt x="306001" y="2441929"/>
                  </a:cubicBezTo>
                  <a:cubicBezTo>
                    <a:pt x="243162" y="2420983"/>
                    <a:pt x="221938" y="2415151"/>
                    <a:pt x="153601" y="2384779"/>
                  </a:cubicBezTo>
                  <a:cubicBezTo>
                    <a:pt x="127651" y="2373245"/>
                    <a:pt x="103503" y="2357866"/>
                    <a:pt x="77401" y="2346679"/>
                  </a:cubicBezTo>
                  <a:cubicBezTo>
                    <a:pt x="58944" y="2338769"/>
                    <a:pt x="28406" y="2345979"/>
                    <a:pt x="20251" y="2327629"/>
                  </a:cubicBezTo>
                  <a:cubicBezTo>
                    <a:pt x="-541" y="2280846"/>
                    <a:pt x="7551" y="2226029"/>
                    <a:pt x="1201" y="2175229"/>
                  </a:cubicBezTo>
                  <a:cubicBezTo>
                    <a:pt x="20251" y="2156179"/>
                    <a:pt x="43407" y="2140495"/>
                    <a:pt x="58351" y="2118079"/>
                  </a:cubicBezTo>
                  <a:cubicBezTo>
                    <a:pt x="69490" y="2101371"/>
                    <a:pt x="75055" y="2080872"/>
                    <a:pt x="77401" y="2060929"/>
                  </a:cubicBezTo>
                  <a:cubicBezTo>
                    <a:pt x="87815" y="1972413"/>
                    <a:pt x="90101" y="1883129"/>
                    <a:pt x="96451" y="1794229"/>
                  </a:cubicBezTo>
                  <a:cubicBezTo>
                    <a:pt x="80905" y="1747590"/>
                    <a:pt x="68726" y="1702074"/>
                    <a:pt x="39301" y="1660879"/>
                  </a:cubicBezTo>
                  <a:cubicBezTo>
                    <a:pt x="31472" y="1649918"/>
                    <a:pt x="21947" y="1640393"/>
                    <a:pt x="11998" y="1631227"/>
                  </a:cubicBezTo>
                  <a:lnTo>
                    <a:pt x="0" y="1620173"/>
                  </a:lnTo>
                  <a:lnTo>
                    <a:pt x="0" y="1162856"/>
                  </a:lnTo>
                  <a:lnTo>
                    <a:pt x="17311" y="1160215"/>
                  </a:lnTo>
                  <a:cubicBezTo>
                    <a:pt x="29303" y="1159085"/>
                    <a:pt x="39100" y="1156567"/>
                    <a:pt x="39301" y="1146529"/>
                  </a:cubicBezTo>
                  <a:cubicBezTo>
                    <a:pt x="45528" y="835182"/>
                    <a:pt x="13901" y="524229"/>
                    <a:pt x="1201" y="213079"/>
                  </a:cubicBezTo>
                  <a:lnTo>
                    <a:pt x="0" y="225673"/>
                  </a:lnTo>
                  <a:lnTo>
                    <a:pt x="0" y="0"/>
                  </a:lnTo>
                  <a:close/>
                </a:path>
              </a:pathLst>
            </a:custGeom>
            <a:grpFill/>
            <a:ln w="28575">
              <a:solidFill>
                <a:srgbClr val="00B050"/>
              </a:solidFill>
            </a:ln>
            <a:effectLst>
              <a:outerShdw sx="98000" sy="98000" algn="ctr" rotWithShape="0">
                <a:sysClr val="windowText" lastClr="000000">
                  <a:alpha val="39000"/>
                </a:sysClr>
              </a:outerShdw>
            </a:effectLst>
          </p:spPr>
          <p:txBody>
            <a:bodyPr anchor="ctr"/>
            <a:lstStyle/>
            <a:p>
              <a:pPr marL="0" marR="0" lvl="0" indent="0" algn="ctr" defTabSz="914400" rtl="0" eaLnBrk="0" fontAlgn="auto" latinLnBrk="0" hangingPunct="0">
                <a:lnSpc>
                  <a:spcPct val="100000"/>
                </a:lnSpc>
                <a:spcBef>
                  <a:spcPts val="0"/>
                </a:spcBef>
                <a:spcAft>
                  <a:spcPts val="0"/>
                </a:spcAft>
                <a:buClrTx/>
                <a:buSzTx/>
                <a:buFont typeface="Arial" panose="020B0604020202020204" pitchFamily="34" charset="0"/>
                <a:buNone/>
                <a:tabLst/>
                <a:defRPr/>
              </a:pPr>
              <a:endParaRPr kumimoji="0" lang="zh-CN" altLang="en-US" sz="2400" b="0" i="0" u="none" strike="noStrike" kern="0" cap="none" spc="0" normalizeH="0" baseline="0" noProof="0" dirty="0">
                <a:ln>
                  <a:noFill/>
                </a:ln>
                <a:solidFill>
                  <a:prstClr val="black"/>
                </a:solidFill>
                <a:effectLst/>
                <a:uLnTx/>
                <a:uFillTx/>
                <a:latin typeface="Simplified Arabic" panose="02020603050405020304" pitchFamily="18" charset="-78"/>
                <a:cs typeface="Simplified Arabic" panose="02020603050405020304" pitchFamily="18" charset="-78"/>
              </a:endParaRPr>
            </a:p>
          </p:txBody>
        </p:sp>
        <p:sp>
          <p:nvSpPr>
            <p:cNvPr id="13" name="TextBox 12">
              <a:extLst>
                <a:ext uri="{FF2B5EF4-FFF2-40B4-BE49-F238E27FC236}">
                  <a16:creationId xmlns:a16="http://schemas.microsoft.com/office/drawing/2014/main" id="{D98F4037-3C71-4A8A-81F0-5F2D99520D41}"/>
                </a:ext>
              </a:extLst>
            </p:cNvPr>
            <p:cNvSpPr txBox="1"/>
            <p:nvPr/>
          </p:nvSpPr>
          <p:spPr>
            <a:xfrm>
              <a:off x="3001679" y="1871767"/>
              <a:ext cx="6617798" cy="4921296"/>
            </a:xfrm>
            <a:prstGeom prst="rect">
              <a:avLst/>
            </a:prstGeom>
            <a:grpFill/>
            <a:ln w="28575">
              <a:noFill/>
            </a:ln>
          </p:spPr>
          <p:txBody>
            <a:bodyPr wrap="square" rtlCol="0">
              <a:spAutoFit/>
            </a:bodyPr>
            <a:lstStyle/>
            <a:p>
              <a:pPr algn="ctr" fontAlgn="base">
                <a:lnSpc>
                  <a:spcPct val="125000"/>
                </a:lnSpc>
                <a:spcBef>
                  <a:spcPct val="0"/>
                </a:spcBef>
                <a:spcAft>
                  <a:spcPts val="1000"/>
                </a:spcAft>
              </a:pPr>
              <a:r>
                <a:rPr lang="ar-EG" sz="2400" b="1" dirty="0">
                  <a:solidFill>
                    <a:srgbClr val="002060"/>
                  </a:solidFill>
                  <a:latin typeface="Sakkal Majalla" panose="02000000000000000000" pitchFamily="2" charset="-78"/>
                  <a:cs typeface="Sakkal Majalla" panose="02000000000000000000" pitchFamily="2" charset="-78"/>
                </a:rPr>
                <a:t>يوفر هذا البرنامج مجموعة أدوات متكاملة لتحليل بيانات الأعمال وهو برنامج احترافي يسمح للمستخدمين بإنشاء تقارير مرئية تفاعلية ولوحات معلومات وهو يتكامل مع برنامج اكسل و</a:t>
              </a:r>
              <a:r>
                <a:rPr lang="en-US" sz="2400" b="1" dirty="0">
                  <a:solidFill>
                    <a:srgbClr val="002060"/>
                  </a:solidFill>
                  <a:latin typeface="Sakkal Majalla" panose="02000000000000000000" pitchFamily="2" charset="-78"/>
                  <a:cs typeface="Sakkal Majalla" panose="02000000000000000000" pitchFamily="2" charset="-78"/>
                </a:rPr>
                <a:t>SQL Server </a:t>
              </a:r>
              <a:r>
                <a:rPr lang="ar-EG" sz="2400" b="1" dirty="0">
                  <a:solidFill>
                    <a:srgbClr val="002060"/>
                  </a:solidFill>
                  <a:latin typeface="Sakkal Majalla" panose="02000000000000000000" pitchFamily="2" charset="-78"/>
                  <a:cs typeface="Sakkal Majalla" panose="02000000000000000000" pitchFamily="2" charset="-78"/>
                </a:rPr>
                <a:t>وخدمات جوجل السحابية ويوفر العديد من الميزات الأخرى المفيدة لمحللي البيانات</a:t>
              </a:r>
            </a:p>
          </p:txBody>
        </p:sp>
      </p:grpSp>
      <p:grpSp>
        <p:nvGrpSpPr>
          <p:cNvPr id="14" name="Group 13"/>
          <p:cNvGrpSpPr/>
          <p:nvPr/>
        </p:nvGrpSpPr>
        <p:grpSpPr>
          <a:xfrm>
            <a:off x="1758217" y="1535304"/>
            <a:ext cx="6268233" cy="635823"/>
            <a:chOff x="-4493350" y="-64559"/>
            <a:chExt cx="7630080" cy="636005"/>
          </a:xfrm>
        </p:grpSpPr>
        <p:pic>
          <p:nvPicPr>
            <p:cNvPr id="15" name="Picture 14" descr="E:\القديم كله\صور\emy\اااااااااا_0017_Vector-Smart-Objec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70065" y="-57220"/>
              <a:ext cx="966665" cy="628666"/>
            </a:xfrm>
            <a:prstGeom prst="rect">
              <a:avLst/>
            </a:prstGeom>
            <a:noFill/>
            <a:ln>
              <a:noFill/>
            </a:ln>
          </p:spPr>
        </p:pic>
        <p:sp>
          <p:nvSpPr>
            <p:cNvPr id="16" name="Rectangle 15"/>
            <p:cNvSpPr/>
            <p:nvPr/>
          </p:nvSpPr>
          <p:spPr>
            <a:xfrm>
              <a:off x="-4493350" y="-64559"/>
              <a:ext cx="6663415" cy="562302"/>
            </a:xfrm>
            <a:prstGeom prst="rect">
              <a:avLst/>
            </a:prstGeom>
          </p:spPr>
          <p:txBody>
            <a:bodyPr wrap="square">
              <a:noAutofit/>
            </a:bodyPr>
            <a:lstStyle/>
            <a:p>
              <a:pPr>
                <a:lnSpc>
                  <a:spcPct val="107000"/>
                </a:lnSpc>
                <a:spcAft>
                  <a:spcPts val="800"/>
                </a:spcAft>
              </a:pPr>
              <a:r>
                <a:rPr lang="ar-SA" sz="2800" b="1" dirty="0">
                  <a:solidFill>
                    <a:srgbClr val="C00000"/>
                  </a:solidFill>
                  <a:latin typeface="Adobe Arabic" panose="02040503050201020203" pitchFamily="18" charset="-78"/>
                  <a:ea typeface="Calibri" panose="020F0502020204030204" pitchFamily="34" charset="0"/>
                  <a:cs typeface="Adobe Arabic" panose="02040503050201020203" pitchFamily="18" charset="-78"/>
                </a:rPr>
                <a:t>برنامج </a:t>
              </a:r>
              <a:r>
                <a:rPr lang="en-US" sz="2800" b="1" dirty="0">
                  <a:solidFill>
                    <a:srgbClr val="C00000"/>
                  </a:solidFill>
                  <a:latin typeface="Adobe Arabic" panose="02040503050201020203" pitchFamily="18" charset="-78"/>
                  <a:ea typeface="Calibri" panose="020F0502020204030204" pitchFamily="34" charset="0"/>
                  <a:cs typeface="Adobe Arabic" panose="02040503050201020203" pitchFamily="18" charset="-78"/>
                </a:rPr>
                <a:t>Microsoft Power BI:</a:t>
              </a:r>
            </a:p>
          </p:txBody>
        </p:sp>
        <p:sp>
          <p:nvSpPr>
            <p:cNvPr id="17" name="Rectangle 16"/>
            <p:cNvSpPr/>
            <p:nvPr/>
          </p:nvSpPr>
          <p:spPr>
            <a:xfrm>
              <a:off x="2483131" y="-64559"/>
              <a:ext cx="447975" cy="533234"/>
            </a:xfrm>
            <a:prstGeom prst="rect">
              <a:avLst/>
            </a:prstGeom>
          </p:spPr>
          <p:txBody>
            <a:bodyPr wrap="square">
              <a:noAutofit/>
            </a:bodyPr>
            <a:lstStyle/>
            <a:p>
              <a:pPr marL="0" marR="0" algn="r" rtl="1">
                <a:lnSpc>
                  <a:spcPct val="107000"/>
                </a:lnSpc>
                <a:spcBef>
                  <a:spcPts val="0"/>
                </a:spcBef>
                <a:spcAft>
                  <a:spcPts val="800"/>
                </a:spcAft>
              </a:pPr>
              <a:r>
                <a:rPr lang="ar-EG" sz="2800" b="1" dirty="0">
                  <a:solidFill>
                    <a:srgbClr val="FFFFFF"/>
                  </a:solidFill>
                  <a:effectLst/>
                  <a:latin typeface="Calibri" panose="020F0502020204030204" pitchFamily="34" charset="0"/>
                  <a:ea typeface="Calibri" panose="020F0502020204030204" pitchFamily="34" charset="0"/>
                  <a:cs typeface="Adobe Arabic" panose="02040503050201020203" pitchFamily="18" charset="-78"/>
                </a:rPr>
                <a:t>2</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grpSp>
    </p:spTree>
    <p:extLst>
      <p:ext uri="{BB962C8B-B14F-4D97-AF65-F5344CB8AC3E}">
        <p14:creationId xmlns:p14="http://schemas.microsoft.com/office/powerpoint/2010/main" val="3650981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randombar(horizontal)">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randombar(horizontal)">
                                      <p:cBhvr>
                                        <p:cTn id="2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02A93DA-8321-490E-B7A0-7881EC602D96}" type="slidenum">
              <a:rPr lang="ar-EG" smtClean="0"/>
              <a:t>46</a:t>
            </a:fld>
            <a:endParaRPr lang="ar-EG"/>
          </a:p>
        </p:txBody>
      </p:sp>
      <p:sp>
        <p:nvSpPr>
          <p:cNvPr id="3" name="Rectangle 2"/>
          <p:cNvSpPr/>
          <p:nvPr/>
        </p:nvSpPr>
        <p:spPr>
          <a:xfrm>
            <a:off x="6688477" y="184707"/>
            <a:ext cx="5332288" cy="604781"/>
          </a:xfrm>
          <a:prstGeom prst="rect">
            <a:avLst/>
          </a:prstGeom>
        </p:spPr>
        <p:txBody>
          <a:bodyPr wrap="square">
            <a:spAutoFit/>
          </a:bodyPr>
          <a:lstStyle/>
          <a:p>
            <a:pPr lvl="0" algn="ctr">
              <a:lnSpc>
                <a:spcPct val="90000"/>
              </a:lnSpc>
              <a:defRPr/>
            </a:pPr>
            <a:r>
              <a:rPr lang="ar-EG" sz="3600" dirty="0">
                <a:solidFill>
                  <a:prstClr val="white"/>
                </a:solidFill>
                <a:latin typeface="Sakkal Majalla" panose="02000000000000000000" pitchFamily="2" charset="-78"/>
                <a:cs typeface="Sakkal Majalla" pitchFamily="2" charset="-78"/>
              </a:rPr>
              <a:t>أهم أدوات وتقنيات تحليل البيانات</a:t>
            </a:r>
          </a:p>
        </p:txBody>
      </p:sp>
      <p:grpSp>
        <p:nvGrpSpPr>
          <p:cNvPr id="14" name="Group 13"/>
          <p:cNvGrpSpPr/>
          <p:nvPr/>
        </p:nvGrpSpPr>
        <p:grpSpPr>
          <a:xfrm>
            <a:off x="5752532" y="1574579"/>
            <a:ext cx="6268233" cy="635823"/>
            <a:chOff x="-4493350" y="-64559"/>
            <a:chExt cx="7630080" cy="636005"/>
          </a:xfrm>
        </p:grpSpPr>
        <p:pic>
          <p:nvPicPr>
            <p:cNvPr id="15" name="Picture 14" descr="E:\القديم كله\صور\emy\اااااااااا_0017_Vector-Smart-Objec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70065" y="-57220"/>
              <a:ext cx="966665" cy="628666"/>
            </a:xfrm>
            <a:prstGeom prst="rect">
              <a:avLst/>
            </a:prstGeom>
            <a:noFill/>
            <a:ln>
              <a:noFill/>
            </a:ln>
          </p:spPr>
        </p:pic>
        <p:sp>
          <p:nvSpPr>
            <p:cNvPr id="16" name="Rectangle 15"/>
            <p:cNvSpPr/>
            <p:nvPr/>
          </p:nvSpPr>
          <p:spPr>
            <a:xfrm>
              <a:off x="-4493350" y="-64559"/>
              <a:ext cx="6663415" cy="562302"/>
            </a:xfrm>
            <a:prstGeom prst="rect">
              <a:avLst/>
            </a:prstGeom>
          </p:spPr>
          <p:txBody>
            <a:bodyPr wrap="square">
              <a:noAutofit/>
            </a:bodyPr>
            <a:lstStyle/>
            <a:p>
              <a:pPr>
                <a:lnSpc>
                  <a:spcPct val="107000"/>
                </a:lnSpc>
                <a:spcAft>
                  <a:spcPts val="800"/>
                </a:spcAft>
              </a:pPr>
              <a:r>
                <a:rPr lang="ar-SA" sz="2800" b="1" dirty="0">
                  <a:solidFill>
                    <a:srgbClr val="C00000"/>
                  </a:solidFill>
                  <a:latin typeface="Adobe Arabic" panose="02040503050201020203" pitchFamily="18" charset="-78"/>
                  <a:ea typeface="Calibri" panose="020F0502020204030204" pitchFamily="34" charset="0"/>
                  <a:cs typeface="Adobe Arabic" panose="02040503050201020203" pitchFamily="18" charset="-78"/>
                </a:rPr>
                <a:t>برنامج </a:t>
              </a:r>
              <a:r>
                <a:rPr lang="en-US" sz="2800" b="1" dirty="0">
                  <a:solidFill>
                    <a:srgbClr val="C00000"/>
                  </a:solidFill>
                  <a:latin typeface="Adobe Arabic" panose="02040503050201020203" pitchFamily="18" charset="-78"/>
                  <a:ea typeface="Calibri" panose="020F0502020204030204" pitchFamily="34" charset="0"/>
                  <a:cs typeface="Adobe Arabic" panose="02040503050201020203" pitchFamily="18" charset="-78"/>
                </a:rPr>
                <a:t>SAS:</a:t>
              </a:r>
              <a:endParaRPr lang="en-US" sz="1600" dirty="0">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17" name="Rectangle 16"/>
            <p:cNvSpPr/>
            <p:nvPr/>
          </p:nvSpPr>
          <p:spPr>
            <a:xfrm>
              <a:off x="2598647" y="-64559"/>
              <a:ext cx="332460" cy="533234"/>
            </a:xfrm>
            <a:prstGeom prst="rect">
              <a:avLst/>
            </a:prstGeom>
          </p:spPr>
          <p:txBody>
            <a:bodyPr wrap="square">
              <a:noAutofit/>
            </a:bodyPr>
            <a:lstStyle/>
            <a:p>
              <a:pPr marL="0" marR="0" algn="r" rtl="1">
                <a:lnSpc>
                  <a:spcPct val="107000"/>
                </a:lnSpc>
                <a:spcBef>
                  <a:spcPts val="0"/>
                </a:spcBef>
                <a:spcAft>
                  <a:spcPts val="800"/>
                </a:spcAft>
              </a:pPr>
              <a:r>
                <a:rPr lang="ar-EG" sz="2800" b="1" dirty="0">
                  <a:solidFill>
                    <a:srgbClr val="FFFFFF"/>
                  </a:solidFill>
                  <a:effectLst/>
                  <a:latin typeface="Calibri" panose="020F0502020204030204" pitchFamily="34" charset="0"/>
                  <a:ea typeface="Calibri" panose="020F0502020204030204" pitchFamily="34" charset="0"/>
                  <a:cs typeface="Adobe Arabic" panose="02040503050201020203" pitchFamily="18" charset="-78"/>
                </a:rPr>
                <a:t>3</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grpSp>
      <p:sp>
        <p:nvSpPr>
          <p:cNvPr id="19" name="Rectangle 18"/>
          <p:cNvSpPr/>
          <p:nvPr/>
        </p:nvSpPr>
        <p:spPr>
          <a:xfrm>
            <a:off x="548640" y="2345131"/>
            <a:ext cx="10677994" cy="1015663"/>
          </a:xfrm>
          <a:prstGeom prst="rect">
            <a:avLst/>
          </a:prstGeom>
        </p:spPr>
        <p:txBody>
          <a:bodyPr wrap="square">
            <a:spAutoFit/>
          </a:bodyPr>
          <a:lstStyle/>
          <a:p>
            <a:pPr algn="justLow">
              <a:lnSpc>
                <a:spcPct val="125000"/>
              </a:lnSpc>
              <a:spcAft>
                <a:spcPts val="800"/>
              </a:spcAft>
            </a:pPr>
            <a:r>
              <a:rPr lang="ar-OM"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برنامج</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SAS </a:t>
            </a:r>
            <a:r>
              <a:rPr lang="ar-OM"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هو أداة تحليل إحصائي تستخدم لتحليل معلومات وبيانات المؤسسات التجارية الكبيرة تم تطويره لتحديد سمات العملاء وإعداد التقارير واستخراج البيانات وإجراء التحليلات </a:t>
            </a:r>
            <a:r>
              <a:rPr lang="ar-OM" sz="2400" b="1" dirty="0" err="1">
                <a:solidFill>
                  <a:srgbClr val="002060"/>
                </a:solidFill>
                <a:latin typeface="Sakkal Majalla" panose="02000000000000000000" pitchFamily="2" charset="-78"/>
                <a:ea typeface="Calibri" panose="020F0502020204030204" pitchFamily="34" charset="0"/>
                <a:cs typeface="Sakkal Majalla" panose="02000000000000000000" pitchFamily="2" charset="-78"/>
              </a:rPr>
              <a:t>التنبؤية</a:t>
            </a:r>
            <a:r>
              <a:rPr lang="ar-OM"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ويملك وحدات برمجية لاستخدامات متقدمة</a:t>
            </a:r>
            <a:endPar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grpSp>
        <p:nvGrpSpPr>
          <p:cNvPr id="21" name="Group 20"/>
          <p:cNvGrpSpPr/>
          <p:nvPr/>
        </p:nvGrpSpPr>
        <p:grpSpPr>
          <a:xfrm>
            <a:off x="5752532" y="3730964"/>
            <a:ext cx="6268233" cy="635823"/>
            <a:chOff x="-4493350" y="-64559"/>
            <a:chExt cx="7630080" cy="636005"/>
          </a:xfrm>
        </p:grpSpPr>
        <p:pic>
          <p:nvPicPr>
            <p:cNvPr id="22" name="Picture 21" descr="E:\القديم كله\صور\emy\اااااااااا_0017_Vector-Smart-Objec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70065" y="-57220"/>
              <a:ext cx="966665" cy="628666"/>
            </a:xfrm>
            <a:prstGeom prst="rect">
              <a:avLst/>
            </a:prstGeom>
            <a:noFill/>
            <a:ln>
              <a:noFill/>
            </a:ln>
          </p:spPr>
        </p:pic>
        <p:sp>
          <p:nvSpPr>
            <p:cNvPr id="23" name="Rectangle 22"/>
            <p:cNvSpPr/>
            <p:nvPr/>
          </p:nvSpPr>
          <p:spPr>
            <a:xfrm>
              <a:off x="-4493350" y="-64559"/>
              <a:ext cx="6663415" cy="562302"/>
            </a:xfrm>
            <a:prstGeom prst="rect">
              <a:avLst/>
            </a:prstGeom>
          </p:spPr>
          <p:txBody>
            <a:bodyPr wrap="square">
              <a:noAutofit/>
            </a:bodyPr>
            <a:lstStyle/>
            <a:p>
              <a:pPr>
                <a:lnSpc>
                  <a:spcPct val="107000"/>
                </a:lnSpc>
                <a:spcAft>
                  <a:spcPts val="800"/>
                </a:spcAft>
              </a:pPr>
              <a:r>
                <a:rPr lang="ar-SA" sz="2800" b="1" dirty="0">
                  <a:solidFill>
                    <a:srgbClr val="C00000"/>
                  </a:solidFill>
                  <a:latin typeface="Adobe Arabic" panose="02040503050201020203" pitchFamily="18" charset="-78"/>
                  <a:ea typeface="Calibri" panose="020F0502020204030204" pitchFamily="34" charset="0"/>
                  <a:cs typeface="Adobe Arabic" panose="02040503050201020203" pitchFamily="18" charset="-78"/>
                </a:rPr>
                <a:t>أباتشي سبارك </a:t>
              </a:r>
              <a:r>
                <a:rPr lang="en-US" sz="2800" b="1" dirty="0">
                  <a:solidFill>
                    <a:srgbClr val="C00000"/>
                  </a:solidFill>
                  <a:latin typeface="Adobe Arabic" panose="02040503050201020203" pitchFamily="18" charset="-78"/>
                  <a:ea typeface="Calibri" panose="020F0502020204030204" pitchFamily="34" charset="0"/>
                  <a:cs typeface="Adobe Arabic" panose="02040503050201020203" pitchFamily="18" charset="-78"/>
                </a:rPr>
                <a:t>Apache Spark:</a:t>
              </a:r>
              <a:endParaRPr lang="en-US" sz="1600" dirty="0">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24" name="Rectangle 23"/>
            <p:cNvSpPr/>
            <p:nvPr/>
          </p:nvSpPr>
          <p:spPr>
            <a:xfrm>
              <a:off x="2598647" y="-64559"/>
              <a:ext cx="332460" cy="533234"/>
            </a:xfrm>
            <a:prstGeom prst="rect">
              <a:avLst/>
            </a:prstGeom>
          </p:spPr>
          <p:txBody>
            <a:bodyPr wrap="square">
              <a:noAutofit/>
            </a:bodyPr>
            <a:lstStyle/>
            <a:p>
              <a:pPr marL="0" marR="0" algn="r" rtl="1">
                <a:lnSpc>
                  <a:spcPct val="107000"/>
                </a:lnSpc>
                <a:spcBef>
                  <a:spcPts val="0"/>
                </a:spcBef>
                <a:spcAft>
                  <a:spcPts val="800"/>
                </a:spcAft>
              </a:pPr>
              <a:r>
                <a:rPr lang="ar-EG" sz="2800" b="1" dirty="0">
                  <a:solidFill>
                    <a:srgbClr val="FFFFFF"/>
                  </a:solidFill>
                  <a:effectLst/>
                  <a:latin typeface="Calibri" panose="020F0502020204030204" pitchFamily="34" charset="0"/>
                  <a:ea typeface="Calibri" panose="020F0502020204030204" pitchFamily="34" charset="0"/>
                  <a:cs typeface="Adobe Arabic" panose="02040503050201020203" pitchFamily="18" charset="-78"/>
                </a:rPr>
                <a:t>4</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grpSp>
      <p:sp>
        <p:nvSpPr>
          <p:cNvPr id="25" name="Rectangle 24"/>
          <p:cNvSpPr/>
          <p:nvPr/>
        </p:nvSpPr>
        <p:spPr>
          <a:xfrm>
            <a:off x="548640" y="4501516"/>
            <a:ext cx="10677994" cy="1477328"/>
          </a:xfrm>
          <a:prstGeom prst="rect">
            <a:avLst/>
          </a:prstGeom>
        </p:spPr>
        <p:txBody>
          <a:bodyPr wrap="square">
            <a:spAutoFit/>
          </a:bodyPr>
          <a:lstStyle/>
          <a:p>
            <a:pPr algn="justLow">
              <a:lnSpc>
                <a:spcPct val="125000"/>
              </a:lnSpc>
              <a:spcAft>
                <a:spcPts val="800"/>
              </a:spcAft>
            </a:pPr>
            <a:r>
              <a:rPr lang="ar-OM"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أباتشي سبارك هو إطار عمل برمجي سريع وديناميكي وسهل الاستخدام لمعالجة البيانات وهو يحتوي مكتبة غنية لخوارزميات التعلم الآلي ويستخدم عادة من قبل محللي البيانات وعلماء البيانات لمعالجة البيانات الضخمة وغير </a:t>
            </a:r>
            <a:r>
              <a:rPr lang="ar-OM" sz="2400" b="1" dirty="0" err="1">
                <a:solidFill>
                  <a:srgbClr val="002060"/>
                </a:solidFill>
                <a:latin typeface="Sakkal Majalla" panose="02000000000000000000" pitchFamily="2" charset="-78"/>
                <a:ea typeface="Calibri" panose="020F0502020204030204" pitchFamily="34" charset="0"/>
                <a:cs typeface="Sakkal Majalla" panose="02000000000000000000" pitchFamily="2" charset="-78"/>
              </a:rPr>
              <a:t>المهيكلة</a:t>
            </a:r>
            <a:r>
              <a:rPr lang="ar-OM"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وإجراء مهام التحليل الثقيلة حسابيًا من خلال توزيعها على عدة حواسيب</a:t>
            </a:r>
            <a:endPar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pic>
        <p:nvPicPr>
          <p:cNvPr id="26" name="Picture 25" descr="SAS Tutorial - Javatpoint"/>
          <p:cNvPicPr/>
          <p:nvPr/>
        </p:nvPicPr>
        <p:blipFill>
          <a:blip r:embed="rId4">
            <a:extLst>
              <a:ext uri="{28A0092B-C50C-407E-A947-70E740481C1C}">
                <a14:useLocalDpi xmlns:a14="http://schemas.microsoft.com/office/drawing/2010/main" val="0"/>
              </a:ext>
            </a:extLst>
          </a:blip>
          <a:srcRect/>
          <a:stretch>
            <a:fillRect/>
          </a:stretch>
        </p:blipFill>
        <p:spPr bwMode="auto">
          <a:xfrm>
            <a:off x="1333101" y="350443"/>
            <a:ext cx="2828925" cy="1994688"/>
          </a:xfrm>
          <a:prstGeom prst="rect">
            <a:avLst/>
          </a:prstGeom>
          <a:noFill/>
          <a:ln>
            <a:noFill/>
          </a:ln>
        </p:spPr>
      </p:pic>
      <p:pic>
        <p:nvPicPr>
          <p:cNvPr id="27" name="Picture 26" descr="أپاتشي سپارك - المعرفة"/>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10594" y="3421241"/>
            <a:ext cx="2009775" cy="1152525"/>
          </a:xfrm>
          <a:prstGeom prst="rect">
            <a:avLst/>
          </a:prstGeom>
          <a:noFill/>
          <a:ln>
            <a:noFill/>
          </a:ln>
        </p:spPr>
      </p:pic>
    </p:spTree>
    <p:extLst>
      <p:ext uri="{BB962C8B-B14F-4D97-AF65-F5344CB8AC3E}">
        <p14:creationId xmlns:p14="http://schemas.microsoft.com/office/powerpoint/2010/main" val="3065351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par>
                                <p:cTn id="11" presetID="10" presetClass="entr" presetSubtype="0" fill="hold"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1000"/>
                                        <p:tgtEl>
                                          <p:spTgt spid="19"/>
                                        </p:tgtEl>
                                      </p:cBhvr>
                                    </p:animEffect>
                                    <p:anim calcmode="lin" valueType="num">
                                      <p:cBhvr>
                                        <p:cTn id="19" dur="1000" fill="hold"/>
                                        <p:tgtEl>
                                          <p:spTgt spid="19"/>
                                        </p:tgtEl>
                                        <p:attrNameLst>
                                          <p:attrName>ppt_x</p:attrName>
                                        </p:attrNameLst>
                                      </p:cBhvr>
                                      <p:tavLst>
                                        <p:tav tm="0">
                                          <p:val>
                                            <p:strVal val="#ppt_x"/>
                                          </p:val>
                                        </p:tav>
                                        <p:tav tm="100000">
                                          <p:val>
                                            <p:strVal val="#ppt_x"/>
                                          </p:val>
                                        </p:tav>
                                      </p:tavLst>
                                    </p:anim>
                                    <p:anim calcmode="lin" valueType="num">
                                      <p:cBhvr>
                                        <p:cTn id="20"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nodeType="click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1000" fill="hold"/>
                                        <p:tgtEl>
                                          <p:spTgt spid="21"/>
                                        </p:tgtEl>
                                        <p:attrNameLst>
                                          <p:attrName>ppt_w</p:attrName>
                                        </p:attrNameLst>
                                      </p:cBhvr>
                                      <p:tavLst>
                                        <p:tav tm="0">
                                          <p:val>
                                            <p:fltVal val="0"/>
                                          </p:val>
                                        </p:tav>
                                        <p:tav tm="100000">
                                          <p:val>
                                            <p:strVal val="#ppt_w"/>
                                          </p:val>
                                        </p:tav>
                                      </p:tavLst>
                                    </p:anim>
                                    <p:anim calcmode="lin" valueType="num">
                                      <p:cBhvr>
                                        <p:cTn id="26" dur="1000" fill="hold"/>
                                        <p:tgtEl>
                                          <p:spTgt spid="21"/>
                                        </p:tgtEl>
                                        <p:attrNameLst>
                                          <p:attrName>ppt_h</p:attrName>
                                        </p:attrNameLst>
                                      </p:cBhvr>
                                      <p:tavLst>
                                        <p:tav tm="0">
                                          <p:val>
                                            <p:fltVal val="0"/>
                                          </p:val>
                                        </p:tav>
                                        <p:tav tm="100000">
                                          <p:val>
                                            <p:strVal val="#ppt_h"/>
                                          </p:val>
                                        </p:tav>
                                      </p:tavLst>
                                    </p:anim>
                                    <p:anim calcmode="lin" valueType="num">
                                      <p:cBhvr>
                                        <p:cTn id="27" dur="1000" fill="hold"/>
                                        <p:tgtEl>
                                          <p:spTgt spid="21"/>
                                        </p:tgtEl>
                                        <p:attrNameLst>
                                          <p:attrName>style.rotation</p:attrName>
                                        </p:attrNameLst>
                                      </p:cBhvr>
                                      <p:tavLst>
                                        <p:tav tm="0">
                                          <p:val>
                                            <p:fltVal val="90"/>
                                          </p:val>
                                        </p:tav>
                                        <p:tav tm="100000">
                                          <p:val>
                                            <p:fltVal val="0"/>
                                          </p:val>
                                        </p:tav>
                                      </p:tavLst>
                                    </p:anim>
                                    <p:animEffect transition="in" filter="fade">
                                      <p:cBhvr>
                                        <p:cTn id="28" dur="1000"/>
                                        <p:tgtEl>
                                          <p:spTgt spid="21"/>
                                        </p:tgtEl>
                                      </p:cBhvr>
                                    </p:animEffect>
                                  </p:childTnLst>
                                </p:cTn>
                              </p:par>
                              <p:par>
                                <p:cTn id="29" presetID="10" presetClass="entr" presetSubtype="0" fill="hold"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500"/>
                                        <p:tgtEl>
                                          <p:spTgt spid="27"/>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1000"/>
                                        <p:tgtEl>
                                          <p:spTgt spid="25"/>
                                        </p:tgtEl>
                                      </p:cBhvr>
                                    </p:animEffect>
                                    <p:anim calcmode="lin" valueType="num">
                                      <p:cBhvr>
                                        <p:cTn id="37" dur="1000" fill="hold"/>
                                        <p:tgtEl>
                                          <p:spTgt spid="25"/>
                                        </p:tgtEl>
                                        <p:attrNameLst>
                                          <p:attrName>ppt_x</p:attrName>
                                        </p:attrNameLst>
                                      </p:cBhvr>
                                      <p:tavLst>
                                        <p:tav tm="0">
                                          <p:val>
                                            <p:strVal val="#ppt_x"/>
                                          </p:val>
                                        </p:tav>
                                        <p:tav tm="100000">
                                          <p:val>
                                            <p:strVal val="#ppt_x"/>
                                          </p:val>
                                        </p:tav>
                                      </p:tavLst>
                                    </p:anim>
                                    <p:anim calcmode="lin" valueType="num">
                                      <p:cBhvr>
                                        <p:cTn id="38"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02A93DA-8321-490E-B7A0-7881EC602D96}" type="slidenum">
              <a:rPr lang="ar-EG" smtClean="0"/>
              <a:t>47</a:t>
            </a:fld>
            <a:endParaRPr lang="ar-EG"/>
          </a:p>
        </p:txBody>
      </p:sp>
      <p:sp>
        <p:nvSpPr>
          <p:cNvPr id="3" name="Rectangle 2"/>
          <p:cNvSpPr/>
          <p:nvPr/>
        </p:nvSpPr>
        <p:spPr>
          <a:xfrm>
            <a:off x="6688477" y="184707"/>
            <a:ext cx="5332288" cy="604781"/>
          </a:xfrm>
          <a:prstGeom prst="rect">
            <a:avLst/>
          </a:prstGeom>
        </p:spPr>
        <p:txBody>
          <a:bodyPr wrap="square">
            <a:spAutoFit/>
          </a:bodyPr>
          <a:lstStyle/>
          <a:p>
            <a:pPr lvl="0" algn="ctr">
              <a:lnSpc>
                <a:spcPct val="90000"/>
              </a:lnSpc>
              <a:defRPr/>
            </a:pPr>
            <a:r>
              <a:rPr lang="ar-EG" sz="3600" dirty="0">
                <a:solidFill>
                  <a:prstClr val="white"/>
                </a:solidFill>
                <a:latin typeface="Sakkal Majalla" panose="02000000000000000000" pitchFamily="2" charset="-78"/>
                <a:cs typeface="Sakkal Majalla" pitchFamily="2" charset="-78"/>
              </a:rPr>
              <a:t>أهم أدوات وتقنيات تحليل البيانات</a:t>
            </a:r>
          </a:p>
        </p:txBody>
      </p:sp>
      <p:grpSp>
        <p:nvGrpSpPr>
          <p:cNvPr id="14" name="Group 13"/>
          <p:cNvGrpSpPr/>
          <p:nvPr/>
        </p:nvGrpSpPr>
        <p:grpSpPr>
          <a:xfrm>
            <a:off x="5752532" y="1490421"/>
            <a:ext cx="6268233" cy="635823"/>
            <a:chOff x="-4493350" y="-64559"/>
            <a:chExt cx="7630080" cy="636005"/>
          </a:xfrm>
        </p:grpSpPr>
        <p:pic>
          <p:nvPicPr>
            <p:cNvPr id="15" name="Picture 14" descr="E:\القديم كله\صور\emy\اااااااااا_0017_Vector-Smart-Objec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70065" y="-57220"/>
              <a:ext cx="966665" cy="628666"/>
            </a:xfrm>
            <a:prstGeom prst="rect">
              <a:avLst/>
            </a:prstGeom>
            <a:noFill/>
            <a:ln>
              <a:noFill/>
            </a:ln>
          </p:spPr>
        </p:pic>
        <p:sp>
          <p:nvSpPr>
            <p:cNvPr id="16" name="Rectangle 15"/>
            <p:cNvSpPr/>
            <p:nvPr/>
          </p:nvSpPr>
          <p:spPr>
            <a:xfrm>
              <a:off x="-4493350" y="-64559"/>
              <a:ext cx="6663415" cy="562302"/>
            </a:xfrm>
            <a:prstGeom prst="rect">
              <a:avLst/>
            </a:prstGeom>
          </p:spPr>
          <p:txBody>
            <a:bodyPr wrap="square">
              <a:noAutofit/>
            </a:bodyPr>
            <a:lstStyle/>
            <a:p>
              <a:pPr>
                <a:lnSpc>
                  <a:spcPct val="107000"/>
                </a:lnSpc>
                <a:spcAft>
                  <a:spcPts val="800"/>
                </a:spcAft>
              </a:pPr>
              <a:r>
                <a:rPr lang="ar-SA" sz="2800" b="1" dirty="0">
                  <a:solidFill>
                    <a:srgbClr val="C00000"/>
                  </a:solidFill>
                  <a:latin typeface="Adobe Arabic" panose="02040503050201020203" pitchFamily="18" charset="-78"/>
                  <a:ea typeface="Calibri" panose="020F0502020204030204" pitchFamily="34" charset="0"/>
                  <a:cs typeface="Adobe Arabic" panose="02040503050201020203" pitchFamily="18" charset="-78"/>
                </a:rPr>
                <a:t>لغة البرمجة بايثون </a:t>
              </a:r>
              <a:r>
                <a:rPr lang="en-US" sz="2800" b="1" dirty="0">
                  <a:solidFill>
                    <a:srgbClr val="C00000"/>
                  </a:solidFill>
                  <a:latin typeface="Adobe Arabic" panose="02040503050201020203" pitchFamily="18" charset="-78"/>
                  <a:ea typeface="Calibri" panose="020F0502020204030204" pitchFamily="34" charset="0"/>
                  <a:cs typeface="Adobe Arabic" panose="02040503050201020203" pitchFamily="18" charset="-78"/>
                </a:rPr>
                <a:t>Python:</a:t>
              </a:r>
              <a:endParaRPr lang="en-US" sz="1600" dirty="0">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17" name="Rectangle 16"/>
            <p:cNvSpPr/>
            <p:nvPr/>
          </p:nvSpPr>
          <p:spPr>
            <a:xfrm>
              <a:off x="2598647" y="-64559"/>
              <a:ext cx="332460" cy="533234"/>
            </a:xfrm>
            <a:prstGeom prst="rect">
              <a:avLst/>
            </a:prstGeom>
          </p:spPr>
          <p:txBody>
            <a:bodyPr wrap="square">
              <a:noAutofit/>
            </a:bodyPr>
            <a:lstStyle/>
            <a:p>
              <a:pPr marL="0" marR="0" algn="r" rtl="1">
                <a:lnSpc>
                  <a:spcPct val="107000"/>
                </a:lnSpc>
                <a:spcBef>
                  <a:spcPts val="0"/>
                </a:spcBef>
                <a:spcAft>
                  <a:spcPts val="800"/>
                </a:spcAft>
              </a:pPr>
              <a:r>
                <a:rPr lang="ar-EG" sz="2800" b="1" dirty="0">
                  <a:solidFill>
                    <a:srgbClr val="FFFFFF"/>
                  </a:solidFill>
                  <a:effectLst/>
                  <a:latin typeface="Calibri" panose="020F0502020204030204" pitchFamily="34" charset="0"/>
                  <a:ea typeface="Calibri" panose="020F0502020204030204" pitchFamily="34" charset="0"/>
                  <a:cs typeface="Adobe Arabic" panose="02040503050201020203" pitchFamily="18" charset="-78"/>
                </a:rPr>
                <a:t>5</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grpSp>
      <p:sp>
        <p:nvSpPr>
          <p:cNvPr id="19" name="Rectangle 18"/>
          <p:cNvSpPr/>
          <p:nvPr/>
        </p:nvSpPr>
        <p:spPr>
          <a:xfrm>
            <a:off x="548640" y="2260973"/>
            <a:ext cx="10677994" cy="1477328"/>
          </a:xfrm>
          <a:prstGeom prst="rect">
            <a:avLst/>
          </a:prstGeom>
        </p:spPr>
        <p:txBody>
          <a:bodyPr wrap="square">
            <a:spAutoFit/>
          </a:bodyPr>
          <a:lstStyle/>
          <a:p>
            <a:pPr algn="justLow">
              <a:lnSpc>
                <a:spcPct val="125000"/>
              </a:lnSpc>
              <a:spcAft>
                <a:spcPts val="800"/>
              </a:spcAft>
            </a:pPr>
            <a:r>
              <a:rPr lang="ar-OM"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توفر لغة البرمجة بايثون لمحلل البيانات آلاف المكتبات المجانية التي تساعده على استخراج البيانات وتحليلها وإعداد التقارير عنها مثل مكتبات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a:t>
            </a:r>
            <a:r>
              <a:rPr lang="en-US" sz="2400" b="1" dirty="0" err="1">
                <a:solidFill>
                  <a:srgbClr val="002060"/>
                </a:solidFill>
                <a:latin typeface="Sakkal Majalla" panose="02000000000000000000" pitchFamily="2" charset="-78"/>
                <a:ea typeface="Calibri" panose="020F0502020204030204" pitchFamily="34" charset="0"/>
                <a:cs typeface="Sakkal Majalla" panose="02000000000000000000" pitchFamily="2" charset="-78"/>
              </a:rPr>
              <a:t>NumPy</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a:t>
            </a:r>
            <a:r>
              <a:rPr lang="ar-OM"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pandas </a:t>
            </a:r>
            <a:r>
              <a:rPr lang="ar-OM"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التي تبسط إجراء العمليات الحسابية ومكتبات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Beautiful Soup </a:t>
            </a:r>
            <a:r>
              <a:rPr lang="ar-OM"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a:t>
            </a:r>
            <a:r>
              <a:rPr lang="en-US" sz="2400" b="1" dirty="0" err="1">
                <a:solidFill>
                  <a:srgbClr val="002060"/>
                </a:solidFill>
                <a:latin typeface="Sakkal Majalla" panose="02000000000000000000" pitchFamily="2" charset="-78"/>
                <a:ea typeface="Calibri" panose="020F0502020204030204" pitchFamily="34" charset="0"/>
                <a:cs typeface="Sakkal Majalla" panose="02000000000000000000" pitchFamily="2" charset="-78"/>
              </a:rPr>
              <a:t>Scrapy</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a:t>
            </a:r>
            <a:r>
              <a:rPr lang="ar-OM"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لاستخراج البيانات من الويب ومكتبة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a:t>
            </a:r>
            <a:r>
              <a:rPr lang="en-US" sz="2400" b="1" dirty="0" err="1">
                <a:solidFill>
                  <a:srgbClr val="002060"/>
                </a:solidFill>
                <a:latin typeface="Sakkal Majalla" panose="02000000000000000000" pitchFamily="2" charset="-78"/>
                <a:ea typeface="Calibri" panose="020F0502020204030204" pitchFamily="34" charset="0"/>
                <a:cs typeface="Sakkal Majalla" panose="02000000000000000000" pitchFamily="2" charset="-78"/>
              </a:rPr>
              <a:t>Matplotlib</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a:t>
            </a:r>
            <a:r>
              <a:rPr lang="ar-OM"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لتمثيل البيانات </a:t>
            </a:r>
            <a:r>
              <a:rPr lang="ar-OM" sz="2400" b="1" dirty="0" err="1">
                <a:solidFill>
                  <a:srgbClr val="002060"/>
                </a:solidFill>
                <a:latin typeface="Sakkal Majalla" panose="02000000000000000000" pitchFamily="2" charset="-78"/>
                <a:ea typeface="Calibri" panose="020F0502020204030204" pitchFamily="34" charset="0"/>
                <a:cs typeface="Sakkal Majalla" panose="02000000000000000000" pitchFamily="2" charset="-78"/>
              </a:rPr>
              <a:t>رسوميًا</a:t>
            </a:r>
            <a:r>
              <a:rPr lang="ar-OM"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وإعداد التقارير حولها</a:t>
            </a:r>
            <a:endPar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grpSp>
        <p:nvGrpSpPr>
          <p:cNvPr id="21" name="Group 20"/>
          <p:cNvGrpSpPr/>
          <p:nvPr/>
        </p:nvGrpSpPr>
        <p:grpSpPr>
          <a:xfrm>
            <a:off x="5752532" y="3904727"/>
            <a:ext cx="6268233" cy="635823"/>
            <a:chOff x="-4493350" y="-64559"/>
            <a:chExt cx="7630080" cy="636005"/>
          </a:xfrm>
        </p:grpSpPr>
        <p:pic>
          <p:nvPicPr>
            <p:cNvPr id="22" name="Picture 21" descr="E:\القديم كله\صور\emy\اااااااااا_0017_Vector-Smart-Objec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70065" y="-57220"/>
              <a:ext cx="966665" cy="628666"/>
            </a:xfrm>
            <a:prstGeom prst="rect">
              <a:avLst/>
            </a:prstGeom>
            <a:noFill/>
            <a:ln>
              <a:noFill/>
            </a:ln>
          </p:spPr>
        </p:pic>
        <p:sp>
          <p:nvSpPr>
            <p:cNvPr id="23" name="Rectangle 22"/>
            <p:cNvSpPr/>
            <p:nvPr/>
          </p:nvSpPr>
          <p:spPr>
            <a:xfrm>
              <a:off x="-4493350" y="-64559"/>
              <a:ext cx="6663415" cy="562302"/>
            </a:xfrm>
            <a:prstGeom prst="rect">
              <a:avLst/>
            </a:prstGeom>
          </p:spPr>
          <p:txBody>
            <a:bodyPr wrap="square">
              <a:noAutofit/>
            </a:bodyPr>
            <a:lstStyle/>
            <a:p>
              <a:pPr>
                <a:lnSpc>
                  <a:spcPct val="107000"/>
                </a:lnSpc>
                <a:spcAft>
                  <a:spcPts val="800"/>
                </a:spcAft>
              </a:pPr>
              <a:r>
                <a:rPr lang="ar-SA" sz="2800" b="1" dirty="0">
                  <a:solidFill>
                    <a:srgbClr val="C00000"/>
                  </a:solidFill>
                  <a:latin typeface="Adobe Arabic" panose="02040503050201020203" pitchFamily="18" charset="-78"/>
                  <a:ea typeface="Calibri" panose="020F0502020204030204" pitchFamily="34" charset="0"/>
                  <a:cs typeface="Adobe Arabic" panose="02040503050201020203" pitchFamily="18" charset="-78"/>
                </a:rPr>
                <a:t>لغة البرمجة </a:t>
              </a:r>
              <a:r>
                <a:rPr lang="en-US" sz="2800" b="1" dirty="0">
                  <a:solidFill>
                    <a:srgbClr val="C00000"/>
                  </a:solidFill>
                  <a:latin typeface="Adobe Arabic" panose="02040503050201020203" pitchFamily="18" charset="-78"/>
                  <a:ea typeface="Calibri" panose="020F0502020204030204" pitchFamily="34" charset="0"/>
                  <a:cs typeface="Adobe Arabic" panose="02040503050201020203" pitchFamily="18" charset="-78"/>
                </a:rPr>
                <a:t>R:</a:t>
              </a:r>
              <a:endParaRPr lang="en-US" sz="1600" dirty="0">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24" name="Rectangle 23"/>
            <p:cNvSpPr/>
            <p:nvPr/>
          </p:nvSpPr>
          <p:spPr>
            <a:xfrm>
              <a:off x="2598647" y="-64559"/>
              <a:ext cx="332460" cy="533234"/>
            </a:xfrm>
            <a:prstGeom prst="rect">
              <a:avLst/>
            </a:prstGeom>
          </p:spPr>
          <p:txBody>
            <a:bodyPr wrap="square">
              <a:noAutofit/>
            </a:bodyPr>
            <a:lstStyle/>
            <a:p>
              <a:pPr marL="0" marR="0" algn="r" rtl="1">
                <a:lnSpc>
                  <a:spcPct val="107000"/>
                </a:lnSpc>
                <a:spcBef>
                  <a:spcPts val="0"/>
                </a:spcBef>
                <a:spcAft>
                  <a:spcPts val="800"/>
                </a:spcAft>
              </a:pPr>
              <a:r>
                <a:rPr lang="ar-EG" sz="2800" b="1" dirty="0">
                  <a:solidFill>
                    <a:srgbClr val="FFFFFF"/>
                  </a:solidFill>
                  <a:effectLst/>
                  <a:latin typeface="Calibri" panose="020F0502020204030204" pitchFamily="34" charset="0"/>
                  <a:ea typeface="Calibri" panose="020F0502020204030204" pitchFamily="34" charset="0"/>
                  <a:cs typeface="Adobe Arabic" panose="02040503050201020203" pitchFamily="18" charset="-78"/>
                </a:rPr>
                <a:t>6</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grpSp>
      <p:sp>
        <p:nvSpPr>
          <p:cNvPr id="25" name="Rectangle 24"/>
          <p:cNvSpPr/>
          <p:nvPr/>
        </p:nvSpPr>
        <p:spPr>
          <a:xfrm>
            <a:off x="548640" y="4501516"/>
            <a:ext cx="10677994" cy="1477328"/>
          </a:xfrm>
          <a:prstGeom prst="rect">
            <a:avLst/>
          </a:prstGeom>
        </p:spPr>
        <p:txBody>
          <a:bodyPr wrap="square">
            <a:spAutoFit/>
          </a:bodyPr>
          <a:lstStyle/>
          <a:p>
            <a:pPr algn="justLow">
              <a:lnSpc>
                <a:spcPct val="125000"/>
              </a:lnSpc>
              <a:spcAft>
                <a:spcPts val="800"/>
              </a:spcAft>
            </a:pPr>
            <a:r>
              <a:rPr lang="ar-OM"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لغة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R </a:t>
            </a:r>
            <a:r>
              <a:rPr lang="ar-OM"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هي لغة برمجة مفتوحة المصدر تستخدم في التحليل الإحصائي واستخراج البيانات وتوفر الكثير من الحزم المساعدة لمحللي البيانات بشكل مشابه لبايثون، ورغم أن كتابة التعليمات في لغة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R </a:t>
            </a:r>
            <a:r>
              <a:rPr lang="ar-OM"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أكثر تعقيدًا من لغة بايثون إلا أنها لغة مصممة خصيصًا للتعامل مع المهام الإحصائية وتمثيل البيانات المتقدم</a:t>
            </a:r>
            <a:endPar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2625075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anim calcmode="lin" valueType="num">
                                      <p:cBhvr>
                                        <p:cTn id="16" dur="1000" fill="hold"/>
                                        <p:tgtEl>
                                          <p:spTgt spid="19"/>
                                        </p:tgtEl>
                                        <p:attrNameLst>
                                          <p:attrName>ppt_x</p:attrName>
                                        </p:attrNameLst>
                                      </p:cBhvr>
                                      <p:tavLst>
                                        <p:tav tm="0">
                                          <p:val>
                                            <p:strVal val="#ppt_x"/>
                                          </p:val>
                                        </p:tav>
                                        <p:tav tm="100000">
                                          <p:val>
                                            <p:strVal val="#ppt_x"/>
                                          </p:val>
                                        </p:tav>
                                      </p:tavLst>
                                    </p:anim>
                                    <p:anim calcmode="lin" valueType="num">
                                      <p:cBhvr>
                                        <p:cTn id="1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1000" fill="hold"/>
                                        <p:tgtEl>
                                          <p:spTgt spid="21"/>
                                        </p:tgtEl>
                                        <p:attrNameLst>
                                          <p:attrName>ppt_w</p:attrName>
                                        </p:attrNameLst>
                                      </p:cBhvr>
                                      <p:tavLst>
                                        <p:tav tm="0">
                                          <p:val>
                                            <p:fltVal val="0"/>
                                          </p:val>
                                        </p:tav>
                                        <p:tav tm="100000">
                                          <p:val>
                                            <p:strVal val="#ppt_w"/>
                                          </p:val>
                                        </p:tav>
                                      </p:tavLst>
                                    </p:anim>
                                    <p:anim calcmode="lin" valueType="num">
                                      <p:cBhvr>
                                        <p:cTn id="23" dur="1000" fill="hold"/>
                                        <p:tgtEl>
                                          <p:spTgt spid="21"/>
                                        </p:tgtEl>
                                        <p:attrNameLst>
                                          <p:attrName>ppt_h</p:attrName>
                                        </p:attrNameLst>
                                      </p:cBhvr>
                                      <p:tavLst>
                                        <p:tav tm="0">
                                          <p:val>
                                            <p:fltVal val="0"/>
                                          </p:val>
                                        </p:tav>
                                        <p:tav tm="100000">
                                          <p:val>
                                            <p:strVal val="#ppt_h"/>
                                          </p:val>
                                        </p:tav>
                                      </p:tavLst>
                                    </p:anim>
                                    <p:anim calcmode="lin" valueType="num">
                                      <p:cBhvr>
                                        <p:cTn id="24" dur="1000" fill="hold"/>
                                        <p:tgtEl>
                                          <p:spTgt spid="21"/>
                                        </p:tgtEl>
                                        <p:attrNameLst>
                                          <p:attrName>style.rotation</p:attrName>
                                        </p:attrNameLst>
                                      </p:cBhvr>
                                      <p:tavLst>
                                        <p:tav tm="0">
                                          <p:val>
                                            <p:fltVal val="90"/>
                                          </p:val>
                                        </p:tav>
                                        <p:tav tm="100000">
                                          <p:val>
                                            <p:fltVal val="0"/>
                                          </p:val>
                                        </p:tav>
                                      </p:tavLst>
                                    </p:anim>
                                    <p:animEffect transition="in" filter="fade">
                                      <p:cBhvr>
                                        <p:cTn id="25" dur="1000"/>
                                        <p:tgtEl>
                                          <p:spTgt spid="21"/>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25">
                                            <p:txEl>
                                              <p:pRg st="0" end="0"/>
                                            </p:txEl>
                                          </p:spTgt>
                                        </p:tgtEl>
                                        <p:attrNameLst>
                                          <p:attrName>style.visibility</p:attrName>
                                        </p:attrNameLst>
                                      </p:cBhvr>
                                      <p:to>
                                        <p:strVal val="visible"/>
                                      </p:to>
                                    </p:set>
                                    <p:animEffect transition="in" filter="fade">
                                      <p:cBhvr>
                                        <p:cTn id="30" dur="1000"/>
                                        <p:tgtEl>
                                          <p:spTgt spid="25">
                                            <p:txEl>
                                              <p:pRg st="0" end="0"/>
                                            </p:txEl>
                                          </p:spTgt>
                                        </p:tgtEl>
                                      </p:cBhvr>
                                    </p:animEffect>
                                    <p:anim calcmode="lin" valueType="num">
                                      <p:cBhvr>
                                        <p:cTn id="31" dur="1000" fill="hold"/>
                                        <p:tgtEl>
                                          <p:spTgt spid="25">
                                            <p:txEl>
                                              <p:pRg st="0" end="0"/>
                                            </p:txEl>
                                          </p:spTgt>
                                        </p:tgtEl>
                                        <p:attrNameLst>
                                          <p:attrName>ppt_x</p:attrName>
                                        </p:attrNameLst>
                                      </p:cBhvr>
                                      <p:tavLst>
                                        <p:tav tm="0">
                                          <p:val>
                                            <p:strVal val="#ppt_x"/>
                                          </p:val>
                                        </p:tav>
                                        <p:tav tm="100000">
                                          <p:val>
                                            <p:strVal val="#ppt_x"/>
                                          </p:val>
                                        </p:tav>
                                      </p:tavLst>
                                    </p:anim>
                                    <p:anim calcmode="lin" valueType="num">
                                      <p:cBhvr>
                                        <p:cTn id="32" dur="1000" fill="hold"/>
                                        <p:tgtEl>
                                          <p:spTgt spid="2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02A93DA-8321-490E-B7A0-7881EC602D96}" type="slidenum">
              <a:rPr lang="ar-EG" smtClean="0"/>
              <a:t>48</a:t>
            </a:fld>
            <a:endParaRPr lang="ar-EG"/>
          </a:p>
        </p:txBody>
      </p:sp>
      <p:sp>
        <p:nvSpPr>
          <p:cNvPr id="3" name="Rectangle 2"/>
          <p:cNvSpPr/>
          <p:nvPr/>
        </p:nvSpPr>
        <p:spPr>
          <a:xfrm>
            <a:off x="6688477" y="184707"/>
            <a:ext cx="5332288" cy="604781"/>
          </a:xfrm>
          <a:prstGeom prst="rect">
            <a:avLst/>
          </a:prstGeom>
        </p:spPr>
        <p:txBody>
          <a:bodyPr wrap="square">
            <a:spAutoFit/>
          </a:bodyPr>
          <a:lstStyle/>
          <a:p>
            <a:pPr lvl="0" algn="ctr">
              <a:lnSpc>
                <a:spcPct val="90000"/>
              </a:lnSpc>
              <a:defRPr/>
            </a:pPr>
            <a:r>
              <a:rPr lang="ar-EG" sz="3600" dirty="0">
                <a:solidFill>
                  <a:prstClr val="white"/>
                </a:solidFill>
                <a:latin typeface="Sakkal Majalla" panose="02000000000000000000" pitchFamily="2" charset="-78"/>
                <a:cs typeface="Sakkal Majalla" pitchFamily="2" charset="-78"/>
              </a:rPr>
              <a:t>أهم أدوات وتقنيات تحليل البيانات</a:t>
            </a:r>
          </a:p>
        </p:txBody>
      </p:sp>
      <p:grpSp>
        <p:nvGrpSpPr>
          <p:cNvPr id="14" name="Group 13"/>
          <p:cNvGrpSpPr/>
          <p:nvPr/>
        </p:nvGrpSpPr>
        <p:grpSpPr>
          <a:xfrm>
            <a:off x="5752532" y="1748342"/>
            <a:ext cx="6268233" cy="635823"/>
            <a:chOff x="-4493350" y="-64559"/>
            <a:chExt cx="7630080" cy="636005"/>
          </a:xfrm>
        </p:grpSpPr>
        <p:pic>
          <p:nvPicPr>
            <p:cNvPr id="15" name="Picture 14" descr="E:\القديم كله\صور\emy\اااااااااا_0017_Vector-Smart-Objec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70065" y="-57220"/>
              <a:ext cx="966665" cy="628666"/>
            </a:xfrm>
            <a:prstGeom prst="rect">
              <a:avLst/>
            </a:prstGeom>
            <a:noFill/>
            <a:ln>
              <a:noFill/>
            </a:ln>
          </p:spPr>
        </p:pic>
        <p:sp>
          <p:nvSpPr>
            <p:cNvPr id="16" name="Rectangle 15"/>
            <p:cNvSpPr/>
            <p:nvPr/>
          </p:nvSpPr>
          <p:spPr>
            <a:xfrm>
              <a:off x="-4493350" y="-64559"/>
              <a:ext cx="6663415" cy="562302"/>
            </a:xfrm>
            <a:prstGeom prst="rect">
              <a:avLst/>
            </a:prstGeom>
          </p:spPr>
          <p:txBody>
            <a:bodyPr wrap="square">
              <a:noAutofit/>
            </a:bodyPr>
            <a:lstStyle/>
            <a:p>
              <a:pPr>
                <a:lnSpc>
                  <a:spcPct val="107000"/>
                </a:lnSpc>
                <a:spcAft>
                  <a:spcPts val="800"/>
                </a:spcAft>
              </a:pPr>
              <a:r>
                <a:rPr lang="ar-SA" sz="2800" b="1" dirty="0">
                  <a:solidFill>
                    <a:srgbClr val="C00000"/>
                  </a:solidFill>
                  <a:latin typeface="Adobe Arabic" panose="02040503050201020203" pitchFamily="18" charset="-78"/>
                  <a:ea typeface="Calibri" panose="020F0502020204030204" pitchFamily="34" charset="0"/>
                  <a:cs typeface="Adobe Arabic" panose="02040503050201020203" pitchFamily="18" charset="-78"/>
                </a:rPr>
                <a:t>لغة الاستعلام الهيكلية </a:t>
              </a:r>
              <a:r>
                <a:rPr lang="en-US" sz="2800" b="1" dirty="0">
                  <a:solidFill>
                    <a:srgbClr val="C00000"/>
                  </a:solidFill>
                  <a:latin typeface="Adobe Arabic" panose="02040503050201020203" pitchFamily="18" charset="-78"/>
                  <a:ea typeface="Calibri" panose="020F0502020204030204" pitchFamily="34" charset="0"/>
                  <a:cs typeface="Adobe Arabic" panose="02040503050201020203" pitchFamily="18" charset="-78"/>
                </a:rPr>
                <a:t>SQL:</a:t>
              </a:r>
              <a:endParaRPr lang="en-US" sz="1600" dirty="0">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17" name="Rectangle 16"/>
            <p:cNvSpPr/>
            <p:nvPr/>
          </p:nvSpPr>
          <p:spPr>
            <a:xfrm>
              <a:off x="2598647" y="-64559"/>
              <a:ext cx="332460" cy="533234"/>
            </a:xfrm>
            <a:prstGeom prst="rect">
              <a:avLst/>
            </a:prstGeom>
          </p:spPr>
          <p:txBody>
            <a:bodyPr wrap="square">
              <a:noAutofit/>
            </a:bodyPr>
            <a:lstStyle/>
            <a:p>
              <a:pPr marL="0" marR="0" algn="r" rtl="1">
                <a:lnSpc>
                  <a:spcPct val="107000"/>
                </a:lnSpc>
                <a:spcBef>
                  <a:spcPts val="0"/>
                </a:spcBef>
                <a:spcAft>
                  <a:spcPts val="800"/>
                </a:spcAft>
              </a:pPr>
              <a:r>
                <a:rPr lang="ar-EG" sz="2800" b="1" dirty="0">
                  <a:solidFill>
                    <a:srgbClr val="FFFFFF"/>
                  </a:solidFill>
                  <a:effectLst/>
                  <a:latin typeface="Calibri" panose="020F0502020204030204" pitchFamily="34" charset="0"/>
                  <a:ea typeface="Calibri" panose="020F0502020204030204" pitchFamily="34" charset="0"/>
                  <a:cs typeface="Adobe Arabic" panose="02040503050201020203" pitchFamily="18" charset="-78"/>
                </a:rPr>
                <a:t>7</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grpSp>
      <p:sp>
        <p:nvSpPr>
          <p:cNvPr id="19" name="Rectangle 18"/>
          <p:cNvSpPr/>
          <p:nvPr/>
        </p:nvSpPr>
        <p:spPr>
          <a:xfrm>
            <a:off x="548640" y="2518894"/>
            <a:ext cx="10677994" cy="1015663"/>
          </a:xfrm>
          <a:prstGeom prst="rect">
            <a:avLst/>
          </a:prstGeom>
        </p:spPr>
        <p:txBody>
          <a:bodyPr wrap="square">
            <a:spAutoFit/>
          </a:bodyPr>
          <a:lstStyle/>
          <a:p>
            <a:pPr algn="justLow">
              <a:lnSpc>
                <a:spcPct val="125000"/>
              </a:lnSpc>
              <a:spcAft>
                <a:spcPts val="800"/>
              </a:spcAft>
            </a:pPr>
            <a:r>
              <a:rPr lang="ar-OM"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تعد لغة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SQL </a:t>
            </a:r>
            <a:r>
              <a:rPr lang="ar-OM"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أحد التقنيات الأساسية لتحليل البيانات وإعداد التقارير وهي لغة شائعة وسهلة التعلم ومرنة بشكل كبير ما يجعلها اللغة المفضلة لمحللي البيانات لفلترة البيانات والاستعلام عنها وإعداد التقارير …إلخ</a:t>
            </a:r>
            <a:endPar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grpSp>
        <p:nvGrpSpPr>
          <p:cNvPr id="21" name="Group 20"/>
          <p:cNvGrpSpPr/>
          <p:nvPr/>
        </p:nvGrpSpPr>
        <p:grpSpPr>
          <a:xfrm>
            <a:off x="5752532" y="3904727"/>
            <a:ext cx="6268233" cy="635823"/>
            <a:chOff x="-4493350" y="-64559"/>
            <a:chExt cx="7630080" cy="636005"/>
          </a:xfrm>
        </p:grpSpPr>
        <p:pic>
          <p:nvPicPr>
            <p:cNvPr id="22" name="Picture 21" descr="E:\القديم كله\صور\emy\اااااااااا_0017_Vector-Smart-Objec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70065" y="-57220"/>
              <a:ext cx="966665" cy="628666"/>
            </a:xfrm>
            <a:prstGeom prst="rect">
              <a:avLst/>
            </a:prstGeom>
            <a:noFill/>
            <a:ln>
              <a:noFill/>
            </a:ln>
          </p:spPr>
        </p:pic>
        <p:sp>
          <p:nvSpPr>
            <p:cNvPr id="23" name="Rectangle 22"/>
            <p:cNvSpPr/>
            <p:nvPr/>
          </p:nvSpPr>
          <p:spPr>
            <a:xfrm>
              <a:off x="-4493350" y="-64559"/>
              <a:ext cx="6663415" cy="562302"/>
            </a:xfrm>
            <a:prstGeom prst="rect">
              <a:avLst/>
            </a:prstGeom>
          </p:spPr>
          <p:txBody>
            <a:bodyPr wrap="square">
              <a:noAutofit/>
            </a:bodyPr>
            <a:lstStyle/>
            <a:p>
              <a:pPr>
                <a:lnSpc>
                  <a:spcPct val="107000"/>
                </a:lnSpc>
                <a:spcAft>
                  <a:spcPts val="800"/>
                </a:spcAft>
              </a:pPr>
              <a:r>
                <a:rPr lang="en-US" sz="2800" b="1" dirty="0">
                  <a:solidFill>
                    <a:srgbClr val="C00000"/>
                  </a:solidFill>
                  <a:latin typeface="Adobe Arabic" panose="02040503050201020203" pitchFamily="18" charset="-78"/>
                  <a:ea typeface="Calibri" panose="020F0502020204030204" pitchFamily="34" charset="0"/>
                  <a:cs typeface="Adobe Arabic" panose="02040503050201020203" pitchFamily="18" charset="-78"/>
                </a:rPr>
                <a:t>Jupyter Notebook:</a:t>
              </a:r>
              <a:endParaRPr lang="en-US" sz="1600" dirty="0">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24" name="Rectangle 23"/>
            <p:cNvSpPr/>
            <p:nvPr/>
          </p:nvSpPr>
          <p:spPr>
            <a:xfrm>
              <a:off x="2598647" y="-64559"/>
              <a:ext cx="332460" cy="533234"/>
            </a:xfrm>
            <a:prstGeom prst="rect">
              <a:avLst/>
            </a:prstGeom>
          </p:spPr>
          <p:txBody>
            <a:bodyPr wrap="square">
              <a:noAutofit/>
            </a:bodyPr>
            <a:lstStyle/>
            <a:p>
              <a:pPr marL="0" marR="0" algn="r" rtl="1">
                <a:lnSpc>
                  <a:spcPct val="107000"/>
                </a:lnSpc>
                <a:spcBef>
                  <a:spcPts val="0"/>
                </a:spcBef>
                <a:spcAft>
                  <a:spcPts val="800"/>
                </a:spcAft>
              </a:pPr>
              <a:r>
                <a:rPr lang="ar-EG" sz="2800" b="1" dirty="0">
                  <a:solidFill>
                    <a:srgbClr val="FFFFFF"/>
                  </a:solidFill>
                  <a:effectLst/>
                  <a:latin typeface="Calibri" panose="020F0502020204030204" pitchFamily="34" charset="0"/>
                  <a:ea typeface="Calibri" panose="020F0502020204030204" pitchFamily="34" charset="0"/>
                  <a:cs typeface="Adobe Arabic" panose="02040503050201020203" pitchFamily="18" charset="-78"/>
                </a:rPr>
                <a:t>8</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grpSp>
      <p:sp>
        <p:nvSpPr>
          <p:cNvPr id="25" name="Rectangle 24"/>
          <p:cNvSpPr/>
          <p:nvPr/>
        </p:nvSpPr>
        <p:spPr>
          <a:xfrm>
            <a:off x="548640" y="4501516"/>
            <a:ext cx="10677994" cy="1477328"/>
          </a:xfrm>
          <a:prstGeom prst="rect">
            <a:avLst/>
          </a:prstGeom>
        </p:spPr>
        <p:txBody>
          <a:bodyPr wrap="square">
            <a:spAutoFit/>
          </a:bodyPr>
          <a:lstStyle/>
          <a:p>
            <a:pPr algn="justLow">
              <a:lnSpc>
                <a:spcPct val="125000"/>
              </a:lnSpc>
              <a:spcAft>
                <a:spcPts val="800"/>
              </a:spcAft>
            </a:pPr>
            <a:r>
              <a:rPr lang="ar-OM"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تطبيق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Jupyter Notebook </a:t>
            </a:r>
            <a:r>
              <a:rPr lang="ar-OM"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هو تطبيق ويب مفتوح المصدر يسمح لمحللي البيانات بإنشاء مستندات تفاعلية تتضمن نصوص </a:t>
            </a:r>
            <a:r>
              <a:rPr lang="ar-OM" sz="2400" b="1" dirty="0" err="1">
                <a:solidFill>
                  <a:srgbClr val="002060"/>
                </a:solidFill>
                <a:latin typeface="Sakkal Majalla" panose="02000000000000000000" pitchFamily="2" charset="-78"/>
                <a:ea typeface="Calibri" panose="020F0502020204030204" pitchFamily="34" charset="0"/>
                <a:cs typeface="Sakkal Majalla" panose="02000000000000000000" pitchFamily="2" charset="-78"/>
              </a:rPr>
              <a:t>وأكواد</a:t>
            </a:r>
            <a:r>
              <a:rPr lang="ar-OM"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ومعادلات رياضية ورسوم بيانية تشبه إلى حد ما مستندات وورد لكنها أكثر تفاعلية ومصممة خصيصًا لتحليل البيانات وهو متكامل مع أدوات تحليل البيانات الضخمة </a:t>
            </a:r>
            <a:endPar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3270446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anim calcmode="lin" valueType="num">
                                      <p:cBhvr>
                                        <p:cTn id="16" dur="1000" fill="hold"/>
                                        <p:tgtEl>
                                          <p:spTgt spid="19"/>
                                        </p:tgtEl>
                                        <p:attrNameLst>
                                          <p:attrName>ppt_x</p:attrName>
                                        </p:attrNameLst>
                                      </p:cBhvr>
                                      <p:tavLst>
                                        <p:tav tm="0">
                                          <p:val>
                                            <p:strVal val="#ppt_x"/>
                                          </p:val>
                                        </p:tav>
                                        <p:tav tm="100000">
                                          <p:val>
                                            <p:strVal val="#ppt_x"/>
                                          </p:val>
                                        </p:tav>
                                      </p:tavLst>
                                    </p:anim>
                                    <p:anim calcmode="lin" valueType="num">
                                      <p:cBhvr>
                                        <p:cTn id="1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1000" fill="hold"/>
                                        <p:tgtEl>
                                          <p:spTgt spid="21"/>
                                        </p:tgtEl>
                                        <p:attrNameLst>
                                          <p:attrName>ppt_w</p:attrName>
                                        </p:attrNameLst>
                                      </p:cBhvr>
                                      <p:tavLst>
                                        <p:tav tm="0">
                                          <p:val>
                                            <p:fltVal val="0"/>
                                          </p:val>
                                        </p:tav>
                                        <p:tav tm="100000">
                                          <p:val>
                                            <p:strVal val="#ppt_w"/>
                                          </p:val>
                                        </p:tav>
                                      </p:tavLst>
                                    </p:anim>
                                    <p:anim calcmode="lin" valueType="num">
                                      <p:cBhvr>
                                        <p:cTn id="23" dur="1000" fill="hold"/>
                                        <p:tgtEl>
                                          <p:spTgt spid="21"/>
                                        </p:tgtEl>
                                        <p:attrNameLst>
                                          <p:attrName>ppt_h</p:attrName>
                                        </p:attrNameLst>
                                      </p:cBhvr>
                                      <p:tavLst>
                                        <p:tav tm="0">
                                          <p:val>
                                            <p:fltVal val="0"/>
                                          </p:val>
                                        </p:tav>
                                        <p:tav tm="100000">
                                          <p:val>
                                            <p:strVal val="#ppt_h"/>
                                          </p:val>
                                        </p:tav>
                                      </p:tavLst>
                                    </p:anim>
                                    <p:anim calcmode="lin" valueType="num">
                                      <p:cBhvr>
                                        <p:cTn id="24" dur="1000" fill="hold"/>
                                        <p:tgtEl>
                                          <p:spTgt spid="21"/>
                                        </p:tgtEl>
                                        <p:attrNameLst>
                                          <p:attrName>style.rotation</p:attrName>
                                        </p:attrNameLst>
                                      </p:cBhvr>
                                      <p:tavLst>
                                        <p:tav tm="0">
                                          <p:val>
                                            <p:fltVal val="90"/>
                                          </p:val>
                                        </p:tav>
                                        <p:tav tm="100000">
                                          <p:val>
                                            <p:fltVal val="0"/>
                                          </p:val>
                                        </p:tav>
                                      </p:tavLst>
                                    </p:anim>
                                    <p:animEffect transition="in" filter="fade">
                                      <p:cBhvr>
                                        <p:cTn id="25" dur="1000"/>
                                        <p:tgtEl>
                                          <p:spTgt spid="21"/>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25">
                                            <p:txEl>
                                              <p:pRg st="0" end="0"/>
                                            </p:txEl>
                                          </p:spTgt>
                                        </p:tgtEl>
                                        <p:attrNameLst>
                                          <p:attrName>style.visibility</p:attrName>
                                        </p:attrNameLst>
                                      </p:cBhvr>
                                      <p:to>
                                        <p:strVal val="visible"/>
                                      </p:to>
                                    </p:set>
                                    <p:animEffect transition="in" filter="fade">
                                      <p:cBhvr>
                                        <p:cTn id="30" dur="1000"/>
                                        <p:tgtEl>
                                          <p:spTgt spid="25">
                                            <p:txEl>
                                              <p:pRg st="0" end="0"/>
                                            </p:txEl>
                                          </p:spTgt>
                                        </p:tgtEl>
                                      </p:cBhvr>
                                    </p:animEffect>
                                    <p:anim calcmode="lin" valueType="num">
                                      <p:cBhvr>
                                        <p:cTn id="31" dur="1000" fill="hold"/>
                                        <p:tgtEl>
                                          <p:spTgt spid="25">
                                            <p:txEl>
                                              <p:pRg st="0" end="0"/>
                                            </p:txEl>
                                          </p:spTgt>
                                        </p:tgtEl>
                                        <p:attrNameLst>
                                          <p:attrName>ppt_x</p:attrName>
                                        </p:attrNameLst>
                                      </p:cBhvr>
                                      <p:tavLst>
                                        <p:tav tm="0">
                                          <p:val>
                                            <p:strVal val="#ppt_x"/>
                                          </p:val>
                                        </p:tav>
                                        <p:tav tm="100000">
                                          <p:val>
                                            <p:strVal val="#ppt_x"/>
                                          </p:val>
                                        </p:tav>
                                      </p:tavLst>
                                    </p:anim>
                                    <p:anim calcmode="lin" valueType="num">
                                      <p:cBhvr>
                                        <p:cTn id="32" dur="1000" fill="hold"/>
                                        <p:tgtEl>
                                          <p:spTgt spid="2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02A93DA-8321-490E-B7A0-7881EC602D96}" type="slidenum">
              <a:rPr lang="ar-EG" smtClean="0"/>
              <a:t>49</a:t>
            </a:fld>
            <a:endParaRPr lang="ar-EG"/>
          </a:p>
        </p:txBody>
      </p:sp>
      <p:sp>
        <p:nvSpPr>
          <p:cNvPr id="3" name="Rectangle 2"/>
          <p:cNvSpPr/>
          <p:nvPr/>
        </p:nvSpPr>
        <p:spPr>
          <a:xfrm>
            <a:off x="6688477" y="184707"/>
            <a:ext cx="5332288" cy="604781"/>
          </a:xfrm>
          <a:prstGeom prst="rect">
            <a:avLst/>
          </a:prstGeom>
        </p:spPr>
        <p:txBody>
          <a:bodyPr wrap="square">
            <a:spAutoFit/>
          </a:bodyPr>
          <a:lstStyle/>
          <a:p>
            <a:pPr lvl="0" algn="ctr">
              <a:lnSpc>
                <a:spcPct val="90000"/>
              </a:lnSpc>
              <a:defRPr/>
            </a:pPr>
            <a:r>
              <a:rPr lang="ar-EG" sz="3600" dirty="0">
                <a:solidFill>
                  <a:prstClr val="white"/>
                </a:solidFill>
                <a:latin typeface="Sakkal Majalla" panose="02000000000000000000" pitchFamily="2" charset="-78"/>
                <a:cs typeface="Sakkal Majalla" pitchFamily="2" charset="-78"/>
              </a:rPr>
              <a:t>أهم أدوات وتقنيات تحليل البيانات</a:t>
            </a:r>
          </a:p>
        </p:txBody>
      </p:sp>
      <p:grpSp>
        <p:nvGrpSpPr>
          <p:cNvPr id="14" name="Group 13"/>
          <p:cNvGrpSpPr/>
          <p:nvPr/>
        </p:nvGrpSpPr>
        <p:grpSpPr>
          <a:xfrm>
            <a:off x="5752532" y="1554105"/>
            <a:ext cx="6268233" cy="635823"/>
            <a:chOff x="-4493350" y="-64559"/>
            <a:chExt cx="7630080" cy="636005"/>
          </a:xfrm>
        </p:grpSpPr>
        <p:pic>
          <p:nvPicPr>
            <p:cNvPr id="15" name="Picture 14" descr="E:\القديم كله\صور\emy\اااااااااا_0017_Vector-Smart-Objec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70065" y="-57220"/>
              <a:ext cx="966665" cy="628666"/>
            </a:xfrm>
            <a:prstGeom prst="rect">
              <a:avLst/>
            </a:prstGeom>
            <a:noFill/>
            <a:ln>
              <a:noFill/>
            </a:ln>
          </p:spPr>
        </p:pic>
        <p:sp>
          <p:nvSpPr>
            <p:cNvPr id="16" name="Rectangle 15"/>
            <p:cNvSpPr/>
            <p:nvPr/>
          </p:nvSpPr>
          <p:spPr>
            <a:xfrm>
              <a:off x="-4493350" y="-64559"/>
              <a:ext cx="6663415" cy="562302"/>
            </a:xfrm>
            <a:prstGeom prst="rect">
              <a:avLst/>
            </a:prstGeom>
          </p:spPr>
          <p:txBody>
            <a:bodyPr wrap="square">
              <a:noAutofit/>
            </a:bodyPr>
            <a:lstStyle/>
            <a:p>
              <a:pPr>
                <a:lnSpc>
                  <a:spcPct val="107000"/>
                </a:lnSpc>
                <a:spcAft>
                  <a:spcPts val="800"/>
                </a:spcAft>
              </a:pPr>
              <a:r>
                <a:rPr lang="ar-SA" sz="2800" b="1" dirty="0">
                  <a:solidFill>
                    <a:srgbClr val="C00000"/>
                  </a:solidFill>
                  <a:latin typeface="Adobe Arabic" panose="02040503050201020203" pitchFamily="18" charset="-78"/>
                  <a:ea typeface="Calibri" panose="020F0502020204030204" pitchFamily="34" charset="0"/>
                  <a:cs typeface="Adobe Arabic" panose="02040503050201020203" pitchFamily="18" charset="-78"/>
                </a:rPr>
                <a:t>برنامج </a:t>
              </a:r>
              <a:r>
                <a:rPr lang="en-US" sz="2800" b="1" dirty="0">
                  <a:solidFill>
                    <a:srgbClr val="C00000"/>
                  </a:solidFill>
                  <a:latin typeface="Adobe Arabic" panose="02040503050201020203" pitchFamily="18" charset="-78"/>
                  <a:ea typeface="Calibri" panose="020F0502020204030204" pitchFamily="34" charset="0"/>
                  <a:cs typeface="Adobe Arabic" panose="02040503050201020203" pitchFamily="18" charset="-78"/>
                </a:rPr>
                <a:t>KNIME:</a:t>
              </a:r>
              <a:endParaRPr lang="en-US" sz="1600" dirty="0">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17" name="Rectangle 16"/>
            <p:cNvSpPr/>
            <p:nvPr/>
          </p:nvSpPr>
          <p:spPr>
            <a:xfrm>
              <a:off x="2598647" y="-64559"/>
              <a:ext cx="332460" cy="533234"/>
            </a:xfrm>
            <a:prstGeom prst="rect">
              <a:avLst/>
            </a:prstGeom>
          </p:spPr>
          <p:txBody>
            <a:bodyPr wrap="square">
              <a:noAutofit/>
            </a:bodyPr>
            <a:lstStyle/>
            <a:p>
              <a:pPr marL="0" marR="0" algn="r" rtl="1">
                <a:lnSpc>
                  <a:spcPct val="107000"/>
                </a:lnSpc>
                <a:spcBef>
                  <a:spcPts val="0"/>
                </a:spcBef>
                <a:spcAft>
                  <a:spcPts val="800"/>
                </a:spcAft>
              </a:pPr>
              <a:r>
                <a:rPr lang="ar-EG" sz="2800" b="1" dirty="0">
                  <a:solidFill>
                    <a:srgbClr val="FFFFFF"/>
                  </a:solidFill>
                  <a:effectLst/>
                  <a:latin typeface="Calibri" panose="020F0502020204030204" pitchFamily="34" charset="0"/>
                  <a:ea typeface="Calibri" panose="020F0502020204030204" pitchFamily="34" charset="0"/>
                  <a:cs typeface="Adobe Arabic" panose="02040503050201020203" pitchFamily="18" charset="-78"/>
                </a:rPr>
                <a:t>9</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grpSp>
      <p:sp>
        <p:nvSpPr>
          <p:cNvPr id="19" name="Rectangle 18"/>
          <p:cNvSpPr/>
          <p:nvPr/>
        </p:nvSpPr>
        <p:spPr>
          <a:xfrm>
            <a:off x="548640" y="2324657"/>
            <a:ext cx="10677994" cy="1477328"/>
          </a:xfrm>
          <a:prstGeom prst="rect">
            <a:avLst/>
          </a:prstGeom>
        </p:spPr>
        <p:txBody>
          <a:bodyPr wrap="square">
            <a:spAutoFit/>
          </a:bodyPr>
          <a:lstStyle/>
          <a:p>
            <a:pPr algn="justLow">
              <a:lnSpc>
                <a:spcPct val="125000"/>
              </a:lnSpc>
              <a:spcAft>
                <a:spcPts val="800"/>
              </a:spcAft>
            </a:pP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KNIME </a:t>
            </a:r>
            <a:r>
              <a:rPr lang="ar-OM"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هي منصة مفتوحة المصدر وقائمة على السحابة تملك واجهة رسومية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GUI </a:t>
            </a:r>
            <a:r>
              <a:rPr lang="ar-OM"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سهلة الاستخدام تستخدم في مهام تحليل البيانات والتنقيب عن البيانات والتعلم الآلي تم تطويرها عام 2004 لصناعة المستحضرات الصيدلانية إلا أن قوتها في تجميع البيانات من العديد من المصادر في نظام واحد دفعت محللي البيانات إلى استخدامها في العديد من المجالات </a:t>
            </a:r>
            <a:endPar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grpSp>
        <p:nvGrpSpPr>
          <p:cNvPr id="21" name="Group 20"/>
          <p:cNvGrpSpPr/>
          <p:nvPr/>
        </p:nvGrpSpPr>
        <p:grpSpPr>
          <a:xfrm>
            <a:off x="5752532" y="3904727"/>
            <a:ext cx="6268233" cy="635823"/>
            <a:chOff x="-4493350" y="-64559"/>
            <a:chExt cx="7630080" cy="636005"/>
          </a:xfrm>
        </p:grpSpPr>
        <p:pic>
          <p:nvPicPr>
            <p:cNvPr id="22" name="Picture 21" descr="E:\القديم كله\صور\emy\اااااااااا_0017_Vector-Smart-Objec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70065" y="-57220"/>
              <a:ext cx="966665" cy="628666"/>
            </a:xfrm>
            <a:prstGeom prst="rect">
              <a:avLst/>
            </a:prstGeom>
            <a:noFill/>
            <a:ln>
              <a:noFill/>
            </a:ln>
          </p:spPr>
        </p:pic>
        <p:sp>
          <p:nvSpPr>
            <p:cNvPr id="23" name="Rectangle 22"/>
            <p:cNvSpPr/>
            <p:nvPr/>
          </p:nvSpPr>
          <p:spPr>
            <a:xfrm>
              <a:off x="-4493350" y="-64559"/>
              <a:ext cx="6663415" cy="562302"/>
            </a:xfrm>
            <a:prstGeom prst="rect">
              <a:avLst/>
            </a:prstGeom>
          </p:spPr>
          <p:txBody>
            <a:bodyPr wrap="square">
              <a:noAutofit/>
            </a:bodyPr>
            <a:lstStyle/>
            <a:p>
              <a:pPr>
                <a:lnSpc>
                  <a:spcPct val="107000"/>
                </a:lnSpc>
                <a:spcAft>
                  <a:spcPts val="800"/>
                </a:spcAft>
              </a:pPr>
              <a:r>
                <a:rPr lang="ar-EG" sz="2800" b="1" dirty="0">
                  <a:solidFill>
                    <a:srgbClr val="C00000"/>
                  </a:solidFill>
                  <a:latin typeface="Adobe Arabic" panose="02040503050201020203" pitchFamily="18" charset="-78"/>
                  <a:ea typeface="Calibri" panose="020F0502020204030204" pitchFamily="34" charset="0"/>
                  <a:cs typeface="Adobe Arabic" panose="02040503050201020203" pitchFamily="18" charset="-78"/>
                </a:rPr>
                <a:t>برنامج </a:t>
              </a:r>
              <a:r>
                <a:rPr lang="en-US" sz="2800" b="1" dirty="0">
                  <a:solidFill>
                    <a:srgbClr val="C00000"/>
                  </a:solidFill>
                  <a:latin typeface="Adobe Arabic" panose="02040503050201020203" pitchFamily="18" charset="-78"/>
                  <a:ea typeface="Calibri" panose="020F0502020204030204" pitchFamily="34" charset="0"/>
                  <a:cs typeface="Adobe Arabic" panose="02040503050201020203" pitchFamily="18" charset="-78"/>
                </a:rPr>
                <a:t>Tableau:</a:t>
              </a:r>
              <a:endParaRPr lang="en-US" sz="1600" dirty="0">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24" name="Rectangle 23"/>
            <p:cNvSpPr/>
            <p:nvPr/>
          </p:nvSpPr>
          <p:spPr>
            <a:xfrm>
              <a:off x="2495834" y="-32486"/>
              <a:ext cx="538083" cy="533234"/>
            </a:xfrm>
            <a:prstGeom prst="rect">
              <a:avLst/>
            </a:prstGeom>
          </p:spPr>
          <p:txBody>
            <a:bodyPr wrap="square">
              <a:noAutofit/>
            </a:bodyPr>
            <a:lstStyle/>
            <a:p>
              <a:pPr marL="0" marR="0" algn="r" rtl="1">
                <a:lnSpc>
                  <a:spcPct val="107000"/>
                </a:lnSpc>
                <a:spcBef>
                  <a:spcPts val="0"/>
                </a:spcBef>
                <a:spcAft>
                  <a:spcPts val="800"/>
                </a:spcAft>
              </a:pPr>
              <a:r>
                <a:rPr lang="ar-EG" sz="2400" b="1" dirty="0">
                  <a:solidFill>
                    <a:srgbClr val="FFFFFF"/>
                  </a:solidFill>
                  <a:effectLst/>
                  <a:latin typeface="Calibri" panose="020F0502020204030204" pitchFamily="34" charset="0"/>
                  <a:ea typeface="Calibri" panose="020F0502020204030204" pitchFamily="34" charset="0"/>
                  <a:cs typeface="Adobe Arabic" panose="02040503050201020203" pitchFamily="18" charset="-78"/>
                </a:rPr>
                <a:t>10</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grpSp>
      <p:sp>
        <p:nvSpPr>
          <p:cNvPr id="25" name="Rectangle 24"/>
          <p:cNvSpPr/>
          <p:nvPr/>
        </p:nvSpPr>
        <p:spPr>
          <a:xfrm>
            <a:off x="548640" y="4501516"/>
            <a:ext cx="10677994" cy="1477328"/>
          </a:xfrm>
          <a:prstGeom prst="rect">
            <a:avLst/>
          </a:prstGeom>
        </p:spPr>
        <p:txBody>
          <a:bodyPr wrap="square">
            <a:spAutoFit/>
          </a:bodyPr>
          <a:lstStyle/>
          <a:p>
            <a:pPr algn="justLow">
              <a:lnSpc>
                <a:spcPct val="125000"/>
              </a:lnSpc>
              <a:spcAft>
                <a:spcPts val="800"/>
              </a:spcAft>
            </a:pPr>
            <a:r>
              <a:rPr lang="ar-OM"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برنامج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Tableau </a:t>
            </a:r>
            <a:r>
              <a:rPr lang="ar-OM"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هو برنامج تجاري عملاق لتحليل البيانات وذكاء الأعمال يمكنه التعامل مع كميات كبيرة من البيانات ومعالجتها وإنشاء حسابات معقدة عليها، ويوفر استعلامات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SQL </a:t>
            </a:r>
            <a:r>
              <a:rPr lang="ar-OM"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لفلترة البيانات ويمكنك من كتابة استعلاماتك الخاصة وهو سهل الاستخدام ويملك واجهة رسومية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GUI </a:t>
            </a:r>
            <a:r>
              <a:rPr lang="ar-OM"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تعتمد تقنية السحب والإفلات</a:t>
            </a:r>
            <a:endPar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451627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anim calcmode="lin" valueType="num">
                                      <p:cBhvr>
                                        <p:cTn id="16" dur="1000" fill="hold"/>
                                        <p:tgtEl>
                                          <p:spTgt spid="19"/>
                                        </p:tgtEl>
                                        <p:attrNameLst>
                                          <p:attrName>ppt_x</p:attrName>
                                        </p:attrNameLst>
                                      </p:cBhvr>
                                      <p:tavLst>
                                        <p:tav tm="0">
                                          <p:val>
                                            <p:strVal val="#ppt_x"/>
                                          </p:val>
                                        </p:tav>
                                        <p:tav tm="100000">
                                          <p:val>
                                            <p:strVal val="#ppt_x"/>
                                          </p:val>
                                        </p:tav>
                                      </p:tavLst>
                                    </p:anim>
                                    <p:anim calcmode="lin" valueType="num">
                                      <p:cBhvr>
                                        <p:cTn id="1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1000" fill="hold"/>
                                        <p:tgtEl>
                                          <p:spTgt spid="21"/>
                                        </p:tgtEl>
                                        <p:attrNameLst>
                                          <p:attrName>ppt_w</p:attrName>
                                        </p:attrNameLst>
                                      </p:cBhvr>
                                      <p:tavLst>
                                        <p:tav tm="0">
                                          <p:val>
                                            <p:fltVal val="0"/>
                                          </p:val>
                                        </p:tav>
                                        <p:tav tm="100000">
                                          <p:val>
                                            <p:strVal val="#ppt_w"/>
                                          </p:val>
                                        </p:tav>
                                      </p:tavLst>
                                    </p:anim>
                                    <p:anim calcmode="lin" valueType="num">
                                      <p:cBhvr>
                                        <p:cTn id="23" dur="1000" fill="hold"/>
                                        <p:tgtEl>
                                          <p:spTgt spid="21"/>
                                        </p:tgtEl>
                                        <p:attrNameLst>
                                          <p:attrName>ppt_h</p:attrName>
                                        </p:attrNameLst>
                                      </p:cBhvr>
                                      <p:tavLst>
                                        <p:tav tm="0">
                                          <p:val>
                                            <p:fltVal val="0"/>
                                          </p:val>
                                        </p:tav>
                                        <p:tav tm="100000">
                                          <p:val>
                                            <p:strVal val="#ppt_h"/>
                                          </p:val>
                                        </p:tav>
                                      </p:tavLst>
                                    </p:anim>
                                    <p:anim calcmode="lin" valueType="num">
                                      <p:cBhvr>
                                        <p:cTn id="24" dur="1000" fill="hold"/>
                                        <p:tgtEl>
                                          <p:spTgt spid="21"/>
                                        </p:tgtEl>
                                        <p:attrNameLst>
                                          <p:attrName>style.rotation</p:attrName>
                                        </p:attrNameLst>
                                      </p:cBhvr>
                                      <p:tavLst>
                                        <p:tav tm="0">
                                          <p:val>
                                            <p:fltVal val="90"/>
                                          </p:val>
                                        </p:tav>
                                        <p:tav tm="100000">
                                          <p:val>
                                            <p:fltVal val="0"/>
                                          </p:val>
                                        </p:tav>
                                      </p:tavLst>
                                    </p:anim>
                                    <p:animEffect transition="in" filter="fade">
                                      <p:cBhvr>
                                        <p:cTn id="25" dur="1000"/>
                                        <p:tgtEl>
                                          <p:spTgt spid="21"/>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25">
                                            <p:txEl>
                                              <p:pRg st="0" end="0"/>
                                            </p:txEl>
                                          </p:spTgt>
                                        </p:tgtEl>
                                        <p:attrNameLst>
                                          <p:attrName>style.visibility</p:attrName>
                                        </p:attrNameLst>
                                      </p:cBhvr>
                                      <p:to>
                                        <p:strVal val="visible"/>
                                      </p:to>
                                    </p:set>
                                    <p:animEffect transition="in" filter="fade">
                                      <p:cBhvr>
                                        <p:cTn id="30" dur="1000"/>
                                        <p:tgtEl>
                                          <p:spTgt spid="25">
                                            <p:txEl>
                                              <p:pRg st="0" end="0"/>
                                            </p:txEl>
                                          </p:spTgt>
                                        </p:tgtEl>
                                      </p:cBhvr>
                                    </p:animEffect>
                                    <p:anim calcmode="lin" valueType="num">
                                      <p:cBhvr>
                                        <p:cTn id="31" dur="1000" fill="hold"/>
                                        <p:tgtEl>
                                          <p:spTgt spid="25">
                                            <p:txEl>
                                              <p:pRg st="0" end="0"/>
                                            </p:txEl>
                                          </p:spTgt>
                                        </p:tgtEl>
                                        <p:attrNameLst>
                                          <p:attrName>ppt_x</p:attrName>
                                        </p:attrNameLst>
                                      </p:cBhvr>
                                      <p:tavLst>
                                        <p:tav tm="0">
                                          <p:val>
                                            <p:strVal val="#ppt_x"/>
                                          </p:val>
                                        </p:tav>
                                        <p:tav tm="100000">
                                          <p:val>
                                            <p:strVal val="#ppt_x"/>
                                          </p:val>
                                        </p:tav>
                                      </p:tavLst>
                                    </p:anim>
                                    <p:anim calcmode="lin" valueType="num">
                                      <p:cBhvr>
                                        <p:cTn id="32" dur="1000" fill="hold"/>
                                        <p:tgtEl>
                                          <p:spTgt spid="2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3" name="Group 2"/>
          <p:cNvGrpSpPr/>
          <p:nvPr/>
        </p:nvGrpSpPr>
        <p:grpSpPr>
          <a:xfrm>
            <a:off x="359243" y="539645"/>
            <a:ext cx="11481527" cy="6001067"/>
            <a:chOff x="342778" y="1113807"/>
            <a:chExt cx="11481527" cy="5646391"/>
          </a:xfrm>
        </p:grpSpPr>
        <p:sp>
          <p:nvSpPr>
            <p:cNvPr id="5" name="Rectangle 4">
              <a:extLst>
                <a:ext uri="{FF2B5EF4-FFF2-40B4-BE49-F238E27FC236}">
                  <a16:creationId xmlns:a16="http://schemas.microsoft.com/office/drawing/2014/main" id="{C03955BB-E41C-4E77-BB48-325360470229}"/>
                </a:ext>
              </a:extLst>
            </p:cNvPr>
            <p:cNvSpPr/>
            <p:nvPr/>
          </p:nvSpPr>
          <p:spPr>
            <a:xfrm>
              <a:off x="342778" y="1113807"/>
              <a:ext cx="5681417" cy="5640605"/>
            </a:xfrm>
            <a:prstGeom prst="rect">
              <a:avLst/>
            </a:prstGeom>
            <a:blipFill>
              <a:blip r:embed="rId4"/>
              <a:stretch>
                <a:fillRect/>
              </a:stretch>
            </a:blipFill>
            <a:ln w="12700" cap="flat" cmpd="sng" algn="ctr">
              <a:noFill/>
              <a:prstDash val="solid"/>
              <a:miter lim="800000"/>
            </a:ln>
            <a:effectLst>
              <a:outerShdw blurRad="50800" dist="88900" dir="10800000" algn="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6" name="Group 5"/>
            <p:cNvGrpSpPr/>
            <p:nvPr/>
          </p:nvGrpSpPr>
          <p:grpSpPr>
            <a:xfrm>
              <a:off x="419175" y="1119593"/>
              <a:ext cx="11405130" cy="5640605"/>
              <a:chOff x="419175" y="1119593"/>
              <a:chExt cx="11405130" cy="5640605"/>
            </a:xfrm>
          </p:grpSpPr>
          <p:sp>
            <p:nvSpPr>
              <p:cNvPr id="7" name="Rectangle 6">
                <a:extLst>
                  <a:ext uri="{FF2B5EF4-FFF2-40B4-BE49-F238E27FC236}">
                    <a16:creationId xmlns:a16="http://schemas.microsoft.com/office/drawing/2014/main" id="{33F222A8-AF2A-4292-8A95-0C3AD37A109D}"/>
                  </a:ext>
                </a:extLst>
              </p:cNvPr>
              <p:cNvSpPr/>
              <p:nvPr/>
            </p:nvSpPr>
            <p:spPr>
              <a:xfrm>
                <a:off x="6163734" y="1119593"/>
                <a:ext cx="5660571" cy="5640605"/>
              </a:xfrm>
              <a:prstGeom prst="rect">
                <a:avLst/>
              </a:prstGeom>
              <a:blipFill>
                <a:blip r:embed="rId4"/>
                <a:stretch>
                  <a:fillRect/>
                </a:stretch>
              </a:blipFill>
              <a:ln w="12700" cap="flat" cmpd="sng" algn="ctr">
                <a:noFill/>
                <a:prstDash val="solid"/>
                <a:miter lim="800000"/>
              </a:ln>
              <a:effectLst>
                <a:outerShdw blurRad="50800" dist="76200" algn="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8" name="Group 7"/>
              <p:cNvGrpSpPr/>
              <p:nvPr/>
            </p:nvGrpSpPr>
            <p:grpSpPr>
              <a:xfrm>
                <a:off x="419175" y="1199605"/>
                <a:ext cx="11319094" cy="5445389"/>
                <a:chOff x="419175" y="1199605"/>
                <a:chExt cx="11319094" cy="5445389"/>
              </a:xfrm>
            </p:grpSpPr>
            <p:grpSp>
              <p:nvGrpSpPr>
                <p:cNvPr id="9" name="Group 8"/>
                <p:cNvGrpSpPr/>
                <p:nvPr/>
              </p:nvGrpSpPr>
              <p:grpSpPr>
                <a:xfrm>
                  <a:off x="6196606" y="1210309"/>
                  <a:ext cx="5541663" cy="5434685"/>
                  <a:chOff x="6128872" y="119550"/>
                  <a:chExt cx="5541663" cy="6607638"/>
                </a:xfrm>
              </p:grpSpPr>
              <p:sp>
                <p:nvSpPr>
                  <p:cNvPr id="98" name="Rectangle 97">
                    <a:extLst>
                      <a:ext uri="{FF2B5EF4-FFF2-40B4-BE49-F238E27FC236}">
                        <a16:creationId xmlns:a16="http://schemas.microsoft.com/office/drawing/2014/main" id="{479DEB60-7570-45B4-8336-36827F8A3ED2}"/>
                      </a:ext>
                    </a:extLst>
                  </p:cNvPr>
                  <p:cNvSpPr/>
                  <p:nvPr/>
                </p:nvSpPr>
                <p:spPr>
                  <a:xfrm>
                    <a:off x="11148331" y="4069452"/>
                    <a:ext cx="522204" cy="2657736"/>
                  </a:xfrm>
                  <a:prstGeom prst="rect">
                    <a:avLst/>
                  </a:prstGeom>
                  <a:solidFill>
                    <a:srgbClr val="28B056"/>
                  </a:solidFill>
                  <a:ln w="12700" cap="flat" cmpd="sng" algn="ctr">
                    <a:noFill/>
                    <a:prstDash val="solid"/>
                    <a:miter lim="800000"/>
                  </a:ln>
                  <a:effectLst>
                    <a:outerShdw blurRad="50800" dist="1270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9" name="Freeform: Shape 191">
                    <a:extLst>
                      <a:ext uri="{FF2B5EF4-FFF2-40B4-BE49-F238E27FC236}">
                        <a16:creationId xmlns:a16="http://schemas.microsoft.com/office/drawing/2014/main" id="{1F0B4A1C-B94A-47CE-AED1-2D2A4BE4CFF9}"/>
                      </a:ext>
                    </a:extLst>
                  </p:cNvPr>
                  <p:cNvSpPr/>
                  <p:nvPr/>
                </p:nvSpPr>
                <p:spPr>
                  <a:xfrm>
                    <a:off x="6128872" y="119550"/>
                    <a:ext cx="5395162" cy="6607322"/>
                  </a:xfrm>
                  <a:custGeom>
                    <a:avLst/>
                    <a:gdLst>
                      <a:gd name="connsiteX0" fmla="*/ 0 w 5395162"/>
                      <a:gd name="connsiteY0" fmla="*/ 0 h 6607323"/>
                      <a:gd name="connsiteX1" fmla="*/ 5395162 w 5395162"/>
                      <a:gd name="connsiteY1" fmla="*/ 0 h 6607323"/>
                      <a:gd name="connsiteX2" fmla="*/ 5395162 w 5395162"/>
                      <a:gd name="connsiteY2" fmla="*/ 3949902 h 6607323"/>
                      <a:gd name="connsiteX3" fmla="*/ 5230980 w 5395162"/>
                      <a:gd name="connsiteY3" fmla="*/ 3949902 h 6607323"/>
                      <a:gd name="connsiteX4" fmla="*/ 5032614 w 5395162"/>
                      <a:gd name="connsiteY4" fmla="*/ 4148268 h 6607323"/>
                      <a:gd name="connsiteX5" fmla="*/ 5032614 w 5395162"/>
                      <a:gd name="connsiteY5" fmla="*/ 6607209 h 6607323"/>
                      <a:gd name="connsiteX6" fmla="*/ 5032625 w 5395162"/>
                      <a:gd name="connsiteY6" fmla="*/ 6607323 h 6607323"/>
                      <a:gd name="connsiteX7" fmla="*/ 0 w 5395162"/>
                      <a:gd name="connsiteY7" fmla="*/ 6607323 h 660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95162" h="6607323">
                        <a:moveTo>
                          <a:pt x="0" y="0"/>
                        </a:moveTo>
                        <a:lnTo>
                          <a:pt x="5395162" y="0"/>
                        </a:lnTo>
                        <a:lnTo>
                          <a:pt x="5395162" y="3949902"/>
                        </a:lnTo>
                        <a:lnTo>
                          <a:pt x="5230980" y="3949902"/>
                        </a:lnTo>
                        <a:cubicBezTo>
                          <a:pt x="5121425" y="3949902"/>
                          <a:pt x="5032614" y="4038713"/>
                          <a:pt x="5032614" y="4148268"/>
                        </a:cubicBezTo>
                        <a:lnTo>
                          <a:pt x="5032614" y="6607209"/>
                        </a:lnTo>
                        <a:lnTo>
                          <a:pt x="5032625" y="6607323"/>
                        </a:lnTo>
                        <a:lnTo>
                          <a:pt x="0" y="6607323"/>
                        </a:lnTo>
                        <a:close/>
                      </a:path>
                    </a:pathLst>
                  </a:custGeom>
                  <a:solidFill>
                    <a:srgbClr val="FDFDFD"/>
                  </a:solidFill>
                  <a:ln w="12700" cap="flat" cmpd="sng" algn="ctr">
                    <a:noFill/>
                    <a:prstDash val="solid"/>
                    <a:miter lim="800000"/>
                  </a:ln>
                  <a:effectLst>
                    <a:outerShdw blurRad="50800" dist="1270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nvGrpSpPr>
                <p:cNvPr id="10" name="Group 9">
                  <a:extLst>
                    <a:ext uri="{FF2B5EF4-FFF2-40B4-BE49-F238E27FC236}">
                      <a16:creationId xmlns:a16="http://schemas.microsoft.com/office/drawing/2014/main" id="{4D3EC6F6-41B8-42EA-9450-9660D30297B3}"/>
                    </a:ext>
                  </a:extLst>
                </p:cNvPr>
                <p:cNvGrpSpPr/>
                <p:nvPr/>
              </p:nvGrpSpPr>
              <p:grpSpPr>
                <a:xfrm flipH="1">
                  <a:off x="419175" y="1199605"/>
                  <a:ext cx="5541663" cy="5434686"/>
                  <a:chOff x="6128872" y="119550"/>
                  <a:chExt cx="5541663" cy="6607638"/>
                </a:xfrm>
              </p:grpSpPr>
              <p:sp>
                <p:nvSpPr>
                  <p:cNvPr id="96" name="Rectangle 95">
                    <a:extLst>
                      <a:ext uri="{FF2B5EF4-FFF2-40B4-BE49-F238E27FC236}">
                        <a16:creationId xmlns:a16="http://schemas.microsoft.com/office/drawing/2014/main" id="{BC45525F-CA64-4D1D-A75E-E6290B229999}"/>
                      </a:ext>
                    </a:extLst>
                  </p:cNvPr>
                  <p:cNvSpPr/>
                  <p:nvPr/>
                </p:nvSpPr>
                <p:spPr>
                  <a:xfrm>
                    <a:off x="11148331" y="4069452"/>
                    <a:ext cx="522204" cy="2657736"/>
                  </a:xfrm>
                  <a:prstGeom prst="rect">
                    <a:avLst/>
                  </a:prstGeom>
                  <a:solidFill>
                    <a:srgbClr val="28B056"/>
                  </a:solidFill>
                  <a:ln w="12700" cap="flat" cmpd="sng" algn="ctr">
                    <a:noFill/>
                    <a:prstDash val="solid"/>
                    <a:miter lim="800000"/>
                  </a:ln>
                  <a:effectLst>
                    <a:outerShdw blurRad="50800" dist="63500" dir="10800000" algn="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7" name="Freeform: Shape 175">
                    <a:extLst>
                      <a:ext uri="{FF2B5EF4-FFF2-40B4-BE49-F238E27FC236}">
                        <a16:creationId xmlns:a16="http://schemas.microsoft.com/office/drawing/2014/main" id="{4CCDAA36-0014-487F-9FC8-FB18AD79A536}"/>
                      </a:ext>
                    </a:extLst>
                  </p:cNvPr>
                  <p:cNvSpPr/>
                  <p:nvPr/>
                </p:nvSpPr>
                <p:spPr>
                  <a:xfrm>
                    <a:off x="6128872" y="119550"/>
                    <a:ext cx="5395162" cy="6607323"/>
                  </a:xfrm>
                  <a:custGeom>
                    <a:avLst/>
                    <a:gdLst>
                      <a:gd name="connsiteX0" fmla="*/ 0 w 5395162"/>
                      <a:gd name="connsiteY0" fmla="*/ 0 h 6607323"/>
                      <a:gd name="connsiteX1" fmla="*/ 5395162 w 5395162"/>
                      <a:gd name="connsiteY1" fmla="*/ 0 h 6607323"/>
                      <a:gd name="connsiteX2" fmla="*/ 5395162 w 5395162"/>
                      <a:gd name="connsiteY2" fmla="*/ 3949902 h 6607323"/>
                      <a:gd name="connsiteX3" fmla="*/ 5230980 w 5395162"/>
                      <a:gd name="connsiteY3" fmla="*/ 3949902 h 6607323"/>
                      <a:gd name="connsiteX4" fmla="*/ 5032614 w 5395162"/>
                      <a:gd name="connsiteY4" fmla="*/ 4148268 h 6607323"/>
                      <a:gd name="connsiteX5" fmla="*/ 5032614 w 5395162"/>
                      <a:gd name="connsiteY5" fmla="*/ 6607209 h 6607323"/>
                      <a:gd name="connsiteX6" fmla="*/ 5032625 w 5395162"/>
                      <a:gd name="connsiteY6" fmla="*/ 6607323 h 6607323"/>
                      <a:gd name="connsiteX7" fmla="*/ 0 w 5395162"/>
                      <a:gd name="connsiteY7" fmla="*/ 6607323 h 660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95162" h="6607323">
                        <a:moveTo>
                          <a:pt x="0" y="0"/>
                        </a:moveTo>
                        <a:lnTo>
                          <a:pt x="5395162" y="0"/>
                        </a:lnTo>
                        <a:lnTo>
                          <a:pt x="5395162" y="3949902"/>
                        </a:lnTo>
                        <a:lnTo>
                          <a:pt x="5230980" y="3949902"/>
                        </a:lnTo>
                        <a:cubicBezTo>
                          <a:pt x="5121425" y="3949902"/>
                          <a:pt x="5032614" y="4038713"/>
                          <a:pt x="5032614" y="4148268"/>
                        </a:cubicBezTo>
                        <a:lnTo>
                          <a:pt x="5032614" y="6607209"/>
                        </a:lnTo>
                        <a:lnTo>
                          <a:pt x="5032625" y="6607323"/>
                        </a:lnTo>
                        <a:lnTo>
                          <a:pt x="0" y="6607323"/>
                        </a:lnTo>
                        <a:close/>
                      </a:path>
                    </a:pathLst>
                  </a:custGeom>
                  <a:solidFill>
                    <a:srgbClr val="FDFDFD"/>
                  </a:solidFill>
                  <a:ln w="12700" cap="flat" cmpd="sng" algn="ctr">
                    <a:noFill/>
                    <a:prstDash val="solid"/>
                    <a:miter lim="800000"/>
                  </a:ln>
                  <a:effectLst>
                    <a:outerShdw blurRad="50800" dist="76200" dir="10800000" algn="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nvGrpSpPr>
                <p:cNvPr id="11" name="Group 10">
                  <a:extLst>
                    <a:ext uri="{FF2B5EF4-FFF2-40B4-BE49-F238E27FC236}">
                      <a16:creationId xmlns:a16="http://schemas.microsoft.com/office/drawing/2014/main" id="{0F1A4B53-3DA8-4B08-87F6-99E2B5780CCB}"/>
                    </a:ext>
                  </a:extLst>
                </p:cNvPr>
                <p:cNvGrpSpPr/>
                <p:nvPr/>
              </p:nvGrpSpPr>
              <p:grpSpPr>
                <a:xfrm>
                  <a:off x="5672345" y="1210272"/>
                  <a:ext cx="781676" cy="5434427"/>
                  <a:chOff x="5604611" y="119550"/>
                  <a:chExt cx="781676" cy="6607323"/>
                </a:xfrm>
              </p:grpSpPr>
              <p:sp>
                <p:nvSpPr>
                  <p:cNvPr id="12" name="Rectangle 11">
                    <a:extLst>
                      <a:ext uri="{FF2B5EF4-FFF2-40B4-BE49-F238E27FC236}">
                        <a16:creationId xmlns:a16="http://schemas.microsoft.com/office/drawing/2014/main" id="{D119F2DB-0E38-4A31-831F-2BAF295D2A25}"/>
                      </a:ext>
                    </a:extLst>
                  </p:cNvPr>
                  <p:cNvSpPr/>
                  <p:nvPr/>
                </p:nvSpPr>
                <p:spPr>
                  <a:xfrm>
                    <a:off x="5635694" y="20253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13" name="Group 12">
                    <a:extLst>
                      <a:ext uri="{FF2B5EF4-FFF2-40B4-BE49-F238E27FC236}">
                        <a16:creationId xmlns:a16="http://schemas.microsoft.com/office/drawing/2014/main" id="{AEE5042A-E067-4FB7-BCFF-00BB33BFEDEC}"/>
                      </a:ext>
                    </a:extLst>
                  </p:cNvPr>
                  <p:cNvGrpSpPr/>
                  <p:nvPr/>
                </p:nvGrpSpPr>
                <p:grpSpPr>
                  <a:xfrm>
                    <a:off x="5805714" y="119550"/>
                    <a:ext cx="580573" cy="386869"/>
                    <a:chOff x="5805714" y="609691"/>
                    <a:chExt cx="580573" cy="386869"/>
                  </a:xfrm>
                </p:grpSpPr>
                <p:sp>
                  <p:nvSpPr>
                    <p:cNvPr id="94" name="Rectangle 93">
                      <a:extLst>
                        <a:ext uri="{FF2B5EF4-FFF2-40B4-BE49-F238E27FC236}">
                          <a16:creationId xmlns:a16="http://schemas.microsoft.com/office/drawing/2014/main" id="{9ECC8D50-758B-45D1-9832-058DA749338C}"/>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5" name="Arc 94">
                      <a:extLst>
                        <a:ext uri="{FF2B5EF4-FFF2-40B4-BE49-F238E27FC236}">
                          <a16:creationId xmlns:a16="http://schemas.microsoft.com/office/drawing/2014/main" id="{FC783E55-1922-4926-8D97-EC60526709F7}"/>
                        </a:ext>
                      </a:extLst>
                    </p:cNvPr>
                    <p:cNvSpPr/>
                    <p:nvPr/>
                  </p:nvSpPr>
                  <p:spPr>
                    <a:xfrm>
                      <a:off x="5805714" y="609691"/>
                      <a:ext cx="410553" cy="386869"/>
                    </a:xfrm>
                    <a:prstGeom prst="arc">
                      <a:avLst>
                        <a:gd name="adj1" fmla="val 10333954"/>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sp>
                <p:nvSpPr>
                  <p:cNvPr id="14" name="Rectangle 13">
                    <a:extLst>
                      <a:ext uri="{FF2B5EF4-FFF2-40B4-BE49-F238E27FC236}">
                        <a16:creationId xmlns:a16="http://schemas.microsoft.com/office/drawing/2014/main" id="{FCB92E0C-F05E-4602-8A6C-A561815032EC}"/>
                      </a:ext>
                    </a:extLst>
                  </p:cNvPr>
                  <p:cNvSpPr/>
                  <p:nvPr/>
                </p:nvSpPr>
                <p:spPr>
                  <a:xfrm>
                    <a:off x="5632035" y="503041"/>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15" name="Group 14">
                    <a:extLst>
                      <a:ext uri="{FF2B5EF4-FFF2-40B4-BE49-F238E27FC236}">
                        <a16:creationId xmlns:a16="http://schemas.microsoft.com/office/drawing/2014/main" id="{E48E30C9-A74F-4C52-AD04-FC9A5CBD8258}"/>
                      </a:ext>
                    </a:extLst>
                  </p:cNvPr>
                  <p:cNvGrpSpPr/>
                  <p:nvPr/>
                </p:nvGrpSpPr>
                <p:grpSpPr>
                  <a:xfrm>
                    <a:off x="5805714" y="430573"/>
                    <a:ext cx="580573" cy="386869"/>
                    <a:chOff x="5805714" y="609691"/>
                    <a:chExt cx="580573" cy="386869"/>
                  </a:xfrm>
                </p:grpSpPr>
                <p:sp>
                  <p:nvSpPr>
                    <p:cNvPr id="92" name="Rectangle 91">
                      <a:extLst>
                        <a:ext uri="{FF2B5EF4-FFF2-40B4-BE49-F238E27FC236}">
                          <a16:creationId xmlns:a16="http://schemas.microsoft.com/office/drawing/2014/main" id="{9D80A7DB-810E-4588-BE25-E9F7C34D3DB1}"/>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3" name="Arc 92">
                      <a:extLst>
                        <a:ext uri="{FF2B5EF4-FFF2-40B4-BE49-F238E27FC236}">
                          <a16:creationId xmlns:a16="http://schemas.microsoft.com/office/drawing/2014/main" id="{0CEE252C-3F6B-425D-A974-8C322FD62AA8}"/>
                        </a:ext>
                      </a:extLst>
                    </p:cNvPr>
                    <p:cNvSpPr/>
                    <p:nvPr/>
                  </p:nvSpPr>
                  <p:spPr>
                    <a:xfrm>
                      <a:off x="5805714" y="609691"/>
                      <a:ext cx="410553" cy="386869"/>
                    </a:xfrm>
                    <a:prstGeom prst="arc">
                      <a:avLst>
                        <a:gd name="adj1" fmla="val 10604954"/>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sp>
                <p:nvSpPr>
                  <p:cNvPr id="16" name="Rectangle 15">
                    <a:extLst>
                      <a:ext uri="{FF2B5EF4-FFF2-40B4-BE49-F238E27FC236}">
                        <a16:creationId xmlns:a16="http://schemas.microsoft.com/office/drawing/2014/main" id="{A4620A41-830E-412F-B7F4-82B17531460F}"/>
                      </a:ext>
                    </a:extLst>
                  </p:cNvPr>
                  <p:cNvSpPr/>
                  <p:nvPr/>
                </p:nvSpPr>
                <p:spPr>
                  <a:xfrm>
                    <a:off x="5635694" y="81748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7" name="Rectangle 16">
                    <a:extLst>
                      <a:ext uri="{FF2B5EF4-FFF2-40B4-BE49-F238E27FC236}">
                        <a16:creationId xmlns:a16="http://schemas.microsoft.com/office/drawing/2014/main" id="{B8C591D4-C50C-4B67-805A-961945693BE6}"/>
                      </a:ext>
                    </a:extLst>
                  </p:cNvPr>
                  <p:cNvSpPr/>
                  <p:nvPr/>
                </p:nvSpPr>
                <p:spPr>
                  <a:xfrm>
                    <a:off x="5636493" y="112392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8" name="Rectangle 17">
                    <a:extLst>
                      <a:ext uri="{FF2B5EF4-FFF2-40B4-BE49-F238E27FC236}">
                        <a16:creationId xmlns:a16="http://schemas.microsoft.com/office/drawing/2014/main" id="{461F08B5-15BF-4C63-B54C-7D2001EDCAD3}"/>
                      </a:ext>
                    </a:extLst>
                  </p:cNvPr>
                  <p:cNvSpPr/>
                  <p:nvPr/>
                </p:nvSpPr>
                <p:spPr>
                  <a:xfrm>
                    <a:off x="5633303" y="144082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D12C5631-8C0A-4256-BD3E-88D081A7321B}"/>
                      </a:ext>
                    </a:extLst>
                  </p:cNvPr>
                  <p:cNvSpPr/>
                  <p:nvPr/>
                </p:nvSpPr>
                <p:spPr>
                  <a:xfrm>
                    <a:off x="5641689" y="174238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0" name="Rectangle 19">
                    <a:extLst>
                      <a:ext uri="{FF2B5EF4-FFF2-40B4-BE49-F238E27FC236}">
                        <a16:creationId xmlns:a16="http://schemas.microsoft.com/office/drawing/2014/main" id="{D3030D9B-44CF-4F4E-A86E-18A79322376D}"/>
                      </a:ext>
                    </a:extLst>
                  </p:cNvPr>
                  <p:cNvSpPr/>
                  <p:nvPr/>
                </p:nvSpPr>
                <p:spPr>
                  <a:xfrm>
                    <a:off x="5626130" y="206495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1" name="Rectangle 20">
                    <a:extLst>
                      <a:ext uri="{FF2B5EF4-FFF2-40B4-BE49-F238E27FC236}">
                        <a16:creationId xmlns:a16="http://schemas.microsoft.com/office/drawing/2014/main" id="{0E9F8D11-58D9-4493-A410-DACB43B5E48F}"/>
                      </a:ext>
                    </a:extLst>
                  </p:cNvPr>
                  <p:cNvSpPr/>
                  <p:nvPr/>
                </p:nvSpPr>
                <p:spPr>
                  <a:xfrm>
                    <a:off x="5626130" y="237211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880FA994-AF36-4890-A98D-4750B71B3C59}"/>
                      </a:ext>
                    </a:extLst>
                  </p:cNvPr>
                  <p:cNvSpPr/>
                  <p:nvPr/>
                </p:nvSpPr>
                <p:spPr>
                  <a:xfrm>
                    <a:off x="5633303" y="268452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9E5C2FB6-992A-4537-B467-2FCB0FDBDB9F}"/>
                      </a:ext>
                    </a:extLst>
                  </p:cNvPr>
                  <p:cNvSpPr/>
                  <p:nvPr/>
                </p:nvSpPr>
                <p:spPr>
                  <a:xfrm>
                    <a:off x="5633303" y="298598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4" name="Rectangle 23">
                    <a:extLst>
                      <a:ext uri="{FF2B5EF4-FFF2-40B4-BE49-F238E27FC236}">
                        <a16:creationId xmlns:a16="http://schemas.microsoft.com/office/drawing/2014/main" id="{73193785-12A4-408F-9E7C-27DDBEAFA7BD}"/>
                      </a:ext>
                    </a:extLst>
                  </p:cNvPr>
                  <p:cNvSpPr/>
                  <p:nvPr/>
                </p:nvSpPr>
                <p:spPr>
                  <a:xfrm>
                    <a:off x="5626130" y="330818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5" name="Rectangle 24">
                    <a:extLst>
                      <a:ext uri="{FF2B5EF4-FFF2-40B4-BE49-F238E27FC236}">
                        <a16:creationId xmlns:a16="http://schemas.microsoft.com/office/drawing/2014/main" id="{FF68EA0C-3323-4279-9322-583E0496C340}"/>
                      </a:ext>
                    </a:extLst>
                  </p:cNvPr>
                  <p:cNvSpPr/>
                  <p:nvPr/>
                </p:nvSpPr>
                <p:spPr>
                  <a:xfrm>
                    <a:off x="5618957" y="361510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id="{DA8F7F98-A2C1-4622-86E7-4F2038831BBE}"/>
                      </a:ext>
                    </a:extLst>
                  </p:cNvPr>
                  <p:cNvSpPr/>
                  <p:nvPr/>
                </p:nvSpPr>
                <p:spPr>
                  <a:xfrm>
                    <a:off x="5604611" y="392724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7" name="Rectangle 26">
                    <a:extLst>
                      <a:ext uri="{FF2B5EF4-FFF2-40B4-BE49-F238E27FC236}">
                        <a16:creationId xmlns:a16="http://schemas.microsoft.com/office/drawing/2014/main" id="{0A05E640-BFCE-401E-8E58-B95F9FAC8DFA}"/>
                      </a:ext>
                    </a:extLst>
                  </p:cNvPr>
                  <p:cNvSpPr/>
                  <p:nvPr/>
                </p:nvSpPr>
                <p:spPr>
                  <a:xfrm>
                    <a:off x="5611784" y="423914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8" name="Rectangle 27">
                    <a:extLst>
                      <a:ext uri="{FF2B5EF4-FFF2-40B4-BE49-F238E27FC236}">
                        <a16:creationId xmlns:a16="http://schemas.microsoft.com/office/drawing/2014/main" id="{E054FE0A-3727-4A81-B405-7B2AD3CF46C1}"/>
                      </a:ext>
                    </a:extLst>
                  </p:cNvPr>
                  <p:cNvSpPr/>
                  <p:nvPr/>
                </p:nvSpPr>
                <p:spPr>
                  <a:xfrm>
                    <a:off x="5604611" y="4546182"/>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9" name="Rectangle 28">
                    <a:extLst>
                      <a:ext uri="{FF2B5EF4-FFF2-40B4-BE49-F238E27FC236}">
                        <a16:creationId xmlns:a16="http://schemas.microsoft.com/office/drawing/2014/main" id="{181F776C-2AF8-48ED-A45F-6043E45954BF}"/>
                      </a:ext>
                    </a:extLst>
                  </p:cNvPr>
                  <p:cNvSpPr/>
                  <p:nvPr/>
                </p:nvSpPr>
                <p:spPr>
                  <a:xfrm>
                    <a:off x="5609779" y="485746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0" name="Rectangle 29">
                    <a:extLst>
                      <a:ext uri="{FF2B5EF4-FFF2-40B4-BE49-F238E27FC236}">
                        <a16:creationId xmlns:a16="http://schemas.microsoft.com/office/drawing/2014/main" id="{F411B93B-64DC-40ED-8351-A38502F83EC2}"/>
                      </a:ext>
                    </a:extLst>
                  </p:cNvPr>
                  <p:cNvSpPr/>
                  <p:nvPr/>
                </p:nvSpPr>
                <p:spPr>
                  <a:xfrm>
                    <a:off x="5618957" y="517189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1" name="Rectangle 30">
                    <a:extLst>
                      <a:ext uri="{FF2B5EF4-FFF2-40B4-BE49-F238E27FC236}">
                        <a16:creationId xmlns:a16="http://schemas.microsoft.com/office/drawing/2014/main" id="{6D4EF766-AAA1-4FD1-9EB8-BC7CCAF80F4C}"/>
                      </a:ext>
                    </a:extLst>
                  </p:cNvPr>
                  <p:cNvSpPr/>
                  <p:nvPr/>
                </p:nvSpPr>
                <p:spPr>
                  <a:xfrm>
                    <a:off x="5611784" y="550314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2" name="Rectangle 31">
                    <a:extLst>
                      <a:ext uri="{FF2B5EF4-FFF2-40B4-BE49-F238E27FC236}">
                        <a16:creationId xmlns:a16="http://schemas.microsoft.com/office/drawing/2014/main" id="{CA3BC80A-A5C7-4031-AE04-E1DBB065F990}"/>
                      </a:ext>
                    </a:extLst>
                  </p:cNvPr>
                  <p:cNvSpPr/>
                  <p:nvPr/>
                </p:nvSpPr>
                <p:spPr>
                  <a:xfrm>
                    <a:off x="5604611" y="5797854"/>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3" name="Rectangle 32">
                    <a:extLst>
                      <a:ext uri="{FF2B5EF4-FFF2-40B4-BE49-F238E27FC236}">
                        <a16:creationId xmlns:a16="http://schemas.microsoft.com/office/drawing/2014/main" id="{B2C4E260-0390-4C3C-B29D-AB4732D5F312}"/>
                      </a:ext>
                    </a:extLst>
                  </p:cNvPr>
                  <p:cNvSpPr/>
                  <p:nvPr/>
                </p:nvSpPr>
                <p:spPr>
                  <a:xfrm>
                    <a:off x="5604611" y="609721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4" name="Rectangle 33">
                    <a:extLst>
                      <a:ext uri="{FF2B5EF4-FFF2-40B4-BE49-F238E27FC236}">
                        <a16:creationId xmlns:a16="http://schemas.microsoft.com/office/drawing/2014/main" id="{9CF30D03-0768-4F4A-876B-4064ADC4B962}"/>
                      </a:ext>
                    </a:extLst>
                  </p:cNvPr>
                  <p:cNvSpPr/>
                  <p:nvPr/>
                </p:nvSpPr>
                <p:spPr>
                  <a:xfrm>
                    <a:off x="5611784" y="641257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35" name="Group 34">
                    <a:extLst>
                      <a:ext uri="{FF2B5EF4-FFF2-40B4-BE49-F238E27FC236}">
                        <a16:creationId xmlns:a16="http://schemas.microsoft.com/office/drawing/2014/main" id="{BDE4CAF1-67FB-4A00-A957-F84932EF37EA}"/>
                      </a:ext>
                    </a:extLst>
                  </p:cNvPr>
                  <p:cNvGrpSpPr/>
                  <p:nvPr/>
                </p:nvGrpSpPr>
                <p:grpSpPr>
                  <a:xfrm>
                    <a:off x="5805714" y="741596"/>
                    <a:ext cx="580573" cy="386869"/>
                    <a:chOff x="5805714" y="609691"/>
                    <a:chExt cx="580573" cy="386869"/>
                  </a:xfrm>
                </p:grpSpPr>
                <p:sp>
                  <p:nvSpPr>
                    <p:cNvPr id="90" name="Rectangle 89">
                      <a:extLst>
                        <a:ext uri="{FF2B5EF4-FFF2-40B4-BE49-F238E27FC236}">
                          <a16:creationId xmlns:a16="http://schemas.microsoft.com/office/drawing/2014/main" id="{74C944AF-D50A-425E-A441-BD46E8CB9783}"/>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1" name="Arc 90">
                      <a:extLst>
                        <a:ext uri="{FF2B5EF4-FFF2-40B4-BE49-F238E27FC236}">
                          <a16:creationId xmlns:a16="http://schemas.microsoft.com/office/drawing/2014/main" id="{AE95EC9D-DB78-417E-AF31-C543DE84C1EE}"/>
                        </a:ext>
                      </a:extLst>
                    </p:cNvPr>
                    <p:cNvSpPr/>
                    <p:nvPr/>
                  </p:nvSpPr>
                  <p:spPr>
                    <a:xfrm>
                      <a:off x="5805714" y="609691"/>
                      <a:ext cx="410553" cy="386869"/>
                    </a:xfrm>
                    <a:prstGeom prst="arc">
                      <a:avLst>
                        <a:gd name="adj1" fmla="val 1075757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36" name="Group 35">
                    <a:extLst>
                      <a:ext uri="{FF2B5EF4-FFF2-40B4-BE49-F238E27FC236}">
                        <a16:creationId xmlns:a16="http://schemas.microsoft.com/office/drawing/2014/main" id="{EC3E0684-8AE8-4214-BF7B-4AAB6B86F600}"/>
                      </a:ext>
                    </a:extLst>
                  </p:cNvPr>
                  <p:cNvGrpSpPr/>
                  <p:nvPr/>
                </p:nvGrpSpPr>
                <p:grpSpPr>
                  <a:xfrm>
                    <a:off x="5805714" y="1052619"/>
                    <a:ext cx="580573" cy="386869"/>
                    <a:chOff x="5805714" y="609691"/>
                    <a:chExt cx="580573" cy="386869"/>
                  </a:xfrm>
                </p:grpSpPr>
                <p:sp>
                  <p:nvSpPr>
                    <p:cNvPr id="88" name="Rectangle 87">
                      <a:extLst>
                        <a:ext uri="{FF2B5EF4-FFF2-40B4-BE49-F238E27FC236}">
                          <a16:creationId xmlns:a16="http://schemas.microsoft.com/office/drawing/2014/main" id="{CF8E04A3-B6B4-4F3C-BB6B-AF9929DDA237}"/>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9" name="Arc 88">
                      <a:extLst>
                        <a:ext uri="{FF2B5EF4-FFF2-40B4-BE49-F238E27FC236}">
                          <a16:creationId xmlns:a16="http://schemas.microsoft.com/office/drawing/2014/main" id="{18A95974-DAB2-4BF8-9192-96278D1744CD}"/>
                        </a:ext>
                      </a:extLst>
                    </p:cNvPr>
                    <p:cNvSpPr/>
                    <p:nvPr/>
                  </p:nvSpPr>
                  <p:spPr>
                    <a:xfrm>
                      <a:off x="5805714" y="609691"/>
                      <a:ext cx="410553" cy="386869"/>
                    </a:xfrm>
                    <a:prstGeom prst="arc">
                      <a:avLst>
                        <a:gd name="adj1" fmla="val 1083048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37" name="Group 36">
                    <a:extLst>
                      <a:ext uri="{FF2B5EF4-FFF2-40B4-BE49-F238E27FC236}">
                        <a16:creationId xmlns:a16="http://schemas.microsoft.com/office/drawing/2014/main" id="{C97BDBFC-6DCF-4D05-9235-AF24FD08B7BA}"/>
                      </a:ext>
                    </a:extLst>
                  </p:cNvPr>
                  <p:cNvGrpSpPr/>
                  <p:nvPr/>
                </p:nvGrpSpPr>
                <p:grpSpPr>
                  <a:xfrm>
                    <a:off x="5805714" y="1363642"/>
                    <a:ext cx="580573" cy="386869"/>
                    <a:chOff x="5805714" y="609691"/>
                    <a:chExt cx="580573" cy="386869"/>
                  </a:xfrm>
                </p:grpSpPr>
                <p:sp>
                  <p:nvSpPr>
                    <p:cNvPr id="86" name="Rectangle 85">
                      <a:extLst>
                        <a:ext uri="{FF2B5EF4-FFF2-40B4-BE49-F238E27FC236}">
                          <a16:creationId xmlns:a16="http://schemas.microsoft.com/office/drawing/2014/main" id="{4AB8CE96-3DF3-4063-9F27-D4DB07BB75EF}"/>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7" name="Arc 86">
                      <a:extLst>
                        <a:ext uri="{FF2B5EF4-FFF2-40B4-BE49-F238E27FC236}">
                          <a16:creationId xmlns:a16="http://schemas.microsoft.com/office/drawing/2014/main" id="{309BD817-14B6-4AA7-A1F6-6EAEFBC3A86F}"/>
                        </a:ext>
                      </a:extLst>
                    </p:cNvPr>
                    <p:cNvSpPr/>
                    <p:nvPr/>
                  </p:nvSpPr>
                  <p:spPr>
                    <a:xfrm>
                      <a:off x="5805714" y="609691"/>
                      <a:ext cx="410553" cy="386869"/>
                    </a:xfrm>
                    <a:prstGeom prst="arc">
                      <a:avLst>
                        <a:gd name="adj1" fmla="val 10809658"/>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38" name="Group 37">
                    <a:extLst>
                      <a:ext uri="{FF2B5EF4-FFF2-40B4-BE49-F238E27FC236}">
                        <a16:creationId xmlns:a16="http://schemas.microsoft.com/office/drawing/2014/main" id="{C6951FED-2BD7-4859-B333-5B1CAEF8AB8D}"/>
                      </a:ext>
                    </a:extLst>
                  </p:cNvPr>
                  <p:cNvGrpSpPr/>
                  <p:nvPr/>
                </p:nvGrpSpPr>
                <p:grpSpPr>
                  <a:xfrm>
                    <a:off x="5805714" y="1674665"/>
                    <a:ext cx="580573" cy="386869"/>
                    <a:chOff x="5805714" y="609691"/>
                    <a:chExt cx="580573" cy="386869"/>
                  </a:xfrm>
                </p:grpSpPr>
                <p:sp>
                  <p:nvSpPr>
                    <p:cNvPr id="84" name="Rectangle 83">
                      <a:extLst>
                        <a:ext uri="{FF2B5EF4-FFF2-40B4-BE49-F238E27FC236}">
                          <a16:creationId xmlns:a16="http://schemas.microsoft.com/office/drawing/2014/main" id="{FE30C63D-F045-40E9-8C54-26DA5BDA0F4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5" name="Arc 84">
                      <a:extLst>
                        <a:ext uri="{FF2B5EF4-FFF2-40B4-BE49-F238E27FC236}">
                          <a16:creationId xmlns:a16="http://schemas.microsoft.com/office/drawing/2014/main" id="{434A2720-2A66-40B1-AC7E-5C244C6E6EB9}"/>
                        </a:ext>
                      </a:extLst>
                    </p:cNvPr>
                    <p:cNvSpPr/>
                    <p:nvPr/>
                  </p:nvSpPr>
                  <p:spPr>
                    <a:xfrm>
                      <a:off x="5805714" y="609691"/>
                      <a:ext cx="410553" cy="386869"/>
                    </a:xfrm>
                    <a:prstGeom prst="arc">
                      <a:avLst>
                        <a:gd name="adj1" fmla="val 1087571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39" name="Group 38">
                    <a:extLst>
                      <a:ext uri="{FF2B5EF4-FFF2-40B4-BE49-F238E27FC236}">
                        <a16:creationId xmlns:a16="http://schemas.microsoft.com/office/drawing/2014/main" id="{3253887B-E245-4C89-84BB-C89576187B4D}"/>
                      </a:ext>
                    </a:extLst>
                  </p:cNvPr>
                  <p:cNvGrpSpPr/>
                  <p:nvPr/>
                </p:nvGrpSpPr>
                <p:grpSpPr>
                  <a:xfrm>
                    <a:off x="5805714" y="1985688"/>
                    <a:ext cx="580573" cy="386869"/>
                    <a:chOff x="5805714" y="609691"/>
                    <a:chExt cx="580573" cy="386869"/>
                  </a:xfrm>
                </p:grpSpPr>
                <p:sp>
                  <p:nvSpPr>
                    <p:cNvPr id="82" name="Rectangle 81">
                      <a:extLst>
                        <a:ext uri="{FF2B5EF4-FFF2-40B4-BE49-F238E27FC236}">
                          <a16:creationId xmlns:a16="http://schemas.microsoft.com/office/drawing/2014/main" id="{C2935527-C9EF-4950-89BB-EB1207B25EAD}"/>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3" name="Arc 82">
                      <a:extLst>
                        <a:ext uri="{FF2B5EF4-FFF2-40B4-BE49-F238E27FC236}">
                          <a16:creationId xmlns:a16="http://schemas.microsoft.com/office/drawing/2014/main" id="{B885AD0D-2A97-4761-A7E2-81AE7730FF98}"/>
                        </a:ext>
                      </a:extLst>
                    </p:cNvPr>
                    <p:cNvSpPr/>
                    <p:nvPr/>
                  </p:nvSpPr>
                  <p:spPr>
                    <a:xfrm>
                      <a:off x="5805714" y="609691"/>
                      <a:ext cx="410553" cy="386869"/>
                    </a:xfrm>
                    <a:prstGeom prst="arc">
                      <a:avLst>
                        <a:gd name="adj1" fmla="val 1078249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0" name="Group 39">
                    <a:extLst>
                      <a:ext uri="{FF2B5EF4-FFF2-40B4-BE49-F238E27FC236}">
                        <a16:creationId xmlns:a16="http://schemas.microsoft.com/office/drawing/2014/main" id="{B20895E6-FBAD-4249-90F9-43369FD2080F}"/>
                      </a:ext>
                    </a:extLst>
                  </p:cNvPr>
                  <p:cNvGrpSpPr/>
                  <p:nvPr/>
                </p:nvGrpSpPr>
                <p:grpSpPr>
                  <a:xfrm>
                    <a:off x="5805714" y="2296711"/>
                    <a:ext cx="580573" cy="386869"/>
                    <a:chOff x="5805714" y="609691"/>
                    <a:chExt cx="580573" cy="386869"/>
                  </a:xfrm>
                </p:grpSpPr>
                <p:sp>
                  <p:nvSpPr>
                    <p:cNvPr id="80" name="Rectangle 79">
                      <a:extLst>
                        <a:ext uri="{FF2B5EF4-FFF2-40B4-BE49-F238E27FC236}">
                          <a16:creationId xmlns:a16="http://schemas.microsoft.com/office/drawing/2014/main" id="{416F99E9-E132-4AB6-9501-719E390B2951}"/>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1" name="Arc 80">
                      <a:extLst>
                        <a:ext uri="{FF2B5EF4-FFF2-40B4-BE49-F238E27FC236}">
                          <a16:creationId xmlns:a16="http://schemas.microsoft.com/office/drawing/2014/main" id="{7BF41422-E1EF-4A49-906D-7C9E43200378}"/>
                        </a:ext>
                      </a:extLst>
                    </p:cNvPr>
                    <p:cNvSpPr/>
                    <p:nvPr/>
                  </p:nvSpPr>
                  <p:spPr>
                    <a:xfrm>
                      <a:off x="5805714" y="609691"/>
                      <a:ext cx="410553" cy="386869"/>
                    </a:xfrm>
                    <a:prstGeom prst="arc">
                      <a:avLst>
                        <a:gd name="adj1" fmla="val 1083791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1" name="Group 40">
                    <a:extLst>
                      <a:ext uri="{FF2B5EF4-FFF2-40B4-BE49-F238E27FC236}">
                        <a16:creationId xmlns:a16="http://schemas.microsoft.com/office/drawing/2014/main" id="{3A6C8FCE-3906-4A51-8C51-53A21458A79D}"/>
                      </a:ext>
                    </a:extLst>
                  </p:cNvPr>
                  <p:cNvGrpSpPr/>
                  <p:nvPr/>
                </p:nvGrpSpPr>
                <p:grpSpPr>
                  <a:xfrm>
                    <a:off x="5805714" y="2607734"/>
                    <a:ext cx="580573" cy="386869"/>
                    <a:chOff x="5805714" y="609691"/>
                    <a:chExt cx="580573" cy="386869"/>
                  </a:xfrm>
                </p:grpSpPr>
                <p:sp>
                  <p:nvSpPr>
                    <p:cNvPr id="78" name="Rectangle 77">
                      <a:extLst>
                        <a:ext uri="{FF2B5EF4-FFF2-40B4-BE49-F238E27FC236}">
                          <a16:creationId xmlns:a16="http://schemas.microsoft.com/office/drawing/2014/main" id="{01B7306C-C82A-4CBC-8810-B196E2B85FD9}"/>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9" name="Arc 78">
                      <a:extLst>
                        <a:ext uri="{FF2B5EF4-FFF2-40B4-BE49-F238E27FC236}">
                          <a16:creationId xmlns:a16="http://schemas.microsoft.com/office/drawing/2014/main" id="{4309EB4B-A1C1-41B8-9E71-43E4632DE81A}"/>
                        </a:ext>
                      </a:extLst>
                    </p:cNvPr>
                    <p:cNvSpPr/>
                    <p:nvPr/>
                  </p:nvSpPr>
                  <p:spPr>
                    <a:xfrm>
                      <a:off x="5805714" y="609691"/>
                      <a:ext cx="410553" cy="386869"/>
                    </a:xfrm>
                    <a:prstGeom prst="arc">
                      <a:avLst>
                        <a:gd name="adj1" fmla="val 10817170"/>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2" name="Group 41">
                    <a:extLst>
                      <a:ext uri="{FF2B5EF4-FFF2-40B4-BE49-F238E27FC236}">
                        <a16:creationId xmlns:a16="http://schemas.microsoft.com/office/drawing/2014/main" id="{C74B4894-B5D2-4362-964C-D4DC0546060A}"/>
                      </a:ext>
                    </a:extLst>
                  </p:cNvPr>
                  <p:cNvGrpSpPr/>
                  <p:nvPr/>
                </p:nvGrpSpPr>
                <p:grpSpPr>
                  <a:xfrm>
                    <a:off x="5805714" y="2918757"/>
                    <a:ext cx="580573" cy="386869"/>
                    <a:chOff x="5805714" y="609691"/>
                    <a:chExt cx="580573" cy="386869"/>
                  </a:xfrm>
                </p:grpSpPr>
                <p:sp>
                  <p:nvSpPr>
                    <p:cNvPr id="76" name="Rectangle 75">
                      <a:extLst>
                        <a:ext uri="{FF2B5EF4-FFF2-40B4-BE49-F238E27FC236}">
                          <a16:creationId xmlns:a16="http://schemas.microsoft.com/office/drawing/2014/main" id="{DA95D981-4D5B-4F4F-8A82-69838938508F}"/>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7" name="Arc 76">
                      <a:extLst>
                        <a:ext uri="{FF2B5EF4-FFF2-40B4-BE49-F238E27FC236}">
                          <a16:creationId xmlns:a16="http://schemas.microsoft.com/office/drawing/2014/main" id="{E4822634-A39A-4B0D-8399-883328FCA1EE}"/>
                        </a:ext>
                      </a:extLst>
                    </p:cNvPr>
                    <p:cNvSpPr/>
                    <p:nvPr/>
                  </p:nvSpPr>
                  <p:spPr>
                    <a:xfrm>
                      <a:off x="5805714" y="609691"/>
                      <a:ext cx="410553" cy="386869"/>
                    </a:xfrm>
                    <a:prstGeom prst="arc">
                      <a:avLst>
                        <a:gd name="adj1" fmla="val 1122047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3" name="Group 42">
                    <a:extLst>
                      <a:ext uri="{FF2B5EF4-FFF2-40B4-BE49-F238E27FC236}">
                        <a16:creationId xmlns:a16="http://schemas.microsoft.com/office/drawing/2014/main" id="{AC0C8900-7AAE-4DAD-9853-250BA8E46217}"/>
                      </a:ext>
                    </a:extLst>
                  </p:cNvPr>
                  <p:cNvGrpSpPr/>
                  <p:nvPr/>
                </p:nvGrpSpPr>
                <p:grpSpPr>
                  <a:xfrm>
                    <a:off x="5805714" y="3229780"/>
                    <a:ext cx="580573" cy="386869"/>
                    <a:chOff x="5805714" y="609691"/>
                    <a:chExt cx="580573" cy="386869"/>
                  </a:xfrm>
                </p:grpSpPr>
                <p:sp>
                  <p:nvSpPr>
                    <p:cNvPr id="74" name="Rectangle 73">
                      <a:extLst>
                        <a:ext uri="{FF2B5EF4-FFF2-40B4-BE49-F238E27FC236}">
                          <a16:creationId xmlns:a16="http://schemas.microsoft.com/office/drawing/2014/main" id="{8F16C3F5-5111-4385-95DB-684995C5DA9E}"/>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5" name="Arc 74">
                      <a:extLst>
                        <a:ext uri="{FF2B5EF4-FFF2-40B4-BE49-F238E27FC236}">
                          <a16:creationId xmlns:a16="http://schemas.microsoft.com/office/drawing/2014/main" id="{C8E4EC42-A513-472E-AE69-66EF8F71937C}"/>
                        </a:ext>
                      </a:extLst>
                    </p:cNvPr>
                    <p:cNvSpPr/>
                    <p:nvPr/>
                  </p:nvSpPr>
                  <p:spPr>
                    <a:xfrm>
                      <a:off x="5805714" y="609691"/>
                      <a:ext cx="410553" cy="386869"/>
                    </a:xfrm>
                    <a:prstGeom prst="arc">
                      <a:avLst>
                        <a:gd name="adj1" fmla="val 1064800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4" name="Group 43">
                    <a:extLst>
                      <a:ext uri="{FF2B5EF4-FFF2-40B4-BE49-F238E27FC236}">
                        <a16:creationId xmlns:a16="http://schemas.microsoft.com/office/drawing/2014/main" id="{B9DF2A69-06AC-4DC9-B6C7-9A1B9D012585}"/>
                      </a:ext>
                    </a:extLst>
                  </p:cNvPr>
                  <p:cNvGrpSpPr/>
                  <p:nvPr/>
                </p:nvGrpSpPr>
                <p:grpSpPr>
                  <a:xfrm>
                    <a:off x="5805714" y="3540803"/>
                    <a:ext cx="580573" cy="386869"/>
                    <a:chOff x="5805714" y="609691"/>
                    <a:chExt cx="580573" cy="386869"/>
                  </a:xfrm>
                </p:grpSpPr>
                <p:sp>
                  <p:nvSpPr>
                    <p:cNvPr id="72" name="Rectangle 71">
                      <a:extLst>
                        <a:ext uri="{FF2B5EF4-FFF2-40B4-BE49-F238E27FC236}">
                          <a16:creationId xmlns:a16="http://schemas.microsoft.com/office/drawing/2014/main" id="{66D59475-186E-4F7A-A501-ABEDCC08DC98}"/>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3" name="Arc 72">
                      <a:extLst>
                        <a:ext uri="{FF2B5EF4-FFF2-40B4-BE49-F238E27FC236}">
                          <a16:creationId xmlns:a16="http://schemas.microsoft.com/office/drawing/2014/main" id="{55C929AA-C5D4-4A29-94FC-BF99C03F9430}"/>
                        </a:ext>
                      </a:extLst>
                    </p:cNvPr>
                    <p:cNvSpPr/>
                    <p:nvPr/>
                  </p:nvSpPr>
                  <p:spPr>
                    <a:xfrm>
                      <a:off x="5805714" y="609691"/>
                      <a:ext cx="410553" cy="386869"/>
                    </a:xfrm>
                    <a:prstGeom prst="arc">
                      <a:avLst>
                        <a:gd name="adj1" fmla="val 1090146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5" name="Group 44">
                    <a:extLst>
                      <a:ext uri="{FF2B5EF4-FFF2-40B4-BE49-F238E27FC236}">
                        <a16:creationId xmlns:a16="http://schemas.microsoft.com/office/drawing/2014/main" id="{26F5DDE8-77F1-4A19-9A73-FA16AD387091}"/>
                      </a:ext>
                    </a:extLst>
                  </p:cNvPr>
                  <p:cNvGrpSpPr/>
                  <p:nvPr/>
                </p:nvGrpSpPr>
                <p:grpSpPr>
                  <a:xfrm>
                    <a:off x="5805714" y="3851826"/>
                    <a:ext cx="580573" cy="386869"/>
                    <a:chOff x="5805714" y="609691"/>
                    <a:chExt cx="580573" cy="386869"/>
                  </a:xfrm>
                </p:grpSpPr>
                <p:sp>
                  <p:nvSpPr>
                    <p:cNvPr id="70" name="Rectangle 69">
                      <a:extLst>
                        <a:ext uri="{FF2B5EF4-FFF2-40B4-BE49-F238E27FC236}">
                          <a16:creationId xmlns:a16="http://schemas.microsoft.com/office/drawing/2014/main" id="{3975D25C-1E30-46E2-BA99-3037ADE3170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1" name="Arc 70">
                      <a:extLst>
                        <a:ext uri="{FF2B5EF4-FFF2-40B4-BE49-F238E27FC236}">
                          <a16:creationId xmlns:a16="http://schemas.microsoft.com/office/drawing/2014/main" id="{5489E9B8-DC06-4350-B467-61A9DA0B02A7}"/>
                        </a:ext>
                      </a:extLst>
                    </p:cNvPr>
                    <p:cNvSpPr/>
                    <p:nvPr/>
                  </p:nvSpPr>
                  <p:spPr>
                    <a:xfrm>
                      <a:off x="5805714" y="609691"/>
                      <a:ext cx="410553" cy="386869"/>
                    </a:xfrm>
                    <a:prstGeom prst="arc">
                      <a:avLst>
                        <a:gd name="adj1" fmla="val 11023282"/>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6" name="Group 45">
                    <a:extLst>
                      <a:ext uri="{FF2B5EF4-FFF2-40B4-BE49-F238E27FC236}">
                        <a16:creationId xmlns:a16="http://schemas.microsoft.com/office/drawing/2014/main" id="{0375CE18-5EC1-4881-8142-DC1BC91AD094}"/>
                      </a:ext>
                    </a:extLst>
                  </p:cNvPr>
                  <p:cNvGrpSpPr/>
                  <p:nvPr/>
                </p:nvGrpSpPr>
                <p:grpSpPr>
                  <a:xfrm>
                    <a:off x="5805714" y="4162849"/>
                    <a:ext cx="580573" cy="386869"/>
                    <a:chOff x="5805714" y="609691"/>
                    <a:chExt cx="580573" cy="386869"/>
                  </a:xfrm>
                </p:grpSpPr>
                <p:sp>
                  <p:nvSpPr>
                    <p:cNvPr id="68" name="Rectangle 67">
                      <a:extLst>
                        <a:ext uri="{FF2B5EF4-FFF2-40B4-BE49-F238E27FC236}">
                          <a16:creationId xmlns:a16="http://schemas.microsoft.com/office/drawing/2014/main" id="{10A76D25-919A-40D9-9554-EFE2D3956BE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9" name="Arc 68">
                      <a:extLst>
                        <a:ext uri="{FF2B5EF4-FFF2-40B4-BE49-F238E27FC236}">
                          <a16:creationId xmlns:a16="http://schemas.microsoft.com/office/drawing/2014/main" id="{F541D253-66CC-4C59-909C-302800ABEEFC}"/>
                        </a:ext>
                      </a:extLst>
                    </p:cNvPr>
                    <p:cNvSpPr/>
                    <p:nvPr/>
                  </p:nvSpPr>
                  <p:spPr>
                    <a:xfrm>
                      <a:off x="5805714" y="609691"/>
                      <a:ext cx="410553" cy="386869"/>
                    </a:xfrm>
                    <a:prstGeom prst="arc">
                      <a:avLst>
                        <a:gd name="adj1" fmla="val 11168103"/>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7" name="Group 46">
                    <a:extLst>
                      <a:ext uri="{FF2B5EF4-FFF2-40B4-BE49-F238E27FC236}">
                        <a16:creationId xmlns:a16="http://schemas.microsoft.com/office/drawing/2014/main" id="{D86A99F9-8CBA-4BBB-88F7-14582E27C64C}"/>
                      </a:ext>
                    </a:extLst>
                  </p:cNvPr>
                  <p:cNvGrpSpPr/>
                  <p:nvPr/>
                </p:nvGrpSpPr>
                <p:grpSpPr>
                  <a:xfrm>
                    <a:off x="5805714" y="4473872"/>
                    <a:ext cx="580573" cy="386869"/>
                    <a:chOff x="5805714" y="609691"/>
                    <a:chExt cx="580573" cy="386869"/>
                  </a:xfrm>
                </p:grpSpPr>
                <p:sp>
                  <p:nvSpPr>
                    <p:cNvPr id="66" name="Rectangle 65">
                      <a:extLst>
                        <a:ext uri="{FF2B5EF4-FFF2-40B4-BE49-F238E27FC236}">
                          <a16:creationId xmlns:a16="http://schemas.microsoft.com/office/drawing/2014/main" id="{16259704-CA38-4525-8489-D1FECD12BDBC}"/>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7" name="Arc 66">
                      <a:extLst>
                        <a:ext uri="{FF2B5EF4-FFF2-40B4-BE49-F238E27FC236}">
                          <a16:creationId xmlns:a16="http://schemas.microsoft.com/office/drawing/2014/main" id="{40F4FCA1-5992-49D0-8CE6-8488CF6BAF04}"/>
                        </a:ext>
                      </a:extLst>
                    </p:cNvPr>
                    <p:cNvSpPr/>
                    <p:nvPr/>
                  </p:nvSpPr>
                  <p:spPr>
                    <a:xfrm>
                      <a:off x="5805714" y="609691"/>
                      <a:ext cx="410553" cy="386869"/>
                    </a:xfrm>
                    <a:prstGeom prst="arc">
                      <a:avLst>
                        <a:gd name="adj1" fmla="val 1118867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8" name="Group 47">
                    <a:extLst>
                      <a:ext uri="{FF2B5EF4-FFF2-40B4-BE49-F238E27FC236}">
                        <a16:creationId xmlns:a16="http://schemas.microsoft.com/office/drawing/2014/main" id="{F5C59377-7214-4209-BA16-86D5D1DAE2B0}"/>
                      </a:ext>
                    </a:extLst>
                  </p:cNvPr>
                  <p:cNvGrpSpPr/>
                  <p:nvPr/>
                </p:nvGrpSpPr>
                <p:grpSpPr>
                  <a:xfrm>
                    <a:off x="5805714" y="4784895"/>
                    <a:ext cx="580573" cy="386869"/>
                    <a:chOff x="5805714" y="609691"/>
                    <a:chExt cx="580573" cy="386869"/>
                  </a:xfrm>
                </p:grpSpPr>
                <p:sp>
                  <p:nvSpPr>
                    <p:cNvPr id="64" name="Rectangle 63">
                      <a:extLst>
                        <a:ext uri="{FF2B5EF4-FFF2-40B4-BE49-F238E27FC236}">
                          <a16:creationId xmlns:a16="http://schemas.microsoft.com/office/drawing/2014/main" id="{959A5D35-C7AE-458F-BBB5-71CD3A3F97F8}"/>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5" name="Arc 64">
                      <a:extLst>
                        <a:ext uri="{FF2B5EF4-FFF2-40B4-BE49-F238E27FC236}">
                          <a16:creationId xmlns:a16="http://schemas.microsoft.com/office/drawing/2014/main" id="{F490A229-65A6-4DFF-870F-4B92A114A66A}"/>
                        </a:ext>
                      </a:extLst>
                    </p:cNvPr>
                    <p:cNvSpPr/>
                    <p:nvPr/>
                  </p:nvSpPr>
                  <p:spPr>
                    <a:xfrm>
                      <a:off x="5805714" y="609691"/>
                      <a:ext cx="410553" cy="386869"/>
                    </a:xfrm>
                    <a:prstGeom prst="arc">
                      <a:avLst>
                        <a:gd name="adj1" fmla="val 11146438"/>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9" name="Group 48">
                    <a:extLst>
                      <a:ext uri="{FF2B5EF4-FFF2-40B4-BE49-F238E27FC236}">
                        <a16:creationId xmlns:a16="http://schemas.microsoft.com/office/drawing/2014/main" id="{9EC6FFFF-2006-4366-8566-0113AD9F036A}"/>
                      </a:ext>
                    </a:extLst>
                  </p:cNvPr>
                  <p:cNvGrpSpPr/>
                  <p:nvPr/>
                </p:nvGrpSpPr>
                <p:grpSpPr>
                  <a:xfrm>
                    <a:off x="5805714" y="5095918"/>
                    <a:ext cx="580573" cy="386869"/>
                    <a:chOff x="5805714" y="609691"/>
                    <a:chExt cx="580573" cy="386869"/>
                  </a:xfrm>
                </p:grpSpPr>
                <p:sp>
                  <p:nvSpPr>
                    <p:cNvPr id="62" name="Rectangle 61">
                      <a:extLst>
                        <a:ext uri="{FF2B5EF4-FFF2-40B4-BE49-F238E27FC236}">
                          <a16:creationId xmlns:a16="http://schemas.microsoft.com/office/drawing/2014/main" id="{595E399E-0521-4D5B-914F-29C3ADDF2B72}"/>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3" name="Arc 62">
                      <a:extLst>
                        <a:ext uri="{FF2B5EF4-FFF2-40B4-BE49-F238E27FC236}">
                          <a16:creationId xmlns:a16="http://schemas.microsoft.com/office/drawing/2014/main" id="{14739334-2472-4756-B880-7780C40DA407}"/>
                        </a:ext>
                      </a:extLst>
                    </p:cNvPr>
                    <p:cNvSpPr/>
                    <p:nvPr/>
                  </p:nvSpPr>
                  <p:spPr>
                    <a:xfrm>
                      <a:off x="5805714" y="609691"/>
                      <a:ext cx="410553" cy="386869"/>
                    </a:xfrm>
                    <a:prstGeom prst="arc">
                      <a:avLst>
                        <a:gd name="adj1" fmla="val 1112251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0" name="Group 49">
                    <a:extLst>
                      <a:ext uri="{FF2B5EF4-FFF2-40B4-BE49-F238E27FC236}">
                        <a16:creationId xmlns:a16="http://schemas.microsoft.com/office/drawing/2014/main" id="{6D7FEFCF-F5E2-48A4-8DA2-466E3FA530E8}"/>
                      </a:ext>
                    </a:extLst>
                  </p:cNvPr>
                  <p:cNvGrpSpPr/>
                  <p:nvPr/>
                </p:nvGrpSpPr>
                <p:grpSpPr>
                  <a:xfrm>
                    <a:off x="5805714" y="5406941"/>
                    <a:ext cx="580573" cy="386869"/>
                    <a:chOff x="5805714" y="609691"/>
                    <a:chExt cx="580573" cy="386869"/>
                  </a:xfrm>
                </p:grpSpPr>
                <p:sp>
                  <p:nvSpPr>
                    <p:cNvPr id="60" name="Rectangle 59">
                      <a:extLst>
                        <a:ext uri="{FF2B5EF4-FFF2-40B4-BE49-F238E27FC236}">
                          <a16:creationId xmlns:a16="http://schemas.microsoft.com/office/drawing/2014/main" id="{5B8C7798-2FB8-447C-BA5C-ECB75C74E5AD}"/>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1" name="Arc 60">
                      <a:extLst>
                        <a:ext uri="{FF2B5EF4-FFF2-40B4-BE49-F238E27FC236}">
                          <a16:creationId xmlns:a16="http://schemas.microsoft.com/office/drawing/2014/main" id="{DDFE7CA2-AC7D-4CF0-A779-1F7EC6161969}"/>
                        </a:ext>
                      </a:extLst>
                    </p:cNvPr>
                    <p:cNvSpPr/>
                    <p:nvPr/>
                  </p:nvSpPr>
                  <p:spPr>
                    <a:xfrm>
                      <a:off x="5805714" y="609691"/>
                      <a:ext cx="410553" cy="386869"/>
                    </a:xfrm>
                    <a:prstGeom prst="arc">
                      <a:avLst>
                        <a:gd name="adj1" fmla="val 1087916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1" name="Group 50">
                    <a:extLst>
                      <a:ext uri="{FF2B5EF4-FFF2-40B4-BE49-F238E27FC236}">
                        <a16:creationId xmlns:a16="http://schemas.microsoft.com/office/drawing/2014/main" id="{EF6B5FAD-EB1F-43DC-8B99-11CAD21D64C9}"/>
                      </a:ext>
                    </a:extLst>
                  </p:cNvPr>
                  <p:cNvGrpSpPr/>
                  <p:nvPr/>
                </p:nvGrpSpPr>
                <p:grpSpPr>
                  <a:xfrm>
                    <a:off x="5805714" y="5717964"/>
                    <a:ext cx="580573" cy="386869"/>
                    <a:chOff x="5805714" y="609691"/>
                    <a:chExt cx="580573" cy="386869"/>
                  </a:xfrm>
                </p:grpSpPr>
                <p:sp>
                  <p:nvSpPr>
                    <p:cNvPr id="58" name="Rectangle 57">
                      <a:extLst>
                        <a:ext uri="{FF2B5EF4-FFF2-40B4-BE49-F238E27FC236}">
                          <a16:creationId xmlns:a16="http://schemas.microsoft.com/office/drawing/2014/main" id="{B817890A-729D-4FBB-8EF7-DAFD6F73427B}"/>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9" name="Arc 58">
                      <a:extLst>
                        <a:ext uri="{FF2B5EF4-FFF2-40B4-BE49-F238E27FC236}">
                          <a16:creationId xmlns:a16="http://schemas.microsoft.com/office/drawing/2014/main" id="{EAD6132E-2435-4771-A3CC-CCE94E7A9600}"/>
                        </a:ext>
                      </a:extLst>
                    </p:cNvPr>
                    <p:cNvSpPr/>
                    <p:nvPr/>
                  </p:nvSpPr>
                  <p:spPr>
                    <a:xfrm>
                      <a:off x="5805714" y="609691"/>
                      <a:ext cx="410553" cy="386869"/>
                    </a:xfrm>
                    <a:prstGeom prst="arc">
                      <a:avLst>
                        <a:gd name="adj1" fmla="val 1099240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2" name="Group 51">
                    <a:extLst>
                      <a:ext uri="{FF2B5EF4-FFF2-40B4-BE49-F238E27FC236}">
                        <a16:creationId xmlns:a16="http://schemas.microsoft.com/office/drawing/2014/main" id="{2B7006E1-B188-46BA-BAA5-15A960905F4C}"/>
                      </a:ext>
                    </a:extLst>
                  </p:cNvPr>
                  <p:cNvGrpSpPr/>
                  <p:nvPr/>
                </p:nvGrpSpPr>
                <p:grpSpPr>
                  <a:xfrm>
                    <a:off x="5805714" y="6028987"/>
                    <a:ext cx="580573" cy="386869"/>
                    <a:chOff x="5805714" y="609691"/>
                    <a:chExt cx="580573" cy="386869"/>
                  </a:xfrm>
                </p:grpSpPr>
                <p:sp>
                  <p:nvSpPr>
                    <p:cNvPr id="56" name="Rectangle 55">
                      <a:extLst>
                        <a:ext uri="{FF2B5EF4-FFF2-40B4-BE49-F238E27FC236}">
                          <a16:creationId xmlns:a16="http://schemas.microsoft.com/office/drawing/2014/main" id="{D01250CF-AFA1-4A19-B3C7-7F163609380B}"/>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7" name="Arc 56">
                      <a:extLst>
                        <a:ext uri="{FF2B5EF4-FFF2-40B4-BE49-F238E27FC236}">
                          <a16:creationId xmlns:a16="http://schemas.microsoft.com/office/drawing/2014/main" id="{1014BA5C-C370-44EB-84DA-2D69E36CE6C3}"/>
                        </a:ext>
                      </a:extLst>
                    </p:cNvPr>
                    <p:cNvSpPr/>
                    <p:nvPr/>
                  </p:nvSpPr>
                  <p:spPr>
                    <a:xfrm>
                      <a:off x="5805714" y="609691"/>
                      <a:ext cx="410553" cy="386869"/>
                    </a:xfrm>
                    <a:prstGeom prst="arc">
                      <a:avLst>
                        <a:gd name="adj1" fmla="val 11197210"/>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3" name="Group 52">
                    <a:extLst>
                      <a:ext uri="{FF2B5EF4-FFF2-40B4-BE49-F238E27FC236}">
                        <a16:creationId xmlns:a16="http://schemas.microsoft.com/office/drawing/2014/main" id="{AD8CB7E5-EBC4-4791-B93B-D0B41B862B83}"/>
                      </a:ext>
                    </a:extLst>
                  </p:cNvPr>
                  <p:cNvGrpSpPr/>
                  <p:nvPr/>
                </p:nvGrpSpPr>
                <p:grpSpPr>
                  <a:xfrm>
                    <a:off x="5805714" y="6340004"/>
                    <a:ext cx="580573" cy="386869"/>
                    <a:chOff x="5805714" y="609691"/>
                    <a:chExt cx="580573" cy="386869"/>
                  </a:xfrm>
                </p:grpSpPr>
                <p:sp>
                  <p:nvSpPr>
                    <p:cNvPr id="54" name="Rectangle 53">
                      <a:extLst>
                        <a:ext uri="{FF2B5EF4-FFF2-40B4-BE49-F238E27FC236}">
                          <a16:creationId xmlns:a16="http://schemas.microsoft.com/office/drawing/2014/main" id="{CF456FF3-391C-4C8E-A128-A413BDBBB225}"/>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5" name="Arc 54">
                      <a:extLst>
                        <a:ext uri="{FF2B5EF4-FFF2-40B4-BE49-F238E27FC236}">
                          <a16:creationId xmlns:a16="http://schemas.microsoft.com/office/drawing/2014/main" id="{8838FE2A-04D7-44E3-97C3-54338832CB9A}"/>
                        </a:ext>
                      </a:extLst>
                    </p:cNvPr>
                    <p:cNvSpPr/>
                    <p:nvPr/>
                  </p:nvSpPr>
                  <p:spPr>
                    <a:xfrm>
                      <a:off x="5805714" y="609691"/>
                      <a:ext cx="410553" cy="386869"/>
                    </a:xfrm>
                    <a:prstGeom prst="arc">
                      <a:avLst>
                        <a:gd name="adj1" fmla="val 1112980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grpSp>
        </p:grpSp>
      </p:grpSp>
      <p:sp>
        <p:nvSpPr>
          <p:cNvPr id="103" name="TextBox 102">
            <a:extLst>
              <a:ext uri="{FF2B5EF4-FFF2-40B4-BE49-F238E27FC236}">
                <a16:creationId xmlns:a16="http://schemas.microsoft.com/office/drawing/2014/main" id="{F2C903F3-C80B-4C65-BBE4-42679B3787E3}"/>
              </a:ext>
            </a:extLst>
          </p:cNvPr>
          <p:cNvSpPr txBox="1"/>
          <p:nvPr/>
        </p:nvSpPr>
        <p:spPr>
          <a:xfrm>
            <a:off x="6949930" y="1081190"/>
            <a:ext cx="4121107" cy="523220"/>
          </a:xfrm>
          <a:prstGeom prst="rect">
            <a:avLst/>
          </a:prstGeom>
          <a:noFill/>
        </p:spPr>
        <p:txBody>
          <a:bodyPr wrap="square" rtlCol="0">
            <a:spAutoFit/>
          </a:bodyPr>
          <a:lstStyle/>
          <a:p>
            <a:pPr lvl="0" algn="ctr"/>
            <a:r>
              <a:rPr lang="ar-EG" sz="2800" b="1" dirty="0">
                <a:ln>
                  <a:solidFill>
                    <a:prstClr val="black">
                      <a:lumMod val="65000"/>
                      <a:lumOff val="35000"/>
                    </a:prstClr>
                  </a:solidFill>
                </a:ln>
                <a:solidFill>
                  <a:prstClr val="black">
                    <a:lumMod val="65000"/>
                    <a:lumOff val="35000"/>
                  </a:prstClr>
                </a:solidFill>
                <a:effectLst>
                  <a:glow rad="63500">
                    <a:srgbClr val="70AD47">
                      <a:satMod val="175000"/>
                      <a:alpha val="40000"/>
                    </a:srgbClr>
                  </a:glow>
                </a:effectLst>
                <a:latin typeface="Sakkal Majalla" pitchFamily="2" charset="-78"/>
                <a:cs typeface="Sakkal Majalla" pitchFamily="2" charset="-78"/>
              </a:rPr>
              <a:t>التعامل مع البيانات في برنامج إكسيل</a:t>
            </a:r>
            <a:endParaRPr kumimoji="0" lang="ar-EG" sz="2800" b="1" i="0" u="none" strike="noStrike" kern="1200" cap="none" spc="0" normalizeH="0" baseline="0" noProof="0" dirty="0">
              <a:ln>
                <a:solidFill>
                  <a:prstClr val="black">
                    <a:lumMod val="65000"/>
                    <a:lumOff val="35000"/>
                  </a:prstClr>
                </a:solidFill>
              </a:ln>
              <a:solidFill>
                <a:prstClr val="black">
                  <a:lumMod val="65000"/>
                  <a:lumOff val="35000"/>
                </a:prstClr>
              </a:solidFill>
              <a:effectLst>
                <a:glow rad="63500">
                  <a:srgbClr val="70AD47">
                    <a:satMod val="175000"/>
                    <a:alpha val="40000"/>
                  </a:srgbClr>
                </a:glow>
              </a:effectLst>
              <a:uLnTx/>
              <a:uFillTx/>
              <a:latin typeface="Sakkal Majalla" pitchFamily="2" charset="-78"/>
              <a:ea typeface="+mn-ea"/>
              <a:cs typeface="Sakkal Majalla" pitchFamily="2" charset="-78"/>
            </a:endParaRPr>
          </a:p>
        </p:txBody>
      </p:sp>
      <p:sp>
        <p:nvSpPr>
          <p:cNvPr id="104" name="TextBox 103">
            <a:extLst>
              <a:ext uri="{FF2B5EF4-FFF2-40B4-BE49-F238E27FC236}">
                <a16:creationId xmlns:a16="http://schemas.microsoft.com/office/drawing/2014/main" id="{BC486640-E351-43E9-B9E2-9FE71880CCBD}"/>
              </a:ext>
            </a:extLst>
          </p:cNvPr>
          <p:cNvSpPr txBox="1"/>
          <p:nvPr/>
        </p:nvSpPr>
        <p:spPr>
          <a:xfrm>
            <a:off x="6562745" y="1555462"/>
            <a:ext cx="4530246" cy="4524315"/>
          </a:xfrm>
          <a:prstGeom prst="rect">
            <a:avLst/>
          </a:prstGeom>
          <a:noFill/>
        </p:spPr>
        <p:txBody>
          <a:bodyPr wrap="square" rtlCol="0">
            <a:spAutoFit/>
          </a:bodyPr>
          <a:lstStyle/>
          <a:p>
            <a:pPr marL="357188" lvl="0" indent="-357188" algn="justLow" fontAlgn="t">
              <a:lnSpc>
                <a:spcPct val="30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نصائح أساسية للتعامل مع البيانات</a:t>
            </a:r>
          </a:p>
          <a:p>
            <a:pPr marL="357188" lvl="0" indent="-357188" algn="justLow" fontAlgn="t">
              <a:lnSpc>
                <a:spcPct val="30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فرز البيانات</a:t>
            </a:r>
          </a:p>
          <a:p>
            <a:pPr marL="357188" lvl="0" indent="-357188" algn="justLow" fontAlgn="t">
              <a:lnSpc>
                <a:spcPct val="30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تصفية البيانات</a:t>
            </a:r>
          </a:p>
          <a:p>
            <a:pPr marL="357188" lvl="0" indent="-357188" algn="justLow" fontAlgn="t">
              <a:lnSpc>
                <a:spcPct val="30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تحليل ماذا لو</a:t>
            </a:r>
          </a:p>
        </p:txBody>
      </p:sp>
      <p:sp>
        <p:nvSpPr>
          <p:cNvPr id="105" name="TextBox 104">
            <a:extLst>
              <a:ext uri="{FF2B5EF4-FFF2-40B4-BE49-F238E27FC236}">
                <a16:creationId xmlns:a16="http://schemas.microsoft.com/office/drawing/2014/main" id="{F2C903F3-C80B-4C65-BBE4-42679B3787E3}"/>
              </a:ext>
            </a:extLst>
          </p:cNvPr>
          <p:cNvSpPr txBox="1"/>
          <p:nvPr/>
        </p:nvSpPr>
        <p:spPr>
          <a:xfrm>
            <a:off x="721666" y="1124420"/>
            <a:ext cx="4881957" cy="523220"/>
          </a:xfrm>
          <a:prstGeom prst="rect">
            <a:avLst/>
          </a:prstGeom>
          <a:noFill/>
        </p:spPr>
        <p:txBody>
          <a:bodyPr wrap="square" rtlCol="0">
            <a:spAutoFit/>
          </a:bodyPr>
          <a:lstStyle/>
          <a:p>
            <a:pPr lvl="0" algn="ctr"/>
            <a:r>
              <a:rPr lang="ar-EG" sz="2800" b="1" dirty="0">
                <a:ln>
                  <a:solidFill>
                    <a:prstClr val="black">
                      <a:lumMod val="65000"/>
                      <a:lumOff val="35000"/>
                    </a:prstClr>
                  </a:solidFill>
                </a:ln>
                <a:solidFill>
                  <a:prstClr val="black">
                    <a:lumMod val="65000"/>
                    <a:lumOff val="35000"/>
                  </a:prstClr>
                </a:solidFill>
                <a:effectLst>
                  <a:glow rad="63500">
                    <a:srgbClr val="70AD47">
                      <a:satMod val="175000"/>
                      <a:alpha val="40000"/>
                    </a:srgbClr>
                  </a:glow>
                </a:effectLst>
                <a:latin typeface="Sakkal Majalla" pitchFamily="2" charset="-78"/>
                <a:cs typeface="Sakkal Majalla" pitchFamily="2" charset="-78"/>
              </a:rPr>
              <a:t>التعامل مع الدوال والصيغ الحسابية</a:t>
            </a:r>
            <a:endParaRPr kumimoji="0" lang="ar-EG" sz="2800" b="1" i="0" u="none" strike="noStrike" kern="1200" cap="none" spc="0" normalizeH="0" baseline="0" noProof="0" dirty="0">
              <a:ln>
                <a:solidFill>
                  <a:prstClr val="black">
                    <a:lumMod val="65000"/>
                    <a:lumOff val="35000"/>
                  </a:prstClr>
                </a:solidFill>
              </a:ln>
              <a:solidFill>
                <a:prstClr val="black">
                  <a:lumMod val="65000"/>
                  <a:lumOff val="35000"/>
                </a:prstClr>
              </a:solidFill>
              <a:effectLst>
                <a:glow rad="63500">
                  <a:srgbClr val="70AD47">
                    <a:satMod val="175000"/>
                    <a:alpha val="40000"/>
                  </a:srgbClr>
                </a:glow>
              </a:effectLst>
              <a:uLnTx/>
              <a:uFillTx/>
              <a:latin typeface="Sakkal Majalla" pitchFamily="2" charset="-78"/>
              <a:ea typeface="+mn-ea"/>
              <a:cs typeface="Sakkal Majalla" pitchFamily="2" charset="-78"/>
            </a:endParaRPr>
          </a:p>
        </p:txBody>
      </p:sp>
      <p:sp>
        <p:nvSpPr>
          <p:cNvPr id="106" name="TextBox 105">
            <a:extLst>
              <a:ext uri="{FF2B5EF4-FFF2-40B4-BE49-F238E27FC236}">
                <a16:creationId xmlns:a16="http://schemas.microsoft.com/office/drawing/2014/main" id="{BC486640-E351-43E9-B9E2-9FE71880CCBD}"/>
              </a:ext>
            </a:extLst>
          </p:cNvPr>
          <p:cNvSpPr txBox="1"/>
          <p:nvPr/>
        </p:nvSpPr>
        <p:spPr>
          <a:xfrm>
            <a:off x="753397" y="1650702"/>
            <a:ext cx="4818496" cy="4524315"/>
          </a:xfrm>
          <a:prstGeom prst="rect">
            <a:avLst/>
          </a:prstGeom>
          <a:noFill/>
        </p:spPr>
        <p:txBody>
          <a:bodyPr wrap="square" rtlCol="0">
            <a:spAutoFit/>
          </a:bodyPr>
          <a:lstStyle/>
          <a:p>
            <a:pPr marL="357188" lvl="0"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مقدمة إلى الصيغ (المعادلات)</a:t>
            </a:r>
          </a:p>
          <a:p>
            <a:pPr marL="357188" lvl="0"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المعاملات المستخدمة في الصيغ (المعادلات)</a:t>
            </a:r>
          </a:p>
          <a:p>
            <a:pPr marL="357188" lvl="0"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الإشارة إلى أرقام الخلايا داخل الصيغة (المعادلة)</a:t>
            </a:r>
          </a:p>
          <a:p>
            <a:pPr marL="357188" lvl="0"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كتابة الصيغ (المعادلات) </a:t>
            </a:r>
          </a:p>
          <a:p>
            <a:pPr marL="357188" lvl="0"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كتابة الصيغ المعادلات بالإشارة إلى أرقام الخلايا</a:t>
            </a:r>
          </a:p>
          <a:p>
            <a:pPr marL="357188" lvl="0"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كتابة الصيغ (المعادلات) بالتأشير بالفأر </a:t>
            </a:r>
          </a:p>
          <a:p>
            <a:pPr marL="357188" lvl="0"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نسخ الصيغ (المعادلات) </a:t>
            </a:r>
          </a:p>
          <a:p>
            <a:pPr marL="357188" lvl="0"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استخدام الدوال </a:t>
            </a:r>
          </a:p>
        </p:txBody>
      </p:sp>
      <p:sp>
        <p:nvSpPr>
          <p:cNvPr id="107" name="TextBox 106">
            <a:extLst>
              <a:ext uri="{FF2B5EF4-FFF2-40B4-BE49-F238E27FC236}">
                <a16:creationId xmlns:a16="http://schemas.microsoft.com/office/drawing/2014/main" id="{B1FBF4D5-CE44-480D-BC29-B88EB2D96005}"/>
              </a:ext>
            </a:extLst>
          </p:cNvPr>
          <p:cNvSpPr txBox="1"/>
          <p:nvPr/>
        </p:nvSpPr>
        <p:spPr>
          <a:xfrm>
            <a:off x="11257684" y="4176279"/>
            <a:ext cx="553998" cy="2326663"/>
          </a:xfrm>
          <a:prstGeom prst="rect">
            <a:avLst/>
          </a:prstGeom>
          <a:noFill/>
        </p:spPr>
        <p:txBody>
          <a:bodyPr vert="vert270"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الجلسة التدريبية الأولى </a:t>
            </a:r>
            <a:endParaRPr kumimoji="0" lang="en-US"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108" name="TextBox 107">
            <a:extLst>
              <a:ext uri="{FF2B5EF4-FFF2-40B4-BE49-F238E27FC236}">
                <a16:creationId xmlns:a16="http://schemas.microsoft.com/office/drawing/2014/main" id="{028D77CE-26CC-48A3-92E2-0D112FD9E9FA}"/>
              </a:ext>
            </a:extLst>
          </p:cNvPr>
          <p:cNvSpPr txBox="1"/>
          <p:nvPr/>
        </p:nvSpPr>
        <p:spPr>
          <a:xfrm flipH="1">
            <a:off x="417407" y="4061881"/>
            <a:ext cx="553998" cy="2315661"/>
          </a:xfrm>
          <a:prstGeom prst="rect">
            <a:avLst/>
          </a:prstGeom>
          <a:noFill/>
        </p:spPr>
        <p:txBody>
          <a:bodyPr vert="vert270"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الجلسة التدريبية الثانية</a:t>
            </a:r>
            <a:endParaRPr kumimoji="0" lang="en-US"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109" name="Slide Number Placeholder 108"/>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grpSp>
        <p:nvGrpSpPr>
          <p:cNvPr id="110" name="Group 109"/>
          <p:cNvGrpSpPr/>
          <p:nvPr/>
        </p:nvGrpSpPr>
        <p:grpSpPr>
          <a:xfrm>
            <a:off x="4030222" y="109191"/>
            <a:ext cx="3719382" cy="766601"/>
            <a:chOff x="4132593" y="130928"/>
            <a:chExt cx="4146755" cy="938642"/>
          </a:xfrm>
        </p:grpSpPr>
        <p:pic>
          <p:nvPicPr>
            <p:cNvPr id="111" name="Picture 1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32593" y="130928"/>
              <a:ext cx="4146755" cy="938642"/>
            </a:xfrm>
            <a:prstGeom prst="rect">
              <a:avLst/>
            </a:prstGeom>
          </p:spPr>
        </p:pic>
        <p:sp>
          <p:nvSpPr>
            <p:cNvPr id="112" name="Rectangle 111">
              <a:extLst>
                <a:ext uri="{FF2B5EF4-FFF2-40B4-BE49-F238E27FC236}">
                  <a16:creationId xmlns:a16="http://schemas.microsoft.com/office/drawing/2014/main" id="{FA751D29-6DD3-4C4B-90D0-E0CDD25EC818}"/>
                </a:ext>
              </a:extLst>
            </p:cNvPr>
            <p:cNvSpPr/>
            <p:nvPr/>
          </p:nvSpPr>
          <p:spPr>
            <a:xfrm>
              <a:off x="4182717" y="288538"/>
              <a:ext cx="3749166" cy="716011"/>
            </a:xfrm>
            <a:prstGeom prst="rect">
              <a:avLst/>
            </a:prstGeom>
          </p:spPr>
          <p:txBody>
            <a:bodyPr wrap="square">
              <a:spAutoFit/>
            </a:bodyPr>
            <a:lstStyle/>
            <a:p>
              <a:pPr lvl="0" algn="ctr">
                <a:defRPr/>
              </a:pPr>
              <a:r>
                <a:rPr kumimoji="0" lang="ar-EG" sz="32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اليوم </a:t>
              </a:r>
              <a:r>
                <a:rPr lang="ar-EG" sz="3200" b="1" dirty="0">
                  <a:solidFill>
                    <a:srgbClr val="C00000"/>
                  </a:solidFill>
                  <a:latin typeface="Sakkal Majalla" panose="02000000000000000000" pitchFamily="2" charset="-78"/>
                  <a:cs typeface="Sakkal Majalla" panose="02000000000000000000" pitchFamily="2" charset="-78"/>
                </a:rPr>
                <a:t>التدريبي الثالث</a:t>
              </a:r>
              <a:endParaRPr kumimoji="0" lang="ar-EG" sz="32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endParaRPr>
            </a:p>
          </p:txBody>
        </p:sp>
      </p:grpSp>
    </p:spTree>
    <p:extLst>
      <p:ext uri="{BB962C8B-B14F-4D97-AF65-F5344CB8AC3E}">
        <p14:creationId xmlns:p14="http://schemas.microsoft.com/office/powerpoint/2010/main" val="143571358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barn(inVertical)">
                                      <p:cBhvr>
                                        <p:cTn id="7" dur="500"/>
                                        <p:tgtEl>
                                          <p:spTgt spid="1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107"/>
                                        </p:tgtEl>
                                        <p:attrNameLst>
                                          <p:attrName>style.visibility</p:attrName>
                                        </p:attrNameLst>
                                      </p:cBhvr>
                                      <p:to>
                                        <p:strVal val="visible"/>
                                      </p:to>
                                    </p:set>
                                    <p:animEffect transition="in" filter="randombar(horizontal)">
                                      <p:cBhvr>
                                        <p:cTn id="15" dur="500"/>
                                        <p:tgtEl>
                                          <p:spTgt spid="107"/>
                                        </p:tgtEl>
                                      </p:cBhvr>
                                    </p:animEffect>
                                  </p:childTnLst>
                                </p:cTn>
                              </p:par>
                              <p:par>
                                <p:cTn id="16" presetID="2" presetClass="entr" presetSubtype="4" fill="hold" grpId="0" nodeType="withEffect">
                                  <p:stCondLst>
                                    <p:cond delay="0"/>
                                  </p:stCondLst>
                                  <p:childTnLst>
                                    <p:set>
                                      <p:cBhvr>
                                        <p:cTn id="17" dur="1" fill="hold">
                                          <p:stCondLst>
                                            <p:cond delay="0"/>
                                          </p:stCondLst>
                                        </p:cTn>
                                        <p:tgtEl>
                                          <p:spTgt spid="103"/>
                                        </p:tgtEl>
                                        <p:attrNameLst>
                                          <p:attrName>style.visibility</p:attrName>
                                        </p:attrNameLst>
                                      </p:cBhvr>
                                      <p:to>
                                        <p:strVal val="visible"/>
                                      </p:to>
                                    </p:set>
                                    <p:anim calcmode="lin" valueType="num">
                                      <p:cBhvr additive="base">
                                        <p:cTn id="18" dur="500" fill="hold"/>
                                        <p:tgtEl>
                                          <p:spTgt spid="103"/>
                                        </p:tgtEl>
                                        <p:attrNameLst>
                                          <p:attrName>ppt_x</p:attrName>
                                        </p:attrNameLst>
                                      </p:cBhvr>
                                      <p:tavLst>
                                        <p:tav tm="0">
                                          <p:val>
                                            <p:strVal val="#ppt_x"/>
                                          </p:val>
                                        </p:tav>
                                        <p:tav tm="100000">
                                          <p:val>
                                            <p:strVal val="#ppt_x"/>
                                          </p:val>
                                        </p:tav>
                                      </p:tavLst>
                                    </p:anim>
                                    <p:anim calcmode="lin" valueType="num">
                                      <p:cBhvr additive="base">
                                        <p:cTn id="19" dur="500" fill="hold"/>
                                        <p:tgtEl>
                                          <p:spTgt spid="103"/>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04">
                                            <p:txEl>
                                              <p:pRg st="0" end="0"/>
                                            </p:txEl>
                                          </p:spTgt>
                                        </p:tgtEl>
                                        <p:attrNameLst>
                                          <p:attrName>style.visibility</p:attrName>
                                        </p:attrNameLst>
                                      </p:cBhvr>
                                      <p:to>
                                        <p:strVal val="visible"/>
                                      </p:to>
                                    </p:set>
                                    <p:animEffect transition="in" filter="barn(inVertical)">
                                      <p:cBhvr>
                                        <p:cTn id="24" dur="500"/>
                                        <p:tgtEl>
                                          <p:spTgt spid="104">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104">
                                            <p:txEl>
                                              <p:pRg st="1" end="1"/>
                                            </p:txEl>
                                          </p:spTgt>
                                        </p:tgtEl>
                                        <p:attrNameLst>
                                          <p:attrName>style.visibility</p:attrName>
                                        </p:attrNameLst>
                                      </p:cBhvr>
                                      <p:to>
                                        <p:strVal val="visible"/>
                                      </p:to>
                                    </p:set>
                                    <p:animEffect transition="in" filter="barn(inVertical)">
                                      <p:cBhvr>
                                        <p:cTn id="29" dur="500"/>
                                        <p:tgtEl>
                                          <p:spTgt spid="104">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104">
                                            <p:txEl>
                                              <p:pRg st="2" end="2"/>
                                            </p:txEl>
                                          </p:spTgt>
                                        </p:tgtEl>
                                        <p:attrNameLst>
                                          <p:attrName>style.visibility</p:attrName>
                                        </p:attrNameLst>
                                      </p:cBhvr>
                                      <p:to>
                                        <p:strVal val="visible"/>
                                      </p:to>
                                    </p:set>
                                    <p:animEffect transition="in" filter="barn(inVertical)">
                                      <p:cBhvr>
                                        <p:cTn id="34" dur="500"/>
                                        <p:tgtEl>
                                          <p:spTgt spid="104">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nodeType="clickEffect">
                                  <p:stCondLst>
                                    <p:cond delay="0"/>
                                  </p:stCondLst>
                                  <p:childTnLst>
                                    <p:set>
                                      <p:cBhvr>
                                        <p:cTn id="38" dur="1" fill="hold">
                                          <p:stCondLst>
                                            <p:cond delay="0"/>
                                          </p:stCondLst>
                                        </p:cTn>
                                        <p:tgtEl>
                                          <p:spTgt spid="104">
                                            <p:txEl>
                                              <p:pRg st="3" end="3"/>
                                            </p:txEl>
                                          </p:spTgt>
                                        </p:tgtEl>
                                        <p:attrNameLst>
                                          <p:attrName>style.visibility</p:attrName>
                                        </p:attrNameLst>
                                      </p:cBhvr>
                                      <p:to>
                                        <p:strVal val="visible"/>
                                      </p:to>
                                    </p:set>
                                    <p:animEffect transition="in" filter="barn(inVertical)">
                                      <p:cBhvr>
                                        <p:cTn id="39" dur="500"/>
                                        <p:tgtEl>
                                          <p:spTgt spid="104">
                                            <p:txEl>
                                              <p:pRg st="3" end="3"/>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108"/>
                                        </p:tgtEl>
                                        <p:attrNameLst>
                                          <p:attrName>style.visibility</p:attrName>
                                        </p:attrNameLst>
                                      </p:cBhvr>
                                      <p:to>
                                        <p:strVal val="visible"/>
                                      </p:to>
                                    </p:set>
                                    <p:anim calcmode="lin" valueType="num">
                                      <p:cBhvr additive="base">
                                        <p:cTn id="44" dur="500" fill="hold"/>
                                        <p:tgtEl>
                                          <p:spTgt spid="108"/>
                                        </p:tgtEl>
                                        <p:attrNameLst>
                                          <p:attrName>ppt_x</p:attrName>
                                        </p:attrNameLst>
                                      </p:cBhvr>
                                      <p:tavLst>
                                        <p:tav tm="0">
                                          <p:val>
                                            <p:strVal val="#ppt_x"/>
                                          </p:val>
                                        </p:tav>
                                        <p:tav tm="100000">
                                          <p:val>
                                            <p:strVal val="#ppt_x"/>
                                          </p:val>
                                        </p:tav>
                                      </p:tavLst>
                                    </p:anim>
                                    <p:anim calcmode="lin" valueType="num">
                                      <p:cBhvr additive="base">
                                        <p:cTn id="45" dur="500" fill="hold"/>
                                        <p:tgtEl>
                                          <p:spTgt spid="108"/>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105"/>
                                        </p:tgtEl>
                                        <p:attrNameLst>
                                          <p:attrName>style.visibility</p:attrName>
                                        </p:attrNameLst>
                                      </p:cBhvr>
                                      <p:to>
                                        <p:strVal val="visible"/>
                                      </p:to>
                                    </p:set>
                                    <p:anim calcmode="lin" valueType="num">
                                      <p:cBhvr additive="base">
                                        <p:cTn id="48" dur="500" fill="hold"/>
                                        <p:tgtEl>
                                          <p:spTgt spid="105"/>
                                        </p:tgtEl>
                                        <p:attrNameLst>
                                          <p:attrName>ppt_x</p:attrName>
                                        </p:attrNameLst>
                                      </p:cBhvr>
                                      <p:tavLst>
                                        <p:tav tm="0">
                                          <p:val>
                                            <p:strVal val="#ppt_x"/>
                                          </p:val>
                                        </p:tav>
                                        <p:tav tm="100000">
                                          <p:val>
                                            <p:strVal val="#ppt_x"/>
                                          </p:val>
                                        </p:tav>
                                      </p:tavLst>
                                    </p:anim>
                                    <p:anim calcmode="lin" valueType="num">
                                      <p:cBhvr additive="base">
                                        <p:cTn id="49" dur="500" fill="hold"/>
                                        <p:tgtEl>
                                          <p:spTgt spid="105"/>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nodeType="clickEffect">
                                  <p:stCondLst>
                                    <p:cond delay="0"/>
                                  </p:stCondLst>
                                  <p:childTnLst>
                                    <p:set>
                                      <p:cBhvr>
                                        <p:cTn id="53" dur="1" fill="hold">
                                          <p:stCondLst>
                                            <p:cond delay="0"/>
                                          </p:stCondLst>
                                        </p:cTn>
                                        <p:tgtEl>
                                          <p:spTgt spid="106">
                                            <p:txEl>
                                              <p:pRg st="0" end="0"/>
                                            </p:txEl>
                                          </p:spTgt>
                                        </p:tgtEl>
                                        <p:attrNameLst>
                                          <p:attrName>style.visibility</p:attrName>
                                        </p:attrNameLst>
                                      </p:cBhvr>
                                      <p:to>
                                        <p:strVal val="visible"/>
                                      </p:to>
                                    </p:set>
                                    <p:animEffect transition="in" filter="barn(inVertical)">
                                      <p:cBhvr>
                                        <p:cTn id="54" dur="500"/>
                                        <p:tgtEl>
                                          <p:spTgt spid="106">
                                            <p:txEl>
                                              <p:pRg st="0" end="0"/>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nodeType="clickEffect">
                                  <p:stCondLst>
                                    <p:cond delay="0"/>
                                  </p:stCondLst>
                                  <p:childTnLst>
                                    <p:set>
                                      <p:cBhvr>
                                        <p:cTn id="58" dur="1" fill="hold">
                                          <p:stCondLst>
                                            <p:cond delay="0"/>
                                          </p:stCondLst>
                                        </p:cTn>
                                        <p:tgtEl>
                                          <p:spTgt spid="106">
                                            <p:txEl>
                                              <p:pRg st="1" end="1"/>
                                            </p:txEl>
                                          </p:spTgt>
                                        </p:tgtEl>
                                        <p:attrNameLst>
                                          <p:attrName>style.visibility</p:attrName>
                                        </p:attrNameLst>
                                      </p:cBhvr>
                                      <p:to>
                                        <p:strVal val="visible"/>
                                      </p:to>
                                    </p:set>
                                    <p:animEffect transition="in" filter="barn(inVertical)">
                                      <p:cBhvr>
                                        <p:cTn id="59" dur="500"/>
                                        <p:tgtEl>
                                          <p:spTgt spid="106">
                                            <p:txEl>
                                              <p:pRg st="1" end="1"/>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16" presetClass="entr" presetSubtype="21" fill="hold" nodeType="clickEffect">
                                  <p:stCondLst>
                                    <p:cond delay="0"/>
                                  </p:stCondLst>
                                  <p:childTnLst>
                                    <p:set>
                                      <p:cBhvr>
                                        <p:cTn id="63" dur="1" fill="hold">
                                          <p:stCondLst>
                                            <p:cond delay="0"/>
                                          </p:stCondLst>
                                        </p:cTn>
                                        <p:tgtEl>
                                          <p:spTgt spid="106">
                                            <p:txEl>
                                              <p:pRg st="2" end="2"/>
                                            </p:txEl>
                                          </p:spTgt>
                                        </p:tgtEl>
                                        <p:attrNameLst>
                                          <p:attrName>style.visibility</p:attrName>
                                        </p:attrNameLst>
                                      </p:cBhvr>
                                      <p:to>
                                        <p:strVal val="visible"/>
                                      </p:to>
                                    </p:set>
                                    <p:animEffect transition="in" filter="barn(inVertical)">
                                      <p:cBhvr>
                                        <p:cTn id="64" dur="500"/>
                                        <p:tgtEl>
                                          <p:spTgt spid="106">
                                            <p:txEl>
                                              <p:pRg st="2" end="2"/>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16" presetClass="entr" presetSubtype="21" fill="hold" nodeType="clickEffect">
                                  <p:stCondLst>
                                    <p:cond delay="0"/>
                                  </p:stCondLst>
                                  <p:childTnLst>
                                    <p:set>
                                      <p:cBhvr>
                                        <p:cTn id="68" dur="1" fill="hold">
                                          <p:stCondLst>
                                            <p:cond delay="0"/>
                                          </p:stCondLst>
                                        </p:cTn>
                                        <p:tgtEl>
                                          <p:spTgt spid="106">
                                            <p:txEl>
                                              <p:pRg st="3" end="3"/>
                                            </p:txEl>
                                          </p:spTgt>
                                        </p:tgtEl>
                                        <p:attrNameLst>
                                          <p:attrName>style.visibility</p:attrName>
                                        </p:attrNameLst>
                                      </p:cBhvr>
                                      <p:to>
                                        <p:strVal val="visible"/>
                                      </p:to>
                                    </p:set>
                                    <p:animEffect transition="in" filter="barn(inVertical)">
                                      <p:cBhvr>
                                        <p:cTn id="69" dur="500"/>
                                        <p:tgtEl>
                                          <p:spTgt spid="106">
                                            <p:txEl>
                                              <p:pRg st="3" end="3"/>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16" presetClass="entr" presetSubtype="21" fill="hold" nodeType="clickEffect">
                                  <p:stCondLst>
                                    <p:cond delay="0"/>
                                  </p:stCondLst>
                                  <p:childTnLst>
                                    <p:set>
                                      <p:cBhvr>
                                        <p:cTn id="73" dur="1" fill="hold">
                                          <p:stCondLst>
                                            <p:cond delay="0"/>
                                          </p:stCondLst>
                                        </p:cTn>
                                        <p:tgtEl>
                                          <p:spTgt spid="106">
                                            <p:txEl>
                                              <p:pRg st="4" end="4"/>
                                            </p:txEl>
                                          </p:spTgt>
                                        </p:tgtEl>
                                        <p:attrNameLst>
                                          <p:attrName>style.visibility</p:attrName>
                                        </p:attrNameLst>
                                      </p:cBhvr>
                                      <p:to>
                                        <p:strVal val="visible"/>
                                      </p:to>
                                    </p:set>
                                    <p:animEffect transition="in" filter="barn(inVertical)">
                                      <p:cBhvr>
                                        <p:cTn id="74" dur="500"/>
                                        <p:tgtEl>
                                          <p:spTgt spid="106">
                                            <p:txEl>
                                              <p:pRg st="4" end="4"/>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16" presetClass="entr" presetSubtype="21" fill="hold" nodeType="clickEffect">
                                  <p:stCondLst>
                                    <p:cond delay="0"/>
                                  </p:stCondLst>
                                  <p:childTnLst>
                                    <p:set>
                                      <p:cBhvr>
                                        <p:cTn id="78" dur="1" fill="hold">
                                          <p:stCondLst>
                                            <p:cond delay="0"/>
                                          </p:stCondLst>
                                        </p:cTn>
                                        <p:tgtEl>
                                          <p:spTgt spid="106">
                                            <p:txEl>
                                              <p:pRg st="5" end="5"/>
                                            </p:txEl>
                                          </p:spTgt>
                                        </p:tgtEl>
                                        <p:attrNameLst>
                                          <p:attrName>style.visibility</p:attrName>
                                        </p:attrNameLst>
                                      </p:cBhvr>
                                      <p:to>
                                        <p:strVal val="visible"/>
                                      </p:to>
                                    </p:set>
                                    <p:animEffect transition="in" filter="barn(inVertical)">
                                      <p:cBhvr>
                                        <p:cTn id="79" dur="500"/>
                                        <p:tgtEl>
                                          <p:spTgt spid="106">
                                            <p:txEl>
                                              <p:pRg st="5" end="5"/>
                                            </p:txEl>
                                          </p:spTgt>
                                        </p:tgtEl>
                                      </p:cBhvr>
                                    </p:animEffect>
                                  </p:childTnLst>
                                </p:cTn>
                              </p:par>
                            </p:childTnLst>
                          </p:cTn>
                        </p:par>
                      </p:childTnLst>
                    </p:cTn>
                  </p:par>
                  <p:par>
                    <p:cTn id="80" fill="hold">
                      <p:stCondLst>
                        <p:cond delay="indefinite"/>
                      </p:stCondLst>
                      <p:childTnLst>
                        <p:par>
                          <p:cTn id="81" fill="hold">
                            <p:stCondLst>
                              <p:cond delay="0"/>
                            </p:stCondLst>
                            <p:childTnLst>
                              <p:par>
                                <p:cTn id="82" presetID="16" presetClass="entr" presetSubtype="21" fill="hold" nodeType="clickEffect">
                                  <p:stCondLst>
                                    <p:cond delay="0"/>
                                  </p:stCondLst>
                                  <p:childTnLst>
                                    <p:set>
                                      <p:cBhvr>
                                        <p:cTn id="83" dur="1" fill="hold">
                                          <p:stCondLst>
                                            <p:cond delay="0"/>
                                          </p:stCondLst>
                                        </p:cTn>
                                        <p:tgtEl>
                                          <p:spTgt spid="106">
                                            <p:txEl>
                                              <p:pRg st="6" end="6"/>
                                            </p:txEl>
                                          </p:spTgt>
                                        </p:tgtEl>
                                        <p:attrNameLst>
                                          <p:attrName>style.visibility</p:attrName>
                                        </p:attrNameLst>
                                      </p:cBhvr>
                                      <p:to>
                                        <p:strVal val="visible"/>
                                      </p:to>
                                    </p:set>
                                    <p:animEffect transition="in" filter="barn(inVertical)">
                                      <p:cBhvr>
                                        <p:cTn id="84" dur="500"/>
                                        <p:tgtEl>
                                          <p:spTgt spid="106">
                                            <p:txEl>
                                              <p:pRg st="6" end="6"/>
                                            </p:txEl>
                                          </p:spTgt>
                                        </p:tgtEl>
                                      </p:cBhvr>
                                    </p:animEffect>
                                  </p:childTnLst>
                                </p:cTn>
                              </p:par>
                            </p:childTnLst>
                          </p:cTn>
                        </p:par>
                      </p:childTnLst>
                    </p:cTn>
                  </p:par>
                  <p:par>
                    <p:cTn id="85" fill="hold">
                      <p:stCondLst>
                        <p:cond delay="indefinite"/>
                      </p:stCondLst>
                      <p:childTnLst>
                        <p:par>
                          <p:cTn id="86" fill="hold">
                            <p:stCondLst>
                              <p:cond delay="0"/>
                            </p:stCondLst>
                            <p:childTnLst>
                              <p:par>
                                <p:cTn id="87" presetID="16" presetClass="entr" presetSubtype="21" fill="hold" nodeType="clickEffect">
                                  <p:stCondLst>
                                    <p:cond delay="0"/>
                                  </p:stCondLst>
                                  <p:childTnLst>
                                    <p:set>
                                      <p:cBhvr>
                                        <p:cTn id="88" dur="1" fill="hold">
                                          <p:stCondLst>
                                            <p:cond delay="0"/>
                                          </p:stCondLst>
                                        </p:cTn>
                                        <p:tgtEl>
                                          <p:spTgt spid="106">
                                            <p:txEl>
                                              <p:pRg st="7" end="7"/>
                                            </p:txEl>
                                          </p:spTgt>
                                        </p:tgtEl>
                                        <p:attrNameLst>
                                          <p:attrName>style.visibility</p:attrName>
                                        </p:attrNameLst>
                                      </p:cBhvr>
                                      <p:to>
                                        <p:strVal val="visible"/>
                                      </p:to>
                                    </p:set>
                                    <p:animEffect transition="in" filter="barn(inVertical)">
                                      <p:cBhvr>
                                        <p:cTn id="89" dur="500"/>
                                        <p:tgtEl>
                                          <p:spTgt spid="10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105" grpId="0"/>
      <p:bldP spid="107" grpId="0"/>
      <p:bldP spid="108" grpId="0"/>
    </p:bldLst>
  </p:timing>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50</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3" name="Rectangle 2"/>
          <p:cNvSpPr/>
          <p:nvPr/>
        </p:nvSpPr>
        <p:spPr>
          <a:xfrm>
            <a:off x="2416273" y="2582772"/>
            <a:ext cx="6793848" cy="1107996"/>
          </a:xfrm>
          <a:prstGeom prst="rect">
            <a:avLst/>
          </a:prstGeom>
        </p:spPr>
        <p:txBody>
          <a:bodyPr wrap="non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6600" b="1" i="0" u="none" strike="noStrike" kern="1200" cap="none" spc="300" normalizeH="0" baseline="0" noProof="0" dirty="0">
                <a:ln>
                  <a:noFill/>
                </a:ln>
                <a:solidFill>
                  <a:prstClr val="black"/>
                </a:solidFill>
                <a:effectLst>
                  <a:outerShdw blurRad="38100" dist="38100" dir="2700000" algn="tl">
                    <a:srgbClr val="000000">
                      <a:alpha val="43137"/>
                    </a:srgbClr>
                  </a:outerShdw>
                </a:effectLst>
                <a:uLnTx/>
                <a:uFillTx/>
                <a:latin typeface="Adobe Arabic" panose="02040503050201020203" pitchFamily="18" charset="-78"/>
                <a:ea typeface="+mn-ea"/>
                <a:cs typeface="Adobe Arabic" panose="02040503050201020203" pitchFamily="18" charset="-78"/>
              </a:rPr>
              <a:t>اليــــوم التــــدريبي الثاني</a:t>
            </a:r>
          </a:p>
        </p:txBody>
      </p:sp>
    </p:spTree>
    <p:extLst>
      <p:ext uri="{BB962C8B-B14F-4D97-AF65-F5344CB8AC3E}">
        <p14:creationId xmlns:p14="http://schemas.microsoft.com/office/powerpoint/2010/main" val="312446539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660701" cy="6371351"/>
          </a:xfrm>
          <a:prstGeom prst="rect">
            <a:avLst/>
          </a:prstGeom>
        </p:spPr>
      </p:pic>
      <p:sp>
        <p:nvSpPr>
          <p:cNvPr id="4" name="Title 1">
            <a:extLst>
              <a:ext uri="{FF2B5EF4-FFF2-40B4-BE49-F238E27FC236}">
                <a16:creationId xmlns:a16="http://schemas.microsoft.com/office/drawing/2014/main" id="{00F23EB7-E336-46EB-A4A0-3DB7A6BF4CE1}"/>
              </a:ext>
            </a:extLst>
          </p:cNvPr>
          <p:cNvSpPr txBox="1">
            <a:spLocks/>
          </p:cNvSpPr>
          <p:nvPr/>
        </p:nvSpPr>
        <p:spPr>
          <a:xfrm>
            <a:off x="6235700" y="2690446"/>
            <a:ext cx="5956300" cy="1053900"/>
          </a:xfrm>
          <a:prstGeom prst="rect">
            <a:avLst/>
          </a:prstGeom>
          <a:solidFill>
            <a:srgbClr val="FFFFFF"/>
          </a:solidFill>
        </p:spPr>
        <p:txBody>
          <a:bodyPr vert="horz" lIns="180000" tIns="180000" rIns="252000" bIns="180000" rtlCol="0" anchor="ctr">
            <a:noAutofit/>
          </a:bodyPr>
          <a:lstStyle>
            <a:lvl1pPr algn="r" defTabSz="914400" rtl="1" eaLnBrk="1" latinLnBrk="0" hangingPunct="1">
              <a:lnSpc>
                <a:spcPct val="90000"/>
              </a:lnSpc>
              <a:spcBef>
                <a:spcPct val="0"/>
              </a:spcBef>
              <a:buNone/>
              <a:defRPr lang="en-ZA" sz="6000" b="1" kern="1200" spc="-300" dirty="0">
                <a:solidFill>
                  <a:schemeClr val="tx1">
                    <a:lumMod val="75000"/>
                    <a:lumOff val="25000"/>
                  </a:schemeClr>
                </a:solidFill>
                <a:latin typeface="+mj-lt"/>
                <a:ea typeface="+mj-ea"/>
                <a:cs typeface="+mj-cs"/>
              </a:defRPr>
            </a:lvl1pPr>
          </a:lstStyle>
          <a:p>
            <a:pPr marL="0" marR="0" lvl="0" indent="0" algn="ctr" defTabSz="914400" rtl="1" eaLnBrk="1" fontAlgn="auto" latinLnBrk="0" hangingPunct="1">
              <a:lnSpc>
                <a:spcPct val="90000"/>
              </a:lnSpc>
              <a:spcBef>
                <a:spcPct val="0"/>
              </a:spcBef>
              <a:spcAft>
                <a:spcPts val="0"/>
              </a:spcAft>
              <a:buClrTx/>
              <a:buSzTx/>
              <a:buFontTx/>
              <a:buNone/>
              <a:tabLst/>
              <a:defRPr/>
            </a:pPr>
            <a:r>
              <a:rPr kumimoji="0" lang="ar-EG" sz="6600" b="1" i="0" u="none" strike="noStrike" kern="1200" cap="none" spc="-300" normalizeH="0" baseline="0" noProof="0" dirty="0">
                <a:ln>
                  <a:noFill/>
                </a:ln>
                <a:solidFill>
                  <a:sysClr val="windowText" lastClr="000000">
                    <a:lumMod val="75000"/>
                    <a:lumOff val="25000"/>
                  </a:sysClr>
                </a:solidFill>
                <a:effectLst/>
                <a:uLnTx/>
                <a:uFillTx/>
                <a:latin typeface="Adobe Arabic" panose="02040503050201020203" pitchFamily="18" charset="-78"/>
                <a:ea typeface="+mj-ea"/>
                <a:cs typeface="Adobe Arabic" panose="02040503050201020203" pitchFamily="18" charset="-78"/>
              </a:rPr>
              <a:t>الجلسة التدريبية الأولى </a:t>
            </a:r>
          </a:p>
        </p:txBody>
      </p:sp>
      <p:sp>
        <p:nvSpPr>
          <p:cNvPr id="5" name="Subtitle 2">
            <a:extLst>
              <a:ext uri="{FF2B5EF4-FFF2-40B4-BE49-F238E27FC236}">
                <a16:creationId xmlns:a16="http://schemas.microsoft.com/office/drawing/2014/main" id="{9E4D4535-D519-40ED-B8A4-2EA1276BB652}"/>
              </a:ext>
            </a:extLst>
          </p:cNvPr>
          <p:cNvSpPr txBox="1">
            <a:spLocks/>
          </p:cNvSpPr>
          <p:nvPr/>
        </p:nvSpPr>
        <p:spPr>
          <a:xfrm>
            <a:off x="6235700" y="3744414"/>
            <a:ext cx="5956300" cy="1446650"/>
          </a:xfrm>
          <a:prstGeom prst="rect">
            <a:avLst/>
          </a:prstGeom>
          <a:solidFill>
            <a:srgbClr val="25AE5D">
              <a:alpha val="80000"/>
            </a:srgbClr>
          </a:solidFill>
        </p:spPr>
        <p:txBody>
          <a:bodyPr vert="horz" lIns="180000" tIns="180000" rIns="252000" bIns="180000" rtlCol="0" anchor="ctr">
            <a:noAutofit/>
          </a:bodyPr>
          <a:lstStyle>
            <a:lvl1pPr marL="0" indent="0" algn="r" defTabSz="914400" rtl="1" eaLnBrk="1" latinLnBrk="0" hangingPunct="1">
              <a:lnSpc>
                <a:spcPct val="90000"/>
              </a:lnSpc>
              <a:spcBef>
                <a:spcPts val="1000"/>
              </a:spcBef>
              <a:buFont typeface="Arial" panose="020B0604020202020204" pitchFamily="34" charset="0"/>
              <a:buNone/>
              <a:defRPr sz="1800" kern="1200">
                <a:solidFill>
                  <a:schemeClr val="bg1"/>
                </a:solidFill>
                <a:latin typeface="+mn-lt"/>
                <a:ea typeface="+mn-ea"/>
                <a:cs typeface="+mn-cs"/>
              </a:defRPr>
            </a:lvl1pPr>
            <a:lvl2pPr marL="266700"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2pPr>
            <a:lvl3pPr marL="5429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3pPr>
            <a:lvl4pPr marL="8096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4pPr>
            <a:lvl5pPr marL="10763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defRPr/>
            </a:pPr>
            <a:r>
              <a:rPr lang="ar-EG" sz="4400" b="1" dirty="0">
                <a:solidFill>
                  <a:srgbClr val="FFFFFF"/>
                </a:solidFill>
                <a:latin typeface="Sakkal Majalla" panose="02000000000000000000" pitchFamily="2" charset="-78"/>
                <a:cs typeface="Sakkal Majalla" panose="02000000000000000000" pitchFamily="2" charset="-78"/>
              </a:rPr>
              <a:t>مستقبل ذكاء الاعمال وتحليل البيانات</a:t>
            </a:r>
          </a:p>
        </p:txBody>
      </p:sp>
      <p:sp>
        <p:nvSpPr>
          <p:cNvPr id="6" name="Rectangle 5">
            <a:extLst>
              <a:ext uri="{FF2B5EF4-FFF2-40B4-BE49-F238E27FC236}">
                <a16:creationId xmlns:a16="http://schemas.microsoft.com/office/drawing/2014/main" id="{EC0FBB1B-4F0E-4365-BF27-3150FC6C3B90}"/>
              </a:ext>
            </a:extLst>
          </p:cNvPr>
          <p:cNvSpPr/>
          <p:nvPr/>
        </p:nvSpPr>
        <p:spPr>
          <a:xfrm>
            <a:off x="9780103" y="6803351"/>
            <a:ext cx="1979897" cy="5465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7A13D8A8-6C3D-4527-959D-41C3213F7F02}"/>
              </a:ext>
            </a:extLst>
          </p:cNvPr>
          <p:cNvSpPr/>
          <p:nvPr/>
        </p:nvSpPr>
        <p:spPr>
          <a:xfrm>
            <a:off x="0" y="6803351"/>
            <a:ext cx="9780104" cy="54650"/>
          </a:xfrm>
          <a:prstGeom prst="rect">
            <a:avLst/>
          </a:prstGeom>
          <a:solidFill>
            <a:srgbClr val="25AE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51DD44D8-4A8F-4693-B90A-166855B29D25}"/>
              </a:ext>
            </a:extLst>
          </p:cNvPr>
          <p:cNvSpPr/>
          <p:nvPr/>
        </p:nvSpPr>
        <p:spPr>
          <a:xfrm>
            <a:off x="9780103" y="5134600"/>
            <a:ext cx="2411412" cy="11482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Slide Number Placeholder 10"/>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51</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51395180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6501872" y="2670973"/>
            <a:ext cx="5133868" cy="230757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kern="0" dirty="0">
                <a:solidFill>
                  <a:prstClr val="black">
                    <a:lumMod val="75000"/>
                    <a:lumOff val="25000"/>
                  </a:prstClr>
                </a:solidFill>
                <a:latin typeface="Sakkal Majalla" panose="02000000000000000000" pitchFamily="2" charset="-78"/>
                <a:cs typeface="Sakkal Majalla" pitchFamily="2" charset="-78"/>
              </a:rPr>
              <a:t>كيف تولدت فكرة ذكاء العمال؟</a:t>
            </a:r>
            <a:endParaRPr kumimoji="0" lang="ar-EG" sz="4800" b="0"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itchFamily="2" charset="-78"/>
            </a:endParaRP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52</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5" name="Picture 2" descr="Free vector visionary technology concept illustration"/>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76275" y="1383030"/>
            <a:ext cx="4339590" cy="43395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258943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02A93DA-8321-490E-B7A0-7881EC602D96}" type="slidenum">
              <a:rPr lang="ar-EG" smtClean="0"/>
              <a:t>53</a:t>
            </a:fld>
            <a:endParaRPr lang="ar-EG"/>
          </a:p>
        </p:txBody>
      </p:sp>
      <p:sp>
        <p:nvSpPr>
          <p:cNvPr id="3" name="Rectangle 2"/>
          <p:cNvSpPr/>
          <p:nvPr/>
        </p:nvSpPr>
        <p:spPr>
          <a:xfrm>
            <a:off x="6688477" y="297722"/>
            <a:ext cx="5332288" cy="604781"/>
          </a:xfrm>
          <a:prstGeom prst="rect">
            <a:avLst/>
          </a:prstGeom>
        </p:spPr>
        <p:txBody>
          <a:bodyPr wrap="square">
            <a:spAutoFit/>
          </a:bodyPr>
          <a:lstStyle/>
          <a:p>
            <a:pPr lvl="0" algn="ctr">
              <a:lnSpc>
                <a:spcPct val="90000"/>
              </a:lnSpc>
              <a:defRPr/>
            </a:pPr>
            <a:r>
              <a:rPr lang="ar-EG" sz="3600" dirty="0">
                <a:solidFill>
                  <a:prstClr val="white"/>
                </a:solidFill>
                <a:latin typeface="Sakkal Majalla" panose="02000000000000000000" pitchFamily="2" charset="-78"/>
                <a:cs typeface="Sakkal Majalla" pitchFamily="2" charset="-78"/>
              </a:rPr>
              <a:t>كيف تولدت فكرة ذكاء العمال؟</a:t>
            </a:r>
          </a:p>
        </p:txBody>
      </p:sp>
      <p:grpSp>
        <p:nvGrpSpPr>
          <p:cNvPr id="4" name="Group 3"/>
          <p:cNvGrpSpPr/>
          <p:nvPr/>
        </p:nvGrpSpPr>
        <p:grpSpPr>
          <a:xfrm>
            <a:off x="1069455" y="1582871"/>
            <a:ext cx="5003473" cy="4773479"/>
            <a:chOff x="987261" y="1441341"/>
            <a:chExt cx="5003473" cy="4773479"/>
          </a:xfrm>
        </p:grpSpPr>
        <p:grpSp>
          <p:nvGrpSpPr>
            <p:cNvPr id="5" name="Group 4"/>
            <p:cNvGrpSpPr/>
            <p:nvPr/>
          </p:nvGrpSpPr>
          <p:grpSpPr>
            <a:xfrm>
              <a:off x="987261" y="1441341"/>
              <a:ext cx="4946275" cy="4773479"/>
              <a:chOff x="6090833" y="1441342"/>
              <a:chExt cx="4946275" cy="4773479"/>
            </a:xfrm>
          </p:grpSpPr>
          <p:pic>
            <p:nvPicPr>
              <p:cNvPr id="7" name="Picture 6"/>
              <p:cNvPicPr>
                <a:picLocks noChangeAspect="1"/>
              </p:cNvPicPr>
              <p:nvPr/>
            </p:nvPicPr>
            <p:blipFill rotWithShape="1">
              <a:blip r:embed="rId3">
                <a:clrChange>
                  <a:clrFrom>
                    <a:srgbClr val="FFFFFF"/>
                  </a:clrFrom>
                  <a:clrTo>
                    <a:srgbClr val="FFFFFF">
                      <a:alpha val="0"/>
                    </a:srgbClr>
                  </a:clrTo>
                </a:clrChange>
              </a:blip>
              <a:srcRect l="5906" t="8589" r="8134" b="8226"/>
              <a:stretch/>
            </p:blipFill>
            <p:spPr>
              <a:xfrm flipH="1" flipV="1">
                <a:off x="6090833" y="1441342"/>
                <a:ext cx="4946275" cy="4773479"/>
              </a:xfrm>
              <a:prstGeom prst="rect">
                <a:avLst/>
              </a:prstGeom>
            </p:spPr>
          </p:pic>
          <p:sp>
            <p:nvSpPr>
              <p:cNvPr id="8" name="Rectangle 7"/>
              <p:cNvSpPr/>
              <p:nvPr/>
            </p:nvSpPr>
            <p:spPr>
              <a:xfrm>
                <a:off x="6241056" y="2080437"/>
                <a:ext cx="4334515" cy="3970318"/>
              </a:xfrm>
              <a:prstGeom prst="rect">
                <a:avLst/>
              </a:prstGeom>
            </p:spPr>
            <p:txBody>
              <a:bodyPr wrap="square">
                <a:spAutoFit/>
              </a:bodyPr>
              <a:lstStyle/>
              <a:p>
                <a:pPr algn="ctr">
                  <a:lnSpc>
                    <a:spcPct val="150000"/>
                  </a:lnSpc>
                  <a:spcAft>
                    <a:spcPts val="800"/>
                  </a:spcAft>
                </a:pPr>
                <a:r>
                  <a:rPr lang="ar-EG" sz="28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لذا جاءت فكرة ذكاء الأعمال التي تهدف إلى زيادة دقة البيانات حسن توقيتها، وكذلك زيادة كميتها بتسجيل أكبر قدر ممكن من المعلومات في سبيل تفادي الأخطاء أيضا تنظيم المعلومات ليصبح التحليل أسهل وأكثر وضوحاً</a:t>
                </a:r>
              </a:p>
            </p:txBody>
          </p:sp>
        </p:grpSp>
        <p:pic>
          <p:nvPicPr>
            <p:cNvPr id="6" name="Picture 2" descr="Tugboat Education Evaluation Computer Icons Information, font ..."/>
            <p:cNvPicPr>
              <a:picLocks noChangeAspect="1" noChangeArrowheads="1"/>
            </p:cNvPicPr>
            <p:nvPr/>
          </p:nvPicPr>
          <p:blipFill rotWithShape="1">
            <a:blip r:embed="rId4" cstate="print">
              <a:clrChange>
                <a:clrFrom>
                  <a:srgbClr val="DDDDDD"/>
                </a:clrFrom>
                <a:clrTo>
                  <a:srgbClr val="DDDDDD">
                    <a:alpha val="0"/>
                  </a:srgbClr>
                </a:clrTo>
              </a:clrChange>
              <a:extLst>
                <a:ext uri="{28A0092B-C50C-407E-A947-70E740481C1C}">
                  <a14:useLocalDpi xmlns:a14="http://schemas.microsoft.com/office/drawing/2010/main" val="0"/>
                </a:ext>
              </a:extLst>
            </a:blip>
            <a:srcRect l="9640" t="-3450" r="10696" b="8040"/>
            <a:stretch/>
          </p:blipFill>
          <p:spPr bwMode="auto">
            <a:xfrm>
              <a:off x="5203334" y="3971989"/>
              <a:ext cx="787400" cy="943048"/>
            </a:xfrm>
            <a:prstGeom prst="rect">
              <a:avLst/>
            </a:prstGeom>
            <a:noFill/>
            <a:ln>
              <a:noFill/>
            </a:ln>
            <a:extLst>
              <a:ext uri="{909E8E84-426E-40DD-AFC4-6F175D3DCCD1}">
                <a14:hiddenFill xmlns:a14="http://schemas.microsoft.com/office/drawing/2010/main">
                  <a:solidFill>
                    <a:srgbClr val="FFFFFF"/>
                  </a:solidFill>
                </a14:hiddenFill>
              </a:ext>
            </a:extLst>
          </p:spPr>
        </p:pic>
      </p:grpSp>
      <p:grpSp>
        <p:nvGrpSpPr>
          <p:cNvPr id="9" name="Group 8"/>
          <p:cNvGrpSpPr/>
          <p:nvPr/>
        </p:nvGrpSpPr>
        <p:grpSpPr>
          <a:xfrm>
            <a:off x="5875003" y="1582872"/>
            <a:ext cx="5244299" cy="4773479"/>
            <a:chOff x="5792809" y="1441342"/>
            <a:chExt cx="5244299" cy="4773479"/>
          </a:xfrm>
        </p:grpSpPr>
        <p:grpSp>
          <p:nvGrpSpPr>
            <p:cNvPr id="10" name="Group 9"/>
            <p:cNvGrpSpPr/>
            <p:nvPr/>
          </p:nvGrpSpPr>
          <p:grpSpPr>
            <a:xfrm>
              <a:off x="6090833" y="1441342"/>
              <a:ext cx="4946275" cy="4773479"/>
              <a:chOff x="6090833" y="1441342"/>
              <a:chExt cx="4946275" cy="4773479"/>
            </a:xfrm>
          </p:grpSpPr>
          <p:pic>
            <p:nvPicPr>
              <p:cNvPr id="12" name="Picture 11"/>
              <p:cNvPicPr>
                <a:picLocks noChangeAspect="1"/>
              </p:cNvPicPr>
              <p:nvPr/>
            </p:nvPicPr>
            <p:blipFill rotWithShape="1">
              <a:blip r:embed="rId3">
                <a:clrChange>
                  <a:clrFrom>
                    <a:srgbClr val="FFFFFF"/>
                  </a:clrFrom>
                  <a:clrTo>
                    <a:srgbClr val="FFFFFF">
                      <a:alpha val="0"/>
                    </a:srgbClr>
                  </a:clrTo>
                </a:clrChange>
              </a:blip>
              <a:srcRect l="5906" t="8589" r="8134" b="8226"/>
              <a:stretch/>
            </p:blipFill>
            <p:spPr>
              <a:xfrm>
                <a:off x="6090833" y="1441342"/>
                <a:ext cx="4946275" cy="4773479"/>
              </a:xfrm>
              <a:prstGeom prst="rect">
                <a:avLst/>
              </a:prstGeom>
            </p:spPr>
          </p:pic>
          <p:sp>
            <p:nvSpPr>
              <p:cNvPr id="13" name="Rectangle 12"/>
              <p:cNvSpPr/>
              <p:nvPr/>
            </p:nvSpPr>
            <p:spPr>
              <a:xfrm>
                <a:off x="6424236" y="1842921"/>
                <a:ext cx="4279468" cy="3970318"/>
              </a:xfrm>
              <a:prstGeom prst="rect">
                <a:avLst/>
              </a:prstGeom>
            </p:spPr>
            <p:txBody>
              <a:bodyPr wrap="square">
                <a:spAutoFit/>
              </a:bodyPr>
              <a:lstStyle/>
              <a:p>
                <a:pPr algn="ctr">
                  <a:lnSpc>
                    <a:spcPct val="150000"/>
                  </a:lnSpc>
                  <a:spcAft>
                    <a:spcPts val="800"/>
                  </a:spcAft>
                </a:pPr>
                <a:r>
                  <a:rPr lang="ar-EG" sz="28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أتت فكرة ذكاء الاعمال من بعد التفكير في طرق لتصحيح أخطاء سابقة لمديري الشركات والأعمال. فقد وجد أن مديري الأعمال يميلون لاتخاذ القرارات الخاطئة نتيجة عدم حصولهم على المعلومات بطريقة أفضل وبشكل كافي</a:t>
                </a:r>
              </a:p>
            </p:txBody>
          </p:sp>
        </p:grpSp>
        <p:pic>
          <p:nvPicPr>
            <p:cNvPr id="11" name="Picture 2" descr="Tugboat Education Evaluation Computer Icons Information, font ..."/>
            <p:cNvPicPr>
              <a:picLocks noChangeAspect="1" noChangeArrowheads="1"/>
            </p:cNvPicPr>
            <p:nvPr/>
          </p:nvPicPr>
          <p:blipFill rotWithShape="1">
            <a:blip r:embed="rId4" cstate="print">
              <a:clrChange>
                <a:clrFrom>
                  <a:srgbClr val="DDDDDD"/>
                </a:clrFrom>
                <a:clrTo>
                  <a:srgbClr val="DDDDDD">
                    <a:alpha val="0"/>
                  </a:srgbClr>
                </a:clrTo>
              </a:clrChange>
              <a:extLst>
                <a:ext uri="{28A0092B-C50C-407E-A947-70E740481C1C}">
                  <a14:useLocalDpi xmlns:a14="http://schemas.microsoft.com/office/drawing/2010/main" val="0"/>
                </a:ext>
              </a:extLst>
            </a:blip>
            <a:srcRect l="9640" t="-3450" r="10696" b="8040"/>
            <a:stretch/>
          </p:blipFill>
          <p:spPr bwMode="auto">
            <a:xfrm>
              <a:off x="5792809" y="2672206"/>
              <a:ext cx="787400" cy="943048"/>
            </a:xfrm>
            <a:prstGeom prst="rect">
              <a:avLst/>
            </a:prstGeom>
            <a:noFill/>
            <a:ln>
              <a:noFill/>
            </a:ln>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168804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7301972" y="2650587"/>
            <a:ext cx="3750067" cy="1804475"/>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kern="0" dirty="0">
                <a:solidFill>
                  <a:prstClr val="black">
                    <a:lumMod val="75000"/>
                    <a:lumOff val="25000"/>
                  </a:prstClr>
                </a:solidFill>
                <a:latin typeface="Sakkal Majalla" panose="02000000000000000000" pitchFamily="2" charset="-78"/>
                <a:cs typeface="Sakkal Majalla" pitchFamily="2" charset="-78"/>
              </a:rPr>
              <a:t>ميزات ذكاء الأعمال</a:t>
            </a:r>
            <a:endParaRPr kumimoji="0" lang="ar-EG" sz="4800" b="0"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itchFamily="2" charset="-78"/>
            </a:endParaRP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54</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5" name="Picture 2" descr="Free vector visionary technology concept illustration"/>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76275" y="1383030"/>
            <a:ext cx="4339590" cy="43395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287900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02A93DA-8321-490E-B7A0-7881EC602D96}" type="slidenum">
              <a:rPr lang="ar-EG" smtClean="0"/>
              <a:t>55</a:t>
            </a:fld>
            <a:endParaRPr lang="ar-EG"/>
          </a:p>
        </p:txBody>
      </p:sp>
      <p:sp>
        <p:nvSpPr>
          <p:cNvPr id="3" name="Rectangle 2"/>
          <p:cNvSpPr/>
          <p:nvPr/>
        </p:nvSpPr>
        <p:spPr>
          <a:xfrm>
            <a:off x="6709025" y="225803"/>
            <a:ext cx="5332288" cy="604781"/>
          </a:xfrm>
          <a:prstGeom prst="rect">
            <a:avLst/>
          </a:prstGeom>
        </p:spPr>
        <p:txBody>
          <a:bodyPr wrap="square">
            <a:spAutoFit/>
          </a:bodyPr>
          <a:lstStyle/>
          <a:p>
            <a:pPr lvl="0" algn="ctr">
              <a:lnSpc>
                <a:spcPct val="90000"/>
              </a:lnSpc>
              <a:defRPr/>
            </a:pPr>
            <a:r>
              <a:rPr lang="ar-EG" sz="3600" dirty="0">
                <a:solidFill>
                  <a:prstClr val="white"/>
                </a:solidFill>
                <a:latin typeface="Sakkal Majalla" panose="02000000000000000000" pitchFamily="2" charset="-78"/>
                <a:cs typeface="Sakkal Majalla" pitchFamily="2" charset="-78"/>
              </a:rPr>
              <a:t>ميزات ذكاء الأعمال</a:t>
            </a:r>
          </a:p>
        </p:txBody>
      </p:sp>
      <p:grpSp>
        <p:nvGrpSpPr>
          <p:cNvPr id="5" name="Group 4"/>
          <p:cNvGrpSpPr/>
          <p:nvPr/>
        </p:nvGrpSpPr>
        <p:grpSpPr>
          <a:xfrm>
            <a:off x="10322774" y="1769914"/>
            <a:ext cx="1575856" cy="666029"/>
            <a:chOff x="10094174" y="2067094"/>
            <a:chExt cx="1575856" cy="666029"/>
          </a:xfrm>
        </p:grpSpPr>
        <p:pic>
          <p:nvPicPr>
            <p:cNvPr id="25602" name="Picture 2" descr="Free vector hand drawn innovation concept with flying rocket"/>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892790" y="2067094"/>
              <a:ext cx="777240" cy="646872"/>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0094174" y="2113851"/>
              <a:ext cx="869149" cy="619272"/>
            </a:xfrm>
            <a:prstGeom prst="rect">
              <a:avLst/>
            </a:prstGeom>
          </p:spPr>
          <p:txBody>
            <a:bodyPr wrap="none">
              <a:spAutoFit/>
            </a:bodyPr>
            <a:lstStyle/>
            <a:p>
              <a:pPr algn="ctr">
                <a:lnSpc>
                  <a:spcPct val="107000"/>
                </a:lnSpc>
                <a:spcAft>
                  <a:spcPts val="800"/>
                </a:spcAft>
              </a:pPr>
              <a:r>
                <a:rPr lang="ar-SA" sz="32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الإبلاغ</a:t>
              </a:r>
              <a:endParaRPr lang="en-US"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8" name="Rectangle 17"/>
            <p:cNvSpPr/>
            <p:nvPr/>
          </p:nvSpPr>
          <p:spPr>
            <a:xfrm>
              <a:off x="11126560" y="2113851"/>
              <a:ext cx="309700" cy="487506"/>
            </a:xfrm>
            <a:prstGeom prst="rect">
              <a:avLst/>
            </a:prstGeom>
          </p:spPr>
          <p:txBody>
            <a:bodyPr wrap="none">
              <a:spAutoFit/>
            </a:bodyPr>
            <a:lstStyle/>
            <a:p>
              <a:pPr algn="ctr">
                <a:lnSpc>
                  <a:spcPct val="107000"/>
                </a:lnSpc>
                <a:spcAft>
                  <a:spcPts val="800"/>
                </a:spcAft>
              </a:pPr>
              <a:r>
                <a:rPr lang="ar-SA"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1</a:t>
              </a:r>
              <a:endParaRPr lang="en-US" sz="14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6" name="Rectangle 5"/>
          <p:cNvSpPr/>
          <p:nvPr/>
        </p:nvSpPr>
        <p:spPr>
          <a:xfrm>
            <a:off x="419099" y="2386186"/>
            <a:ext cx="10909390" cy="1477328"/>
          </a:xfrm>
          <a:prstGeom prst="rect">
            <a:avLst/>
          </a:prstGeom>
        </p:spPr>
        <p:txBody>
          <a:bodyPr wrap="square">
            <a:spAutoFit/>
          </a:bodyPr>
          <a:lstStyle/>
          <a:p>
            <a:pPr algn="justLow">
              <a:lnSpc>
                <a:spcPct val="125000"/>
              </a:lnSpc>
            </a:pPr>
            <a:r>
              <a:rPr lang="ar-OM" sz="2400" b="1" dirty="0">
                <a:solidFill>
                  <a:srgbClr val="002060"/>
                </a:solidFill>
                <a:ea typeface="Calibri" panose="020F0502020204030204" pitchFamily="34" charset="0"/>
                <a:cs typeface="Sakkal Majalla" panose="02000000000000000000" pitchFamily="2" charset="-78"/>
              </a:rPr>
              <a:t>باستخدام برنامج إعداد تقارير ذكاء الأعمال الذي يأخذ المعلومات من مصدر بيانات واحد أو أكثر ويقدمها بتنسيق سهل القراءة، يمكن لمستخدمي الأعمال البقاء على اطلاع والحصول على إجابات للأسئلة المطروحة على فترات منتظمة يمكنهم تصميم لوحات معلومات غنية وتفاعلية ومثالية </a:t>
            </a:r>
            <a:r>
              <a:rPr lang="ar-OM" sz="2400" b="1" dirty="0" err="1">
                <a:solidFill>
                  <a:srgbClr val="002060"/>
                </a:solidFill>
                <a:ea typeface="Calibri" panose="020F0502020204030204" pitchFamily="34" charset="0"/>
                <a:cs typeface="Sakkal Majalla" panose="02000000000000000000" pitchFamily="2" charset="-78"/>
              </a:rPr>
              <a:t>للبكسل</a:t>
            </a:r>
            <a:r>
              <a:rPr lang="ar-OM" sz="2400" b="1" dirty="0">
                <a:solidFill>
                  <a:srgbClr val="002060"/>
                </a:solidFill>
                <a:ea typeface="Calibri" panose="020F0502020204030204" pitchFamily="34" charset="0"/>
                <a:cs typeface="Sakkal Majalla" panose="02000000000000000000" pitchFamily="2" charset="-78"/>
              </a:rPr>
              <a:t> وقياسها إلى آلاف المستخدمين</a:t>
            </a:r>
            <a:r>
              <a:rPr lang="ar-SA" sz="2400" b="1" dirty="0">
                <a:solidFill>
                  <a:srgbClr val="002060"/>
                </a:solidFill>
                <a:ea typeface="Calibri" panose="020F0502020204030204" pitchFamily="34" charset="0"/>
                <a:cs typeface="Sakkal Majalla" panose="02000000000000000000" pitchFamily="2" charset="-78"/>
              </a:rPr>
              <a:t>.</a:t>
            </a:r>
            <a:endParaRPr lang="ar-EG" sz="2800" dirty="0"/>
          </a:p>
        </p:txBody>
      </p:sp>
      <p:grpSp>
        <p:nvGrpSpPr>
          <p:cNvPr id="19" name="Group 18"/>
          <p:cNvGrpSpPr/>
          <p:nvPr/>
        </p:nvGrpSpPr>
        <p:grpSpPr>
          <a:xfrm>
            <a:off x="9970546" y="3917781"/>
            <a:ext cx="2070767" cy="669097"/>
            <a:chOff x="9599263" y="2067094"/>
            <a:chExt cx="2070767" cy="669097"/>
          </a:xfrm>
        </p:grpSpPr>
        <p:pic>
          <p:nvPicPr>
            <p:cNvPr id="20" name="Picture 2" descr="Free vector hand drawn innovation concept with flying rocket"/>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892790" y="2067094"/>
              <a:ext cx="777240" cy="646872"/>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20"/>
            <p:cNvSpPr/>
            <p:nvPr/>
          </p:nvSpPr>
          <p:spPr>
            <a:xfrm>
              <a:off x="9599263" y="2116919"/>
              <a:ext cx="1316387" cy="619272"/>
            </a:xfrm>
            <a:prstGeom prst="rect">
              <a:avLst/>
            </a:prstGeom>
          </p:spPr>
          <p:txBody>
            <a:bodyPr wrap="none">
              <a:spAutoFit/>
            </a:bodyPr>
            <a:lstStyle/>
            <a:p>
              <a:pPr algn="ctr">
                <a:lnSpc>
                  <a:spcPct val="107000"/>
                </a:lnSpc>
                <a:spcAft>
                  <a:spcPts val="800"/>
                </a:spcAft>
              </a:pPr>
              <a:r>
                <a:rPr lang="ar-SA" sz="32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التحليلات</a:t>
              </a:r>
              <a:endParaRPr lang="en-US"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22" name="Rectangle 21"/>
            <p:cNvSpPr/>
            <p:nvPr/>
          </p:nvSpPr>
          <p:spPr>
            <a:xfrm>
              <a:off x="11126560" y="2113851"/>
              <a:ext cx="309700" cy="487506"/>
            </a:xfrm>
            <a:prstGeom prst="rect">
              <a:avLst/>
            </a:prstGeom>
          </p:spPr>
          <p:txBody>
            <a:bodyPr wrap="none">
              <a:spAutoFit/>
            </a:bodyPr>
            <a:lstStyle/>
            <a:p>
              <a:pPr algn="ctr">
                <a:lnSpc>
                  <a:spcPct val="107000"/>
                </a:lnSpc>
                <a:spcAft>
                  <a:spcPts val="800"/>
                </a:spcAft>
              </a:pPr>
              <a:r>
                <a:rPr lang="ar-SA"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2</a:t>
              </a:r>
              <a:endParaRPr lang="en-US" sz="14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3" name="Rectangle 22"/>
          <p:cNvSpPr/>
          <p:nvPr/>
        </p:nvSpPr>
        <p:spPr>
          <a:xfrm>
            <a:off x="561782" y="4534053"/>
            <a:ext cx="10909390" cy="1477328"/>
          </a:xfrm>
          <a:prstGeom prst="rect">
            <a:avLst/>
          </a:prstGeom>
        </p:spPr>
        <p:txBody>
          <a:bodyPr wrap="square">
            <a:spAutoFit/>
          </a:bodyPr>
          <a:lstStyle/>
          <a:p>
            <a:pPr algn="justLow">
              <a:lnSpc>
                <a:spcPct val="125000"/>
              </a:lnSpc>
            </a:pPr>
            <a:r>
              <a:rPr lang="ar-OM" sz="2400" b="1" dirty="0">
                <a:solidFill>
                  <a:srgbClr val="002060"/>
                </a:solidFill>
                <a:ea typeface="Calibri" panose="020F0502020204030204" pitchFamily="34" charset="0"/>
                <a:cs typeface="Sakkal Majalla" panose="02000000000000000000" pitchFamily="2" charset="-78"/>
              </a:rPr>
              <a:t>باستخدام برنامج تحليل البيانات المصمم لنمذجة أي نوع من البيانات وتصوره ومعالجته ودعم اتخاذ قرارات أفضل، يمكن للمستخدمين تحديد الاتجاهات وتحديد المشكلات وإنشاء رؤى يمكنهم استكشاف البيانات باستخدام </a:t>
            </a:r>
            <a:r>
              <a:rPr lang="en-US" sz="2400" b="1" dirty="0">
                <a:solidFill>
                  <a:srgbClr val="002060"/>
                </a:solidFill>
                <a:ea typeface="Calibri" panose="020F0502020204030204" pitchFamily="34" charset="0"/>
                <a:cs typeface="Sakkal Majalla" panose="02000000000000000000" pitchFamily="2" charset="-78"/>
              </a:rPr>
              <a:t>OLAP </a:t>
            </a:r>
            <a:r>
              <a:rPr lang="ar-OM" sz="2400" b="1" dirty="0">
                <a:solidFill>
                  <a:srgbClr val="002060"/>
                </a:solidFill>
                <a:ea typeface="Calibri" panose="020F0502020204030204" pitchFamily="34" charset="0"/>
                <a:cs typeface="Sakkal Majalla" panose="02000000000000000000" pitchFamily="2" charset="-78"/>
              </a:rPr>
              <a:t>أو تحليل في الذاكرة ضد أي مصدر بيانات</a:t>
            </a:r>
            <a:endParaRPr lang="ar-EG" sz="2800" dirty="0"/>
          </a:p>
        </p:txBody>
      </p:sp>
      <p:pic>
        <p:nvPicPr>
          <p:cNvPr id="25604" name="Picture 4" descr="Free vector artificial intelligence template landing page"/>
          <p:cNvPicPr>
            <a:picLocks noChangeAspect="1" noChangeArrowheads="1"/>
          </p:cNvPicPr>
          <p:nvPr/>
        </p:nvPicPr>
        <p:blipFill rotWithShape="1">
          <a:blip r:embed="rId4">
            <a:clrChange>
              <a:clrFrom>
                <a:srgbClr val="F7EEE9"/>
              </a:clrFrom>
              <a:clrTo>
                <a:srgbClr val="F7EEE9">
                  <a:alpha val="0"/>
                </a:srgbClr>
              </a:clrTo>
            </a:clrChange>
            <a:extLst>
              <a:ext uri="{28A0092B-C50C-407E-A947-70E740481C1C}">
                <a14:useLocalDpi xmlns:a14="http://schemas.microsoft.com/office/drawing/2010/main" val="0"/>
              </a:ext>
            </a:extLst>
          </a:blip>
          <a:srcRect t="7097" b="11175"/>
          <a:stretch/>
        </p:blipFill>
        <p:spPr bwMode="auto">
          <a:xfrm>
            <a:off x="1607185" y="225803"/>
            <a:ext cx="3673475" cy="19998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9744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49" presetClass="entr" presetSubtype="0" decel="100000" fill="hold" nodeType="click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p:cTn id="20" dur="500" fill="hold"/>
                                        <p:tgtEl>
                                          <p:spTgt spid="19"/>
                                        </p:tgtEl>
                                        <p:attrNameLst>
                                          <p:attrName>ppt_w</p:attrName>
                                        </p:attrNameLst>
                                      </p:cBhvr>
                                      <p:tavLst>
                                        <p:tav tm="0">
                                          <p:val>
                                            <p:fltVal val="0"/>
                                          </p:val>
                                        </p:tav>
                                        <p:tav tm="100000">
                                          <p:val>
                                            <p:strVal val="#ppt_w"/>
                                          </p:val>
                                        </p:tav>
                                      </p:tavLst>
                                    </p:anim>
                                    <p:anim calcmode="lin" valueType="num">
                                      <p:cBhvr>
                                        <p:cTn id="21" dur="500" fill="hold"/>
                                        <p:tgtEl>
                                          <p:spTgt spid="19"/>
                                        </p:tgtEl>
                                        <p:attrNameLst>
                                          <p:attrName>ppt_h</p:attrName>
                                        </p:attrNameLst>
                                      </p:cBhvr>
                                      <p:tavLst>
                                        <p:tav tm="0">
                                          <p:val>
                                            <p:fltVal val="0"/>
                                          </p:val>
                                        </p:tav>
                                        <p:tav tm="100000">
                                          <p:val>
                                            <p:strVal val="#ppt_h"/>
                                          </p:val>
                                        </p:tav>
                                      </p:tavLst>
                                    </p:anim>
                                    <p:anim calcmode="lin" valueType="num">
                                      <p:cBhvr>
                                        <p:cTn id="22" dur="500" fill="hold"/>
                                        <p:tgtEl>
                                          <p:spTgt spid="19"/>
                                        </p:tgtEl>
                                        <p:attrNameLst>
                                          <p:attrName>style.rotation</p:attrName>
                                        </p:attrNameLst>
                                      </p:cBhvr>
                                      <p:tavLst>
                                        <p:tav tm="0">
                                          <p:val>
                                            <p:fltVal val="360"/>
                                          </p:val>
                                        </p:tav>
                                        <p:tav tm="100000">
                                          <p:val>
                                            <p:fltVal val="0"/>
                                          </p:val>
                                        </p:tav>
                                      </p:tavLst>
                                    </p:anim>
                                    <p:animEffect transition="in" filter="fade">
                                      <p:cBhvr>
                                        <p:cTn id="23" dur="500"/>
                                        <p:tgtEl>
                                          <p:spTgt spid="19"/>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wipe(down)">
                                      <p:cBhvr>
                                        <p:cTn id="2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02A93DA-8321-490E-B7A0-7881EC602D96}" type="slidenum">
              <a:rPr lang="ar-EG" smtClean="0"/>
              <a:t>56</a:t>
            </a:fld>
            <a:endParaRPr lang="ar-EG"/>
          </a:p>
        </p:txBody>
      </p:sp>
      <p:sp>
        <p:nvSpPr>
          <p:cNvPr id="3" name="Rectangle 2"/>
          <p:cNvSpPr/>
          <p:nvPr/>
        </p:nvSpPr>
        <p:spPr>
          <a:xfrm>
            <a:off x="6709025" y="225803"/>
            <a:ext cx="5332288" cy="604781"/>
          </a:xfrm>
          <a:prstGeom prst="rect">
            <a:avLst/>
          </a:prstGeom>
        </p:spPr>
        <p:txBody>
          <a:bodyPr wrap="square">
            <a:spAutoFit/>
          </a:bodyPr>
          <a:lstStyle/>
          <a:p>
            <a:pPr lvl="0" algn="ctr">
              <a:lnSpc>
                <a:spcPct val="90000"/>
              </a:lnSpc>
              <a:defRPr/>
            </a:pPr>
            <a:r>
              <a:rPr lang="ar-EG" sz="3600" dirty="0">
                <a:solidFill>
                  <a:prstClr val="white"/>
                </a:solidFill>
                <a:latin typeface="Sakkal Majalla" panose="02000000000000000000" pitchFamily="2" charset="-78"/>
                <a:cs typeface="Sakkal Majalla" pitchFamily="2" charset="-78"/>
              </a:rPr>
              <a:t>ميزات ذكاء الأعمال</a:t>
            </a:r>
          </a:p>
        </p:txBody>
      </p:sp>
      <p:grpSp>
        <p:nvGrpSpPr>
          <p:cNvPr id="5" name="Group 4"/>
          <p:cNvGrpSpPr/>
          <p:nvPr/>
        </p:nvGrpSpPr>
        <p:grpSpPr>
          <a:xfrm>
            <a:off x="9256777" y="1769914"/>
            <a:ext cx="2641853" cy="646872"/>
            <a:chOff x="9028177" y="2067094"/>
            <a:chExt cx="2641853" cy="646872"/>
          </a:xfrm>
        </p:grpSpPr>
        <p:pic>
          <p:nvPicPr>
            <p:cNvPr id="25602" name="Picture 2" descr="Free vector hand drawn innovation concept with flying rocket"/>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892790" y="2067094"/>
              <a:ext cx="777240" cy="646872"/>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9028177" y="2094694"/>
              <a:ext cx="1864613" cy="619272"/>
            </a:xfrm>
            <a:prstGeom prst="rect">
              <a:avLst/>
            </a:prstGeom>
          </p:spPr>
          <p:txBody>
            <a:bodyPr wrap="none">
              <a:spAutoFit/>
            </a:bodyPr>
            <a:lstStyle/>
            <a:p>
              <a:pPr algn="ctr">
                <a:lnSpc>
                  <a:spcPct val="107000"/>
                </a:lnSpc>
                <a:spcAft>
                  <a:spcPts val="800"/>
                </a:spcAft>
              </a:pPr>
              <a:r>
                <a:rPr lang="ar-SA" sz="32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لوحات القيادة</a:t>
              </a:r>
              <a:endParaRPr lang="en-US"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8" name="Rectangle 17"/>
            <p:cNvSpPr/>
            <p:nvPr/>
          </p:nvSpPr>
          <p:spPr>
            <a:xfrm>
              <a:off x="11126560" y="2113851"/>
              <a:ext cx="309700" cy="487506"/>
            </a:xfrm>
            <a:prstGeom prst="rect">
              <a:avLst/>
            </a:prstGeom>
          </p:spPr>
          <p:txBody>
            <a:bodyPr wrap="none">
              <a:spAutoFit/>
            </a:bodyPr>
            <a:lstStyle/>
            <a:p>
              <a:pPr algn="ctr">
                <a:lnSpc>
                  <a:spcPct val="107000"/>
                </a:lnSpc>
                <a:spcAft>
                  <a:spcPts val="800"/>
                </a:spcAft>
              </a:pPr>
              <a:r>
                <a:rPr lang="ar-SA"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3</a:t>
              </a:r>
              <a:endParaRPr lang="en-US" sz="14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6" name="Rectangle 5"/>
          <p:cNvSpPr/>
          <p:nvPr/>
        </p:nvSpPr>
        <p:spPr>
          <a:xfrm>
            <a:off x="419099" y="2386186"/>
            <a:ext cx="10909390" cy="1015663"/>
          </a:xfrm>
          <a:prstGeom prst="rect">
            <a:avLst/>
          </a:prstGeom>
        </p:spPr>
        <p:txBody>
          <a:bodyPr wrap="square">
            <a:spAutoFit/>
          </a:bodyPr>
          <a:lstStyle/>
          <a:p>
            <a:pPr algn="justLow">
              <a:lnSpc>
                <a:spcPct val="125000"/>
              </a:lnSpc>
            </a:pPr>
            <a:r>
              <a:rPr lang="ar-OM"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من خلال لوحات المعلومات التي تجمع بين البيانات والمؤشرات الرسومية وتقدم ملخصات سريعة، يمكن للمستخدمين عرض حالة الأعمال وتتبع مؤشرات الأداء الرئيسية</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(KPIs) </a:t>
            </a:r>
            <a:r>
              <a:rPr lang="ar-OM"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وإنشاء نظرة ثاقبة للسياق التاريخي والوقت الفعلي والعمل بشكل أسرع</a:t>
            </a:r>
            <a:endParaRPr lang="ar-EG" sz="2800" dirty="0">
              <a:latin typeface="Sakkal Majalla" panose="02000000000000000000" pitchFamily="2" charset="-78"/>
              <a:cs typeface="Sakkal Majalla" panose="02000000000000000000" pitchFamily="2" charset="-78"/>
            </a:endParaRPr>
          </a:p>
        </p:txBody>
      </p:sp>
      <p:grpSp>
        <p:nvGrpSpPr>
          <p:cNvPr id="19" name="Group 18"/>
          <p:cNvGrpSpPr/>
          <p:nvPr/>
        </p:nvGrpSpPr>
        <p:grpSpPr>
          <a:xfrm>
            <a:off x="9467082" y="3917781"/>
            <a:ext cx="2574231" cy="696528"/>
            <a:chOff x="9095799" y="2067094"/>
            <a:chExt cx="2574231" cy="696528"/>
          </a:xfrm>
        </p:grpSpPr>
        <p:pic>
          <p:nvPicPr>
            <p:cNvPr id="20" name="Picture 2" descr="Free vector hand drawn innovation concept with flying rocket"/>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892790" y="2067094"/>
              <a:ext cx="777240" cy="646872"/>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20"/>
            <p:cNvSpPr/>
            <p:nvPr/>
          </p:nvSpPr>
          <p:spPr>
            <a:xfrm>
              <a:off x="9095799" y="2144350"/>
              <a:ext cx="1861407" cy="619272"/>
            </a:xfrm>
            <a:prstGeom prst="rect">
              <a:avLst/>
            </a:prstGeom>
          </p:spPr>
          <p:txBody>
            <a:bodyPr wrap="none">
              <a:spAutoFit/>
            </a:bodyPr>
            <a:lstStyle/>
            <a:p>
              <a:pPr algn="ctr">
                <a:lnSpc>
                  <a:spcPct val="107000"/>
                </a:lnSpc>
                <a:spcAft>
                  <a:spcPts val="800"/>
                </a:spcAft>
              </a:pPr>
              <a:r>
                <a:rPr lang="ar-SA" sz="32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تكامل البيانات</a:t>
              </a:r>
              <a:endParaRPr lang="en-US"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22" name="Rectangle 21"/>
            <p:cNvSpPr/>
            <p:nvPr/>
          </p:nvSpPr>
          <p:spPr>
            <a:xfrm>
              <a:off x="11126560" y="2113851"/>
              <a:ext cx="309700" cy="487506"/>
            </a:xfrm>
            <a:prstGeom prst="rect">
              <a:avLst/>
            </a:prstGeom>
          </p:spPr>
          <p:txBody>
            <a:bodyPr wrap="none">
              <a:spAutoFit/>
            </a:bodyPr>
            <a:lstStyle/>
            <a:p>
              <a:pPr algn="ctr">
                <a:lnSpc>
                  <a:spcPct val="107000"/>
                </a:lnSpc>
                <a:spcAft>
                  <a:spcPts val="800"/>
                </a:spcAft>
              </a:pPr>
              <a:r>
                <a:rPr lang="ar-SA"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4</a:t>
              </a:r>
              <a:endParaRPr lang="en-US" sz="14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3" name="Rectangle 22"/>
          <p:cNvSpPr/>
          <p:nvPr/>
        </p:nvSpPr>
        <p:spPr>
          <a:xfrm>
            <a:off x="561782" y="4534053"/>
            <a:ext cx="10909390" cy="1477328"/>
          </a:xfrm>
          <a:prstGeom prst="rect">
            <a:avLst/>
          </a:prstGeom>
        </p:spPr>
        <p:txBody>
          <a:bodyPr wrap="square">
            <a:spAutoFit/>
          </a:bodyPr>
          <a:lstStyle/>
          <a:p>
            <a:pPr algn="justLow">
              <a:lnSpc>
                <a:spcPct val="125000"/>
              </a:lnSpc>
            </a:pPr>
            <a:r>
              <a:rPr lang="ar-OM"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يمكن بناء سوق البيانات أو المستودع باستخدام تكامل البيانات برنامج يقوم باستخراج وتحويل وتحميل</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(ETL) </a:t>
            </a:r>
            <a:r>
              <a:rPr lang="ar-OM"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بيانات من مصادر مختلفة لأغراض إعداد التقارير والتحليل. يمكن أيضًا دمج العديد من مصادر البيانات المتباينة أو غير العلائقية وإتاحة الوصول إليها بسرعة باستخدام تكنولوجيا افتراضية البيانات</a:t>
            </a:r>
            <a:endParaRPr lang="ar-EG" sz="2800" dirty="0">
              <a:latin typeface="Sakkal Majalla" panose="02000000000000000000" pitchFamily="2" charset="-78"/>
              <a:cs typeface="Sakkal Majalla" panose="02000000000000000000" pitchFamily="2" charset="-78"/>
            </a:endParaRPr>
          </a:p>
        </p:txBody>
      </p:sp>
      <p:pic>
        <p:nvPicPr>
          <p:cNvPr id="7" name="Picture 6"/>
          <p:cNvPicPr>
            <a:picLocks noChangeAspect="1"/>
          </p:cNvPicPr>
          <p:nvPr/>
        </p:nvPicPr>
        <p:blipFill>
          <a:blip r:embed="rId4"/>
          <a:stretch>
            <a:fillRect/>
          </a:stretch>
        </p:blipFill>
        <p:spPr>
          <a:xfrm>
            <a:off x="1337310" y="122402"/>
            <a:ext cx="3771900" cy="2294384"/>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Tree>
    <p:extLst>
      <p:ext uri="{BB962C8B-B14F-4D97-AF65-F5344CB8AC3E}">
        <p14:creationId xmlns:p14="http://schemas.microsoft.com/office/powerpoint/2010/main" val="3616833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49" presetClass="entr" presetSubtype="0" decel="100000" fill="hold" nodeType="click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p:cTn id="20" dur="500" fill="hold"/>
                                        <p:tgtEl>
                                          <p:spTgt spid="19"/>
                                        </p:tgtEl>
                                        <p:attrNameLst>
                                          <p:attrName>ppt_w</p:attrName>
                                        </p:attrNameLst>
                                      </p:cBhvr>
                                      <p:tavLst>
                                        <p:tav tm="0">
                                          <p:val>
                                            <p:fltVal val="0"/>
                                          </p:val>
                                        </p:tav>
                                        <p:tav tm="100000">
                                          <p:val>
                                            <p:strVal val="#ppt_w"/>
                                          </p:val>
                                        </p:tav>
                                      </p:tavLst>
                                    </p:anim>
                                    <p:anim calcmode="lin" valueType="num">
                                      <p:cBhvr>
                                        <p:cTn id="21" dur="500" fill="hold"/>
                                        <p:tgtEl>
                                          <p:spTgt spid="19"/>
                                        </p:tgtEl>
                                        <p:attrNameLst>
                                          <p:attrName>ppt_h</p:attrName>
                                        </p:attrNameLst>
                                      </p:cBhvr>
                                      <p:tavLst>
                                        <p:tav tm="0">
                                          <p:val>
                                            <p:fltVal val="0"/>
                                          </p:val>
                                        </p:tav>
                                        <p:tav tm="100000">
                                          <p:val>
                                            <p:strVal val="#ppt_h"/>
                                          </p:val>
                                        </p:tav>
                                      </p:tavLst>
                                    </p:anim>
                                    <p:anim calcmode="lin" valueType="num">
                                      <p:cBhvr>
                                        <p:cTn id="22" dur="500" fill="hold"/>
                                        <p:tgtEl>
                                          <p:spTgt spid="19"/>
                                        </p:tgtEl>
                                        <p:attrNameLst>
                                          <p:attrName>style.rotation</p:attrName>
                                        </p:attrNameLst>
                                      </p:cBhvr>
                                      <p:tavLst>
                                        <p:tav tm="0">
                                          <p:val>
                                            <p:fltVal val="360"/>
                                          </p:val>
                                        </p:tav>
                                        <p:tav tm="100000">
                                          <p:val>
                                            <p:fltVal val="0"/>
                                          </p:val>
                                        </p:tav>
                                      </p:tavLst>
                                    </p:anim>
                                    <p:animEffect transition="in" filter="fade">
                                      <p:cBhvr>
                                        <p:cTn id="23" dur="500"/>
                                        <p:tgtEl>
                                          <p:spTgt spid="19"/>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wipe(down)">
                                      <p:cBhvr>
                                        <p:cTn id="2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7301972" y="2853062"/>
            <a:ext cx="3750067" cy="1804475"/>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kern="0" dirty="0">
                <a:solidFill>
                  <a:prstClr val="black">
                    <a:lumMod val="75000"/>
                    <a:lumOff val="25000"/>
                  </a:prstClr>
                </a:solidFill>
                <a:latin typeface="Sakkal Majalla" panose="02000000000000000000" pitchFamily="2" charset="-78"/>
                <a:cs typeface="Sakkal Majalla" pitchFamily="2" charset="-78"/>
              </a:rPr>
              <a:t>أدوات ذكاء الاعمال</a:t>
            </a:r>
            <a:endParaRPr kumimoji="0" lang="ar-EG" sz="4800" b="0"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itchFamily="2" charset="-78"/>
            </a:endParaRP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57</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5" name="Picture 2" descr="Free vector visionary technology concept illustration"/>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76275" y="1383030"/>
            <a:ext cx="4339590" cy="43395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643117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02A93DA-8321-490E-B7A0-7881EC602D96}" type="slidenum">
              <a:rPr lang="ar-EG" smtClean="0"/>
              <a:t>58</a:t>
            </a:fld>
            <a:endParaRPr lang="ar-EG"/>
          </a:p>
        </p:txBody>
      </p:sp>
      <p:sp>
        <p:nvSpPr>
          <p:cNvPr id="3" name="Rectangle 2"/>
          <p:cNvSpPr/>
          <p:nvPr/>
        </p:nvSpPr>
        <p:spPr>
          <a:xfrm>
            <a:off x="6709025" y="225803"/>
            <a:ext cx="5332288" cy="604781"/>
          </a:xfrm>
          <a:prstGeom prst="rect">
            <a:avLst/>
          </a:prstGeom>
        </p:spPr>
        <p:txBody>
          <a:bodyPr wrap="square">
            <a:spAutoFit/>
          </a:bodyPr>
          <a:lstStyle/>
          <a:p>
            <a:pPr lvl="0" algn="ctr">
              <a:lnSpc>
                <a:spcPct val="90000"/>
              </a:lnSpc>
              <a:defRPr/>
            </a:pPr>
            <a:r>
              <a:rPr lang="ar-EG" sz="3600" dirty="0">
                <a:solidFill>
                  <a:prstClr val="white"/>
                </a:solidFill>
                <a:latin typeface="Sakkal Majalla" panose="02000000000000000000" pitchFamily="2" charset="-78"/>
                <a:cs typeface="Sakkal Majalla" pitchFamily="2" charset="-78"/>
              </a:rPr>
              <a:t>أدوات ذكاء الاعمال</a:t>
            </a:r>
          </a:p>
        </p:txBody>
      </p:sp>
      <p:grpSp>
        <p:nvGrpSpPr>
          <p:cNvPr id="4" name="Group 3"/>
          <p:cNvGrpSpPr/>
          <p:nvPr/>
        </p:nvGrpSpPr>
        <p:grpSpPr>
          <a:xfrm>
            <a:off x="-19050" y="126955"/>
            <a:ext cx="5928188" cy="970776"/>
            <a:chOff x="-1945489" y="-151644"/>
            <a:chExt cx="5928601" cy="971189"/>
          </a:xfrm>
        </p:grpSpPr>
        <p:pic>
          <p:nvPicPr>
            <p:cNvPr id="5" name="Picture 4"/>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18278" t="1404" r="5478" b="1404"/>
            <a:stretch/>
          </p:blipFill>
          <p:spPr>
            <a:xfrm>
              <a:off x="3496381" y="-151644"/>
              <a:ext cx="486731" cy="971189"/>
            </a:xfrm>
            <a:prstGeom prst="rect">
              <a:avLst/>
            </a:prstGeom>
          </p:spPr>
        </p:pic>
        <p:sp>
          <p:nvSpPr>
            <p:cNvPr id="6" name="Rectangle 5"/>
            <p:cNvSpPr/>
            <p:nvPr/>
          </p:nvSpPr>
          <p:spPr>
            <a:xfrm>
              <a:off x="-1945489" y="180870"/>
              <a:ext cx="5441870" cy="638675"/>
            </a:xfrm>
            <a:prstGeom prst="rect">
              <a:avLst/>
            </a:prstGeom>
          </p:spPr>
          <p:txBody>
            <a:bodyPr wrap="square">
              <a:noAutofit/>
            </a:bodyPr>
            <a:lstStyle/>
            <a:p>
              <a:pPr marL="0" marR="0" lvl="0" indent="0" algn="justLow" defTabSz="914400" rtl="1" eaLnBrk="1" fontAlgn="auto" latinLnBrk="0" hangingPunct="1">
                <a:lnSpc>
                  <a:spcPct val="107000"/>
                </a:lnSpc>
                <a:spcBef>
                  <a:spcPts val="0"/>
                </a:spcBef>
                <a:spcAft>
                  <a:spcPts val="800"/>
                </a:spcAft>
                <a:buClrTx/>
                <a:buSzTx/>
                <a:buFontTx/>
                <a:buNone/>
                <a:tabLst/>
                <a:defRPr/>
              </a:pPr>
              <a:r>
                <a:rPr kumimoji="0" lang="ar-SA" sz="3200" b="1" i="0" u="none" strike="noStrike" kern="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Adobe Arabic" panose="02040503050201020203" pitchFamily="18" charset="-78"/>
                </a:rPr>
                <a:t>متى تتحول همزة القطع إلى همزة متوسطة؟</a:t>
              </a:r>
              <a:endParaRPr kumimoji="0" lang="en-US"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grpSp>
        <p:nvGrpSpPr>
          <p:cNvPr id="8" name="Group 7"/>
          <p:cNvGrpSpPr/>
          <p:nvPr/>
        </p:nvGrpSpPr>
        <p:grpSpPr>
          <a:xfrm>
            <a:off x="1021485" y="1908502"/>
            <a:ext cx="10089629" cy="4241526"/>
            <a:chOff x="1021485" y="1908502"/>
            <a:chExt cx="10089629" cy="4241526"/>
          </a:xfrm>
        </p:grpSpPr>
        <p:grpSp>
          <p:nvGrpSpPr>
            <p:cNvPr id="10" name="Group 9"/>
            <p:cNvGrpSpPr/>
            <p:nvPr/>
          </p:nvGrpSpPr>
          <p:grpSpPr>
            <a:xfrm>
              <a:off x="1021485" y="1908502"/>
              <a:ext cx="10089629" cy="4241526"/>
              <a:chOff x="1063027" y="1279638"/>
              <a:chExt cx="22257947" cy="11156725"/>
            </a:xfrm>
          </p:grpSpPr>
          <p:sp>
            <p:nvSpPr>
              <p:cNvPr id="11" name="Shape 125"/>
              <p:cNvSpPr/>
              <p:nvPr/>
            </p:nvSpPr>
            <p:spPr>
              <a:xfrm>
                <a:off x="2192763" y="1951735"/>
                <a:ext cx="21128211" cy="10484628"/>
              </a:xfrm>
              <a:prstGeom prst="rect">
                <a:avLst/>
              </a:prstGeom>
              <a:solidFill>
                <a:srgbClr val="4DD67B"/>
              </a:solidFill>
              <a:ln w="12700">
                <a:miter lim="400000"/>
              </a:ln>
              <a:effectLst>
                <a:outerShdw blurRad="762000" dist="139322" dir="3484869" rotWithShape="0">
                  <a:srgbClr val="000000">
                    <a:alpha val="50000"/>
                  </a:srgbClr>
                </a:outerShdw>
              </a:effectLst>
            </p:spPr>
            <p:txBody>
              <a:bodyPr lIns="71437" tIns="71437" rIns="71437" bIns="71437" anchor="ctr"/>
              <a:lstStyle/>
              <a:p>
                <a:pPr marL="0" marR="0" lvl="0" indent="0" algn="ctr" defTabSz="821531" rtl="0" eaLnBrk="1" fontAlgn="auto" latinLnBrk="0" hangingPunct="0">
                  <a:lnSpc>
                    <a:spcPct val="100000"/>
                  </a:lnSpc>
                  <a:spcBef>
                    <a:spcPts val="0"/>
                  </a:spcBef>
                  <a:spcAft>
                    <a:spcPts val="0"/>
                  </a:spcAft>
                  <a:buClrTx/>
                  <a:buSzTx/>
                  <a:buFontTx/>
                  <a:buNone/>
                  <a:tabLst/>
                  <a:defRPr sz="3200">
                    <a:solidFill>
                      <a:srgbClr val="FFFFFF"/>
                    </a:solidFill>
                  </a:defRPr>
                </a:pPr>
                <a:endParaRPr kumimoji="0" sz="3200" b="0" i="0" u="none" strike="noStrike" kern="0" cap="none" spc="0" normalizeH="0" baseline="0" noProof="0">
                  <a:ln>
                    <a:noFill/>
                  </a:ln>
                  <a:solidFill>
                    <a:srgbClr val="FFFFFF"/>
                  </a:solidFill>
                  <a:effectLst/>
                  <a:uLnTx/>
                  <a:uFillTx/>
                  <a:latin typeface="Helvetica Light"/>
                  <a:ea typeface="+mn-ea"/>
                  <a:cs typeface="+mn-cs"/>
                  <a:sym typeface="Helvetica Light"/>
                </a:endParaRPr>
              </a:p>
            </p:txBody>
          </p:sp>
          <p:sp>
            <p:nvSpPr>
              <p:cNvPr id="12" name="Shape 126"/>
              <p:cNvSpPr/>
              <p:nvPr/>
            </p:nvSpPr>
            <p:spPr>
              <a:xfrm>
                <a:off x="1063027" y="1947506"/>
                <a:ext cx="13680204" cy="8973491"/>
              </a:xfrm>
              <a:prstGeom prst="rect">
                <a:avLst/>
              </a:prstGeom>
              <a:solidFill>
                <a:srgbClr val="FFFFFF"/>
              </a:solidFill>
              <a:ln w="12700">
                <a:miter lim="400000"/>
              </a:ln>
              <a:effectLst>
                <a:outerShdw blurRad="342900" dist="111192" dir="3484869" rotWithShape="0">
                  <a:srgbClr val="000000">
                    <a:alpha val="50000"/>
                  </a:srgbClr>
                </a:outerShdw>
              </a:effectLst>
            </p:spPr>
            <p:txBody>
              <a:bodyPr lIns="71437" tIns="71437" rIns="71437" bIns="71437" anchor="ctr"/>
              <a:lstStyle/>
              <a:p>
                <a:pPr marL="0" marR="0" lvl="0" indent="0" algn="ctr" defTabSz="821531" rtl="0" eaLnBrk="1" fontAlgn="auto" latinLnBrk="0" hangingPunct="0">
                  <a:lnSpc>
                    <a:spcPct val="100000"/>
                  </a:lnSpc>
                  <a:spcBef>
                    <a:spcPts val="0"/>
                  </a:spcBef>
                  <a:spcAft>
                    <a:spcPts val="0"/>
                  </a:spcAft>
                  <a:buClrTx/>
                  <a:buSzTx/>
                  <a:buFontTx/>
                  <a:buNone/>
                  <a:tabLst/>
                  <a:defRPr sz="3200">
                    <a:solidFill>
                      <a:srgbClr val="FFFFFF"/>
                    </a:solidFill>
                  </a:defRPr>
                </a:pPr>
                <a:endParaRPr kumimoji="0" sz="3200" b="0" i="0" u="none" strike="noStrike" kern="0" cap="none" spc="0" normalizeH="0" baseline="0" noProof="0">
                  <a:ln>
                    <a:noFill/>
                  </a:ln>
                  <a:solidFill>
                    <a:srgbClr val="FFFFFF"/>
                  </a:solidFill>
                  <a:effectLst/>
                  <a:uLnTx/>
                  <a:uFillTx/>
                  <a:latin typeface="Helvetica Light"/>
                  <a:ea typeface="+mn-ea"/>
                  <a:cs typeface="+mn-cs"/>
                  <a:sym typeface="Helvetica Light"/>
                </a:endParaRPr>
              </a:p>
            </p:txBody>
          </p:sp>
          <p:pic>
            <p:nvPicPr>
              <p:cNvPr id="13" name="bg_silver_noise_grey.jpg"/>
              <p:cNvPicPr>
                <a:picLocks noChangeAspect="1"/>
              </p:cNvPicPr>
              <p:nvPr/>
            </p:nvPicPr>
            <p:blipFill>
              <a:blip r:embed="rId4"/>
              <a:srcRect t="14" b="14"/>
              <a:stretch>
                <a:fillRect/>
              </a:stretch>
            </p:blipFill>
            <p:spPr>
              <a:xfrm>
                <a:off x="14283064" y="1279638"/>
                <a:ext cx="8211501" cy="10309321"/>
              </a:xfrm>
              <a:prstGeom prst="rect">
                <a:avLst/>
              </a:prstGeom>
              <a:ln w="12700">
                <a:miter lim="400000"/>
              </a:ln>
              <a:effectLst>
                <a:outerShdw blurRad="546100" dir="3633830" rotWithShape="0">
                  <a:srgbClr val="000000">
                    <a:alpha val="50000"/>
                  </a:srgbClr>
                </a:outerShdw>
              </a:effectLst>
            </p:spPr>
          </p:pic>
          <p:sp>
            <p:nvSpPr>
              <p:cNvPr id="14" name="Shape 128"/>
              <p:cNvSpPr/>
              <p:nvPr/>
            </p:nvSpPr>
            <p:spPr>
              <a:xfrm flipH="1" flipV="1">
                <a:off x="2167611" y="9998326"/>
                <a:ext cx="12115450" cy="0"/>
              </a:xfrm>
              <a:prstGeom prst="line">
                <a:avLst/>
              </a:prstGeom>
              <a:ln w="38100"/>
            </p:spPr>
            <p:style>
              <a:lnRef idx="3">
                <a:schemeClr val="accent6"/>
              </a:lnRef>
              <a:fillRef idx="0">
                <a:schemeClr val="accent6"/>
              </a:fillRef>
              <a:effectRef idx="2">
                <a:schemeClr val="accent6"/>
              </a:effectRef>
              <a:fontRef idx="minor">
                <a:schemeClr val="tx1"/>
              </a:fontRef>
            </p:style>
            <p:txBody>
              <a:bodyPr lIns="71437" tIns="71437" rIns="71437" bIns="71437" anchor="ctr"/>
              <a:lstStyle/>
              <a:p>
                <a:pPr marL="0" marR="0" lvl="0" indent="0" algn="ctr" defTabSz="821531" rtl="0" eaLnBrk="1" fontAlgn="auto" latinLnBrk="0" hangingPunct="0">
                  <a:lnSpc>
                    <a:spcPct val="100000"/>
                  </a:lnSpc>
                  <a:spcBef>
                    <a:spcPts val="0"/>
                  </a:spcBef>
                  <a:spcAft>
                    <a:spcPts val="0"/>
                  </a:spcAft>
                  <a:buClrTx/>
                  <a:buSzTx/>
                  <a:buFontTx/>
                  <a:buNone/>
                  <a:tabLst/>
                  <a:defRPr sz="3200"/>
                </a:pPr>
                <a:endParaRPr kumimoji="0" sz="3200" b="0" i="0" u="none" strike="noStrike" kern="0" cap="none" spc="0" normalizeH="0" baseline="0" noProof="0">
                  <a:ln>
                    <a:noFill/>
                  </a:ln>
                  <a:solidFill>
                    <a:srgbClr val="000000"/>
                  </a:solidFill>
                  <a:effectLst/>
                  <a:uLnTx/>
                  <a:uFillTx/>
                  <a:latin typeface="Helvetica Light"/>
                  <a:ea typeface="+mn-ea"/>
                  <a:cs typeface="+mn-cs"/>
                  <a:sym typeface="Helvetica Light"/>
                </a:endParaRPr>
              </a:p>
            </p:txBody>
          </p:sp>
          <p:sp>
            <p:nvSpPr>
              <p:cNvPr id="15" name="Shape 129"/>
              <p:cNvSpPr/>
              <p:nvPr/>
            </p:nvSpPr>
            <p:spPr>
              <a:xfrm flipH="1" flipV="1">
                <a:off x="2167613" y="2881837"/>
                <a:ext cx="12115448" cy="0"/>
              </a:xfrm>
              <a:prstGeom prst="line">
                <a:avLst/>
              </a:prstGeom>
              <a:ln w="38100"/>
            </p:spPr>
            <p:style>
              <a:lnRef idx="3">
                <a:schemeClr val="accent6"/>
              </a:lnRef>
              <a:fillRef idx="0">
                <a:schemeClr val="accent6"/>
              </a:fillRef>
              <a:effectRef idx="2">
                <a:schemeClr val="accent6"/>
              </a:effectRef>
              <a:fontRef idx="minor">
                <a:schemeClr val="tx1"/>
              </a:fontRef>
            </p:style>
            <p:txBody>
              <a:bodyPr lIns="71437" tIns="71437" rIns="71437" bIns="71437" anchor="ctr"/>
              <a:lstStyle/>
              <a:p>
                <a:pPr marL="0" marR="0" lvl="0" indent="0" algn="ctr" defTabSz="821531" rtl="0" eaLnBrk="1" fontAlgn="auto" latinLnBrk="0" hangingPunct="0">
                  <a:lnSpc>
                    <a:spcPct val="100000"/>
                  </a:lnSpc>
                  <a:spcBef>
                    <a:spcPts val="0"/>
                  </a:spcBef>
                  <a:spcAft>
                    <a:spcPts val="0"/>
                  </a:spcAft>
                  <a:buClrTx/>
                  <a:buSzTx/>
                  <a:buFontTx/>
                  <a:buNone/>
                  <a:tabLst/>
                  <a:defRPr sz="3200"/>
                </a:pPr>
                <a:endParaRPr kumimoji="0" sz="3200" b="0" i="0" u="none" strike="noStrike" kern="0" cap="none" spc="0" normalizeH="0" baseline="0" noProof="0">
                  <a:ln>
                    <a:noFill/>
                  </a:ln>
                  <a:solidFill>
                    <a:srgbClr val="000000"/>
                  </a:solidFill>
                  <a:effectLst/>
                  <a:uLnTx/>
                  <a:uFillTx/>
                  <a:latin typeface="Helvetica Light"/>
                  <a:ea typeface="+mn-ea"/>
                  <a:cs typeface="+mn-cs"/>
                  <a:sym typeface="Helvetica Light"/>
                </a:endParaRPr>
              </a:p>
            </p:txBody>
          </p:sp>
          <p:sp>
            <p:nvSpPr>
              <p:cNvPr id="16" name="Shape 132"/>
              <p:cNvSpPr/>
              <p:nvPr/>
            </p:nvSpPr>
            <p:spPr>
              <a:xfrm>
                <a:off x="2167609" y="2702677"/>
                <a:ext cx="12102876" cy="746314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71437" tIns="71437" rIns="71437" bIns="71437" numCol="1" anchor="t">
                <a:spAutoFit/>
              </a:bodyPr>
              <a:lstStyle>
                <a:lvl1pPr>
                  <a:lnSpc>
                    <a:spcPct val="160000"/>
                  </a:lnSpc>
                  <a:defRPr sz="2300" spc="207">
                    <a:solidFill>
                      <a:srgbClr val="000000">
                        <a:alpha val="90000"/>
                      </a:srgbClr>
                    </a:solidFill>
                    <a:latin typeface="Helvetica"/>
                    <a:ea typeface="Helvetica"/>
                    <a:cs typeface="Helvetica"/>
                    <a:sym typeface="Helvetica"/>
                  </a:defRPr>
                </a:lvl1pPr>
              </a:lstStyle>
              <a:p>
                <a:pPr lvl="0" algn="ctr">
                  <a:lnSpc>
                    <a:spcPct val="125000"/>
                  </a:lnSpc>
                  <a:defRPr/>
                </a:pPr>
                <a:r>
                  <a:rPr lang="ar-EG" sz="2800" b="1" spc="0" dirty="0">
                    <a:solidFill>
                      <a:srgbClr val="002060"/>
                    </a:solidFill>
                    <a:latin typeface="Calibri" panose="020F0502020204030204"/>
                    <a:ea typeface="Calibri" panose="020F0502020204030204" pitchFamily="34" charset="0"/>
                    <a:cs typeface="Sakkal Majalla" panose="02000000000000000000" pitchFamily="2" charset="-78"/>
                  </a:rPr>
                  <a:t>تعطي أنظمة ذكاء الاعمال الحديثة الأولوية لتحليل الخدمة الذاتية، وتمكين الشركات من اكتساب نظرة ثاقبة في أسواقها وتحسين الأداء من خلال أدوات اكتشاف البيانات الشاملة والأساليب والعمليات والأنظمة الأساسية. </a:t>
                </a:r>
                <a:r>
                  <a:rPr lang="ar-EG" sz="2800" b="1" spc="0" dirty="0">
                    <a:solidFill>
                      <a:srgbClr val="00B050"/>
                    </a:solidFill>
                    <a:latin typeface="Calibri" panose="020F0502020204030204"/>
                    <a:ea typeface="Calibri" panose="020F0502020204030204" pitchFamily="34" charset="0"/>
                    <a:cs typeface="Sakkal Majalla" panose="02000000000000000000" pitchFamily="2" charset="-78"/>
                  </a:rPr>
                  <a:t>تشمل حلول ذكاء الاعمال هذه</a:t>
                </a:r>
                <a:endParaRPr kumimoji="0" sz="2800" b="1" i="0" u="none" strike="noStrike" kern="1200" cap="none" spc="0" normalizeH="0" baseline="0" noProof="0" dirty="0">
                  <a:ln>
                    <a:noFill/>
                  </a:ln>
                  <a:solidFill>
                    <a:srgbClr val="00B050"/>
                  </a:solidFill>
                  <a:effectLst/>
                  <a:uLnTx/>
                  <a:uFillTx/>
                  <a:latin typeface="Calibri" panose="020F0502020204030204"/>
                  <a:ea typeface="Calibri" panose="020F0502020204030204" pitchFamily="34" charset="0"/>
                  <a:cs typeface="Sakkal Majalla" panose="02000000000000000000" pitchFamily="2" charset="-78"/>
                  <a:sym typeface="Helvetica"/>
                </a:endParaRPr>
              </a:p>
            </p:txBody>
          </p:sp>
        </p:grpSp>
        <p:pic>
          <p:nvPicPr>
            <p:cNvPr id="32770" name="Picture 2" descr="Photo composite image of businessman drawing light bulb against white background with vignett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19886" y="1908502"/>
              <a:ext cx="3716613" cy="391936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82724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heel(1)">
                                      <p:cBhvr>
                                        <p:cTn id="25"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02A93DA-8321-490E-B7A0-7881EC602D96}" type="slidenum">
              <a:rPr lang="ar-EG" smtClean="0"/>
              <a:t>59</a:t>
            </a:fld>
            <a:endParaRPr lang="ar-EG"/>
          </a:p>
        </p:txBody>
      </p:sp>
      <p:sp>
        <p:nvSpPr>
          <p:cNvPr id="3" name="Rectangle 2"/>
          <p:cNvSpPr/>
          <p:nvPr/>
        </p:nvSpPr>
        <p:spPr>
          <a:xfrm>
            <a:off x="6709025" y="225803"/>
            <a:ext cx="5332288" cy="604781"/>
          </a:xfrm>
          <a:prstGeom prst="rect">
            <a:avLst/>
          </a:prstGeom>
        </p:spPr>
        <p:txBody>
          <a:bodyPr wrap="square">
            <a:spAutoFit/>
          </a:bodyPr>
          <a:lstStyle/>
          <a:p>
            <a:pPr lvl="0" algn="ctr">
              <a:lnSpc>
                <a:spcPct val="90000"/>
              </a:lnSpc>
              <a:defRPr/>
            </a:pPr>
            <a:r>
              <a:rPr lang="ar-EG" sz="3600" dirty="0">
                <a:solidFill>
                  <a:prstClr val="white"/>
                </a:solidFill>
                <a:latin typeface="Sakkal Majalla" panose="02000000000000000000" pitchFamily="2" charset="-78"/>
                <a:cs typeface="Sakkal Majalla" pitchFamily="2" charset="-78"/>
              </a:rPr>
              <a:t>أدوات ذكاء الاعمال</a:t>
            </a:r>
          </a:p>
        </p:txBody>
      </p:sp>
      <p:grpSp>
        <p:nvGrpSpPr>
          <p:cNvPr id="6" name="Group 5"/>
          <p:cNvGrpSpPr/>
          <p:nvPr/>
        </p:nvGrpSpPr>
        <p:grpSpPr>
          <a:xfrm>
            <a:off x="4529361" y="1661133"/>
            <a:ext cx="7511952" cy="646331"/>
            <a:chOff x="4529361" y="1272823"/>
            <a:chExt cx="7511952" cy="646331"/>
          </a:xfrm>
        </p:grpSpPr>
        <p:pic>
          <p:nvPicPr>
            <p:cNvPr id="4" name="Picture 3" descr="ما هي أدوات ذكاء الأعمال؟ | Astera"/>
            <p:cNvPicPr/>
            <p:nvPr/>
          </p:nvPicPr>
          <p:blipFill rotWithShape="1">
            <a:blip r:embed="rId3" cstate="print">
              <a:clrChange>
                <a:clrFrom>
                  <a:srgbClr val="F3F3F3"/>
                </a:clrFrom>
                <a:clrTo>
                  <a:srgbClr val="F3F3F3">
                    <a:alpha val="0"/>
                  </a:srgbClr>
                </a:clrTo>
              </a:clrChange>
              <a:extLst>
                <a:ext uri="{28A0092B-C50C-407E-A947-70E740481C1C}">
                  <a14:useLocalDpi xmlns:a14="http://schemas.microsoft.com/office/drawing/2010/main" val="0"/>
                </a:ext>
              </a:extLst>
            </a:blip>
            <a:srcRect l="19922" t="5314" r="19879"/>
            <a:stretch/>
          </p:blipFill>
          <p:spPr bwMode="auto">
            <a:xfrm>
              <a:off x="11518775" y="1366461"/>
              <a:ext cx="522538" cy="552693"/>
            </a:xfrm>
            <a:prstGeom prst="rect">
              <a:avLst/>
            </a:prstGeom>
            <a:noFill/>
            <a:ln>
              <a:noFill/>
            </a:ln>
            <a:extLst>
              <a:ext uri="{53640926-AAD7-44D8-BBD7-CCE9431645EC}">
                <a14:shadowObscured xmlns:a14="http://schemas.microsoft.com/office/drawing/2010/main"/>
              </a:ext>
            </a:extLst>
          </p:spPr>
        </p:pic>
        <p:sp>
          <p:nvSpPr>
            <p:cNvPr id="5" name="Rectangle 4"/>
            <p:cNvSpPr/>
            <p:nvPr/>
          </p:nvSpPr>
          <p:spPr>
            <a:xfrm>
              <a:off x="4529361" y="1272823"/>
              <a:ext cx="6989414" cy="646331"/>
            </a:xfrm>
            <a:prstGeom prst="rect">
              <a:avLst/>
            </a:prstGeom>
          </p:spPr>
          <p:txBody>
            <a:bodyPr wrap="none">
              <a:spAutoFit/>
            </a:bodyPr>
            <a:lstStyle/>
            <a:p>
              <a:pPr lvl="0" algn="justLow">
                <a:lnSpc>
                  <a:spcPct val="150000"/>
                </a:lnSpc>
                <a:spcAft>
                  <a:spcPts val="800"/>
                </a:spcAft>
                <a:buClr>
                  <a:srgbClr val="008000"/>
                </a:buClr>
                <a:buSzPts val="2000"/>
              </a:pPr>
              <a:r>
                <a:rPr lang="ar-OM" sz="2400" b="1" dirty="0">
                  <a:solidFill>
                    <a:srgbClr val="00B050"/>
                  </a:solidFill>
                  <a:latin typeface="Calibri" panose="020F0502020204030204" pitchFamily="34" charset="0"/>
                  <a:ea typeface="Calibri" panose="020F0502020204030204" pitchFamily="34" charset="0"/>
                  <a:cs typeface="Sakkal Majalla" panose="02000000000000000000" pitchFamily="2" charset="-78"/>
                </a:rPr>
                <a:t>تحليلات مخصصة: </a:t>
              </a:r>
              <a:r>
                <a:rPr lang="ar-OM"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عملية تحليل مصممة للإجابة على أسئلة محددة على الفور</a:t>
              </a:r>
              <a:endParaRPr lang="en-US" sz="1600" dirty="0">
                <a:effectLst/>
                <a:latin typeface="Calibri" panose="020F0502020204030204" pitchFamily="34" charset="0"/>
                <a:ea typeface="Calibri" panose="020F0502020204030204" pitchFamily="34" charset="0"/>
                <a:cs typeface="Wingdings" panose="05000000000000000000" pitchFamily="2" charset="2"/>
              </a:endParaRPr>
            </a:p>
          </p:txBody>
        </p:sp>
      </p:grpSp>
      <p:grpSp>
        <p:nvGrpSpPr>
          <p:cNvPr id="7" name="Group 6"/>
          <p:cNvGrpSpPr/>
          <p:nvPr/>
        </p:nvGrpSpPr>
        <p:grpSpPr>
          <a:xfrm>
            <a:off x="970185" y="2452340"/>
            <a:ext cx="11071128" cy="646331"/>
            <a:chOff x="970185" y="1272823"/>
            <a:chExt cx="11071128" cy="646331"/>
          </a:xfrm>
        </p:grpSpPr>
        <p:pic>
          <p:nvPicPr>
            <p:cNvPr id="8" name="Picture 7" descr="ما هي أدوات ذكاء الأعمال؟ | Astera"/>
            <p:cNvPicPr/>
            <p:nvPr/>
          </p:nvPicPr>
          <p:blipFill rotWithShape="1">
            <a:blip r:embed="rId3" cstate="print">
              <a:clrChange>
                <a:clrFrom>
                  <a:srgbClr val="F3F3F3"/>
                </a:clrFrom>
                <a:clrTo>
                  <a:srgbClr val="F3F3F3">
                    <a:alpha val="0"/>
                  </a:srgbClr>
                </a:clrTo>
              </a:clrChange>
              <a:extLst>
                <a:ext uri="{28A0092B-C50C-407E-A947-70E740481C1C}">
                  <a14:useLocalDpi xmlns:a14="http://schemas.microsoft.com/office/drawing/2010/main" val="0"/>
                </a:ext>
              </a:extLst>
            </a:blip>
            <a:srcRect l="19922" t="5314" r="19879"/>
            <a:stretch/>
          </p:blipFill>
          <p:spPr bwMode="auto">
            <a:xfrm>
              <a:off x="11518775" y="1366461"/>
              <a:ext cx="522538" cy="552693"/>
            </a:xfrm>
            <a:prstGeom prst="rect">
              <a:avLst/>
            </a:prstGeom>
            <a:noFill/>
            <a:ln>
              <a:noFill/>
            </a:ln>
            <a:extLst>
              <a:ext uri="{53640926-AAD7-44D8-BBD7-CCE9431645EC}">
                <a14:shadowObscured xmlns:a14="http://schemas.microsoft.com/office/drawing/2010/main"/>
              </a:ext>
            </a:extLst>
          </p:spPr>
        </p:pic>
        <p:sp>
          <p:nvSpPr>
            <p:cNvPr id="9" name="Rectangle 8"/>
            <p:cNvSpPr/>
            <p:nvPr/>
          </p:nvSpPr>
          <p:spPr>
            <a:xfrm>
              <a:off x="970185" y="1272823"/>
              <a:ext cx="10548590" cy="600164"/>
            </a:xfrm>
            <a:prstGeom prst="rect">
              <a:avLst/>
            </a:prstGeom>
          </p:spPr>
          <p:txBody>
            <a:bodyPr wrap="square">
              <a:spAutoFit/>
            </a:bodyPr>
            <a:lstStyle/>
            <a:p>
              <a:pPr lvl="0" algn="justLow">
                <a:lnSpc>
                  <a:spcPct val="150000"/>
                </a:lnSpc>
                <a:spcAft>
                  <a:spcPts val="800"/>
                </a:spcAft>
                <a:buClr>
                  <a:srgbClr val="008000"/>
                </a:buClr>
                <a:buSzPts val="2000"/>
              </a:pPr>
              <a:r>
                <a:rPr lang="ar-OM" sz="2400" b="1" dirty="0">
                  <a:solidFill>
                    <a:srgbClr val="00B050"/>
                  </a:solidFill>
                  <a:latin typeface="Sakkal Majalla" panose="02000000000000000000" pitchFamily="2" charset="-78"/>
                  <a:ea typeface="Calibri" panose="020F0502020204030204" pitchFamily="34" charset="0"/>
                  <a:cs typeface="Sakkal Majalla" panose="02000000000000000000" pitchFamily="2" charset="-78"/>
                </a:rPr>
                <a:t>المعالجة التحليلية عبر الإنترنت </a:t>
              </a:r>
              <a:r>
                <a:rPr lang="en-US" sz="2400" b="1" dirty="0">
                  <a:solidFill>
                    <a:srgbClr val="00B050"/>
                  </a:solidFill>
                  <a:latin typeface="Sakkal Majalla" panose="02000000000000000000" pitchFamily="2" charset="-78"/>
                  <a:ea typeface="Calibri" panose="020F0502020204030204" pitchFamily="34" charset="0"/>
                  <a:cs typeface="Sakkal Majalla" panose="02000000000000000000" pitchFamily="2" charset="-78"/>
                </a:rPr>
                <a:t>OLAP) : </a:t>
              </a:r>
              <a:r>
                <a:rPr lang="ar-EG" sz="2400" b="1" dirty="0">
                  <a:solidFill>
                    <a:srgbClr val="00B050"/>
                  </a:solidFill>
                  <a:latin typeface="Sakkal Majalla" panose="02000000000000000000" pitchFamily="2" charset="-78"/>
                  <a:ea typeface="Calibri" panose="020F0502020204030204" pitchFamily="34" charset="0"/>
                  <a:cs typeface="Sakkal Majalla" panose="02000000000000000000" pitchFamily="2" charset="-78"/>
                </a:rPr>
                <a:t>) </a:t>
              </a:r>
              <a:r>
                <a:rPr lang="ar-OM"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طريقة حسابية تتيح الاستعلامات التحليلية متعددة الأبعاد</a:t>
              </a:r>
              <a:endParaRPr lang="en-US" sz="1600"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0" name="Group 9"/>
          <p:cNvGrpSpPr/>
          <p:nvPr/>
        </p:nvGrpSpPr>
        <p:grpSpPr>
          <a:xfrm>
            <a:off x="4452417" y="3332118"/>
            <a:ext cx="7588896" cy="608620"/>
            <a:chOff x="4452417" y="1310534"/>
            <a:chExt cx="7588896" cy="608620"/>
          </a:xfrm>
        </p:grpSpPr>
        <p:pic>
          <p:nvPicPr>
            <p:cNvPr id="11" name="Picture 10" descr="ما هي أدوات ذكاء الأعمال؟ | Astera"/>
            <p:cNvPicPr/>
            <p:nvPr/>
          </p:nvPicPr>
          <p:blipFill rotWithShape="1">
            <a:blip r:embed="rId3" cstate="print">
              <a:clrChange>
                <a:clrFrom>
                  <a:srgbClr val="F3F3F3"/>
                </a:clrFrom>
                <a:clrTo>
                  <a:srgbClr val="F3F3F3">
                    <a:alpha val="0"/>
                  </a:srgbClr>
                </a:clrTo>
              </a:clrChange>
              <a:extLst>
                <a:ext uri="{28A0092B-C50C-407E-A947-70E740481C1C}">
                  <a14:useLocalDpi xmlns:a14="http://schemas.microsoft.com/office/drawing/2010/main" val="0"/>
                </a:ext>
              </a:extLst>
            </a:blip>
            <a:srcRect l="19922" t="5314" r="19879"/>
            <a:stretch/>
          </p:blipFill>
          <p:spPr bwMode="auto">
            <a:xfrm>
              <a:off x="11518775" y="1366461"/>
              <a:ext cx="522538" cy="552693"/>
            </a:xfrm>
            <a:prstGeom prst="rect">
              <a:avLst/>
            </a:prstGeom>
            <a:noFill/>
            <a:ln>
              <a:noFill/>
            </a:ln>
            <a:extLst>
              <a:ext uri="{53640926-AAD7-44D8-BBD7-CCE9431645EC}">
                <a14:shadowObscured xmlns:a14="http://schemas.microsoft.com/office/drawing/2010/main"/>
              </a:ext>
            </a:extLst>
          </p:spPr>
        </p:pic>
        <p:sp>
          <p:nvSpPr>
            <p:cNvPr id="12" name="Rectangle 11"/>
            <p:cNvSpPr/>
            <p:nvPr/>
          </p:nvSpPr>
          <p:spPr>
            <a:xfrm>
              <a:off x="4452417" y="1310534"/>
              <a:ext cx="7066358" cy="600164"/>
            </a:xfrm>
            <a:prstGeom prst="rect">
              <a:avLst/>
            </a:prstGeom>
          </p:spPr>
          <p:txBody>
            <a:bodyPr wrap="none">
              <a:spAutoFit/>
            </a:bodyPr>
            <a:lstStyle/>
            <a:p>
              <a:pPr lvl="0" algn="justLow">
                <a:lnSpc>
                  <a:spcPct val="150000"/>
                </a:lnSpc>
                <a:spcAft>
                  <a:spcPts val="800"/>
                </a:spcAft>
                <a:buClr>
                  <a:srgbClr val="008000"/>
                </a:buClr>
                <a:buSzPts val="2000"/>
              </a:pPr>
              <a:r>
                <a:rPr lang="en-US" sz="2400" b="1" dirty="0">
                  <a:solidFill>
                    <a:srgbClr val="00B050"/>
                  </a:solidFill>
                  <a:latin typeface="Sakkal Majalla" panose="02000000000000000000" pitchFamily="2" charset="-78"/>
                  <a:ea typeface="Calibri" panose="020F0502020204030204" pitchFamily="34" charset="0"/>
                  <a:cs typeface="Sakkal Majalla" panose="02000000000000000000" pitchFamily="2" charset="-78"/>
                </a:rPr>
                <a:t>Mobile BI: </a:t>
              </a:r>
              <a:r>
                <a:rPr lang="ar-OM"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برنامج يعمل على تحسين ذكاء أعمال سطح المكتب للأجهزة المحمولة</a:t>
              </a:r>
              <a:endParaRPr lang="en-US" sz="1600"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3" name="Group 12"/>
          <p:cNvGrpSpPr/>
          <p:nvPr/>
        </p:nvGrpSpPr>
        <p:grpSpPr>
          <a:xfrm>
            <a:off x="507848" y="4159913"/>
            <a:ext cx="11533465" cy="1154162"/>
            <a:chOff x="507848" y="1372022"/>
            <a:chExt cx="11533465" cy="1154162"/>
          </a:xfrm>
        </p:grpSpPr>
        <p:pic>
          <p:nvPicPr>
            <p:cNvPr id="14" name="Picture 13" descr="ما هي أدوات ذكاء الأعمال؟ | Astera"/>
            <p:cNvPicPr/>
            <p:nvPr/>
          </p:nvPicPr>
          <p:blipFill rotWithShape="1">
            <a:blip r:embed="rId3" cstate="print">
              <a:clrChange>
                <a:clrFrom>
                  <a:srgbClr val="F3F3F3"/>
                </a:clrFrom>
                <a:clrTo>
                  <a:srgbClr val="F3F3F3">
                    <a:alpha val="0"/>
                  </a:srgbClr>
                </a:clrTo>
              </a:clrChange>
              <a:extLst>
                <a:ext uri="{28A0092B-C50C-407E-A947-70E740481C1C}">
                  <a14:useLocalDpi xmlns:a14="http://schemas.microsoft.com/office/drawing/2010/main" val="0"/>
                </a:ext>
              </a:extLst>
            </a:blip>
            <a:srcRect l="19922" t="5314" r="19879"/>
            <a:stretch/>
          </p:blipFill>
          <p:spPr bwMode="auto">
            <a:xfrm>
              <a:off x="11518775" y="1536266"/>
              <a:ext cx="522538" cy="552693"/>
            </a:xfrm>
            <a:prstGeom prst="rect">
              <a:avLst/>
            </a:prstGeom>
            <a:noFill/>
            <a:ln>
              <a:noFill/>
            </a:ln>
            <a:extLst>
              <a:ext uri="{53640926-AAD7-44D8-BBD7-CCE9431645EC}">
                <a14:shadowObscured xmlns:a14="http://schemas.microsoft.com/office/drawing/2010/main"/>
              </a:ext>
            </a:extLst>
          </p:spPr>
        </p:pic>
        <p:sp>
          <p:nvSpPr>
            <p:cNvPr id="15" name="Rectangle 14"/>
            <p:cNvSpPr/>
            <p:nvPr/>
          </p:nvSpPr>
          <p:spPr>
            <a:xfrm>
              <a:off x="507848" y="1372022"/>
              <a:ext cx="11010927" cy="1154162"/>
            </a:xfrm>
            <a:prstGeom prst="rect">
              <a:avLst/>
            </a:prstGeom>
          </p:spPr>
          <p:txBody>
            <a:bodyPr wrap="square">
              <a:spAutoFit/>
            </a:bodyPr>
            <a:lstStyle/>
            <a:p>
              <a:pPr lvl="0" algn="justLow">
                <a:lnSpc>
                  <a:spcPct val="150000"/>
                </a:lnSpc>
                <a:spcAft>
                  <a:spcPts val="800"/>
                </a:spcAft>
                <a:buClr>
                  <a:srgbClr val="008000"/>
                </a:buClr>
                <a:buSzPts val="2000"/>
              </a:pPr>
              <a:r>
                <a:rPr lang="ar-OM" sz="2400" b="1" dirty="0">
                  <a:solidFill>
                    <a:srgbClr val="00B050"/>
                  </a:solidFill>
                  <a:latin typeface="Calibri" panose="020F0502020204030204" pitchFamily="34" charset="0"/>
                  <a:ea typeface="Calibri" panose="020F0502020204030204" pitchFamily="34" charset="0"/>
                  <a:cs typeface="Sakkal Majalla" panose="02000000000000000000" pitchFamily="2" charset="-78"/>
                </a:rPr>
                <a:t>ذكاء الاعمال في الوقت الفعلي: </a:t>
              </a:r>
              <a:r>
                <a:rPr lang="ar-OM"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نهج تحليلات المؤسسة الذي يوفر معلومات في الوقت الفعلي للمستخدمين عن طريق تغذية المعاملات التجارية في مستودع بيانات في الوقت الفعلي</a:t>
              </a:r>
              <a:endParaRPr lang="en-US" sz="1600" dirty="0">
                <a:solidFill>
                  <a:srgbClr val="002060"/>
                </a:solidFill>
                <a:effectLst/>
                <a:latin typeface="Calibri" panose="020F0502020204030204" pitchFamily="34" charset="0"/>
                <a:ea typeface="Calibri" panose="020F0502020204030204" pitchFamily="34" charset="0"/>
                <a:cs typeface="Wingdings" panose="05000000000000000000" pitchFamily="2" charset="2"/>
              </a:endParaRPr>
            </a:p>
          </p:txBody>
        </p:sp>
      </p:grpSp>
      <p:grpSp>
        <p:nvGrpSpPr>
          <p:cNvPr id="19" name="Group 18"/>
          <p:cNvGrpSpPr/>
          <p:nvPr/>
        </p:nvGrpSpPr>
        <p:grpSpPr>
          <a:xfrm>
            <a:off x="419099" y="5319899"/>
            <a:ext cx="11617800" cy="1200329"/>
            <a:chOff x="423513" y="1156008"/>
            <a:chExt cx="11617800" cy="1200329"/>
          </a:xfrm>
        </p:grpSpPr>
        <p:pic>
          <p:nvPicPr>
            <p:cNvPr id="20" name="Picture 19" descr="ما هي أدوات ذكاء الأعمال؟ | Astera"/>
            <p:cNvPicPr/>
            <p:nvPr/>
          </p:nvPicPr>
          <p:blipFill rotWithShape="1">
            <a:blip r:embed="rId3" cstate="print">
              <a:clrChange>
                <a:clrFrom>
                  <a:srgbClr val="F3F3F3"/>
                </a:clrFrom>
                <a:clrTo>
                  <a:srgbClr val="F3F3F3">
                    <a:alpha val="0"/>
                  </a:srgbClr>
                </a:clrTo>
              </a:clrChange>
              <a:extLst>
                <a:ext uri="{28A0092B-C50C-407E-A947-70E740481C1C}">
                  <a14:useLocalDpi xmlns:a14="http://schemas.microsoft.com/office/drawing/2010/main" val="0"/>
                </a:ext>
              </a:extLst>
            </a:blip>
            <a:srcRect l="19922" t="5314" r="19879"/>
            <a:stretch/>
          </p:blipFill>
          <p:spPr bwMode="auto">
            <a:xfrm>
              <a:off x="11518775" y="1366461"/>
              <a:ext cx="522538" cy="552693"/>
            </a:xfrm>
            <a:prstGeom prst="rect">
              <a:avLst/>
            </a:prstGeom>
            <a:noFill/>
            <a:ln>
              <a:noFill/>
            </a:ln>
            <a:extLst>
              <a:ext uri="{53640926-AAD7-44D8-BBD7-CCE9431645EC}">
                <a14:shadowObscured xmlns:a14="http://schemas.microsoft.com/office/drawing/2010/main"/>
              </a:ext>
            </a:extLst>
          </p:spPr>
        </p:pic>
        <p:sp>
          <p:nvSpPr>
            <p:cNvPr id="21" name="Rectangle 20"/>
            <p:cNvSpPr/>
            <p:nvPr/>
          </p:nvSpPr>
          <p:spPr>
            <a:xfrm>
              <a:off x="423513" y="1156008"/>
              <a:ext cx="11103395" cy="1200329"/>
            </a:xfrm>
            <a:prstGeom prst="rect">
              <a:avLst/>
            </a:prstGeom>
          </p:spPr>
          <p:txBody>
            <a:bodyPr wrap="square">
              <a:spAutoFit/>
            </a:bodyPr>
            <a:lstStyle/>
            <a:p>
              <a:pPr lvl="0" algn="justLow">
                <a:lnSpc>
                  <a:spcPct val="150000"/>
                </a:lnSpc>
                <a:spcAft>
                  <a:spcPts val="800"/>
                </a:spcAft>
                <a:buClr>
                  <a:srgbClr val="008000"/>
                </a:buClr>
                <a:buSzPts val="2000"/>
              </a:pPr>
              <a:r>
                <a:rPr lang="ar-OM" sz="2400" b="1" dirty="0">
                  <a:solidFill>
                    <a:srgbClr val="00B050"/>
                  </a:solidFill>
                  <a:latin typeface="Calibri" panose="020F0502020204030204" pitchFamily="34" charset="0"/>
                  <a:ea typeface="Calibri" panose="020F0502020204030204" pitchFamily="34" charset="0"/>
                  <a:cs typeface="Sakkal Majalla" panose="02000000000000000000" pitchFamily="2" charset="-78"/>
                </a:rPr>
                <a:t>ذكاء الاعمال التشغيلي: </a:t>
              </a:r>
              <a:r>
                <a:rPr lang="ar-OM"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نهج تحليل البيانات الذي يستخدم تحليلات الأعمال في الوقت الفعلي لدمج البيانات في الوقت الفعلي تلقائيًا في نظام التشغيل للاستخدام الفوري</a:t>
              </a:r>
              <a:endParaRPr lang="en-US" sz="1600" dirty="0">
                <a:solidFill>
                  <a:srgbClr val="002060"/>
                </a:solidFill>
                <a:effectLst/>
                <a:latin typeface="Calibri" panose="020F0502020204030204" pitchFamily="34" charset="0"/>
                <a:ea typeface="Calibri" panose="020F0502020204030204" pitchFamily="34" charset="0"/>
                <a:cs typeface="Wingdings" panose="05000000000000000000" pitchFamily="2" charset="2"/>
              </a:endParaRPr>
            </a:p>
          </p:txBody>
        </p:sp>
      </p:grpSp>
      <p:pic>
        <p:nvPicPr>
          <p:cNvPr id="33794" name="Picture 2" descr="Free vector hand drawn innovation concept"/>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84163" y="371216"/>
            <a:ext cx="3416300" cy="23784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4559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Effect transition="in" filter="fade">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fltVal val="0"/>
                                          </p:val>
                                        </p:tav>
                                        <p:tav tm="100000">
                                          <p:val>
                                            <p:strVal val="#ppt_w"/>
                                          </p:val>
                                        </p:tav>
                                      </p:tavLst>
                                    </p:anim>
                                    <p:anim calcmode="lin" valueType="num">
                                      <p:cBhvr>
                                        <p:cTn id="36" dur="500" fill="hold"/>
                                        <p:tgtEl>
                                          <p:spTgt spid="19"/>
                                        </p:tgtEl>
                                        <p:attrNameLst>
                                          <p:attrName>ppt_h</p:attrName>
                                        </p:attrNameLst>
                                      </p:cBhvr>
                                      <p:tavLst>
                                        <p:tav tm="0">
                                          <p:val>
                                            <p:fltVal val="0"/>
                                          </p:val>
                                        </p:tav>
                                        <p:tav tm="100000">
                                          <p:val>
                                            <p:strVal val="#ppt_h"/>
                                          </p:val>
                                        </p:tav>
                                      </p:tavLst>
                                    </p:anim>
                                    <p:animEffect transition="in" filter="fade">
                                      <p:cBhvr>
                                        <p:cTn id="3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8000" b="-8000"/>
          </a:stretch>
        </a:blipFill>
        <a:effectLst/>
      </p:bgPr>
    </p:bg>
    <p:spTree>
      <p:nvGrpSpPr>
        <p:cNvPr id="1" name=""/>
        <p:cNvGrpSpPr/>
        <p:nvPr/>
      </p:nvGrpSpPr>
      <p:grpSpPr>
        <a:xfrm>
          <a:off x="0" y="0"/>
          <a:ext cx="0" cy="0"/>
          <a:chOff x="0" y="0"/>
          <a:chExt cx="0" cy="0"/>
        </a:xfrm>
      </p:grpSpPr>
      <p:sp>
        <p:nvSpPr>
          <p:cNvPr id="2" name="Rectangle 1"/>
          <p:cNvSpPr/>
          <p:nvPr/>
        </p:nvSpPr>
        <p:spPr>
          <a:xfrm>
            <a:off x="295268" y="307516"/>
            <a:ext cx="3800451" cy="6076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5400" b="1" i="0" u="none" strike="noStrike" kern="1200" cap="none" spc="0" normalizeH="0" baseline="0" noProof="0" dirty="0">
                <a:ln>
                  <a:solidFill>
                    <a:prstClr val="white"/>
                  </a:solidFill>
                </a:ln>
                <a:solidFill>
                  <a:prstClr val="white"/>
                </a:solidFill>
                <a:effectLst/>
                <a:uLnTx/>
                <a:uFillTx/>
                <a:latin typeface="Sakkal Majalla" pitchFamily="2" charset="-78"/>
                <a:ea typeface="+mn-ea"/>
                <a:cs typeface="Sakkal Majalla" pitchFamily="2" charset="-78"/>
              </a:rPr>
              <a:t>الهدف العام</a:t>
            </a:r>
          </a:p>
        </p:txBody>
      </p:sp>
      <p:sp>
        <p:nvSpPr>
          <p:cNvPr id="3" name="Rectangle 2"/>
          <p:cNvSpPr/>
          <p:nvPr/>
        </p:nvSpPr>
        <p:spPr>
          <a:xfrm>
            <a:off x="6892291" y="2546396"/>
            <a:ext cx="4695042" cy="2031325"/>
          </a:xfrm>
          <a:prstGeom prst="rect">
            <a:avLst/>
          </a:prstGeom>
        </p:spPr>
        <p:txBody>
          <a:bodyPr wrap="square">
            <a:spAutoFit/>
          </a:bodyPr>
          <a:lstStyle/>
          <a:p>
            <a:pPr lvl="0" algn="ctr">
              <a:lnSpc>
                <a:spcPct val="150000"/>
              </a:lnSpc>
              <a:defRPr/>
            </a:pPr>
            <a:r>
              <a:rPr lang="ar-EG" sz="2800" b="1" dirty="0">
                <a:solidFill>
                  <a:srgbClr val="002060"/>
                </a:solidFill>
                <a:latin typeface="Sakkal Majalla" pitchFamily="2" charset="-78"/>
                <a:cs typeface="Sakkal Majalla" pitchFamily="2" charset="-78"/>
              </a:rPr>
              <a:t>تعزيز خبرة ذكاء الأعمال في </a:t>
            </a:r>
            <a:r>
              <a:rPr lang="en-US" sz="2800" b="1" dirty="0">
                <a:solidFill>
                  <a:srgbClr val="002060"/>
                </a:solidFill>
                <a:latin typeface="Sakkal Majalla" pitchFamily="2" charset="-78"/>
                <a:cs typeface="Sakkal Majalla" pitchFamily="2" charset="-78"/>
              </a:rPr>
              <a:t>Excel (BI) </a:t>
            </a:r>
            <a:r>
              <a:rPr lang="ar-EG" sz="2800" b="1" dirty="0">
                <a:solidFill>
                  <a:srgbClr val="002060"/>
                </a:solidFill>
                <a:latin typeface="Sakkal Majalla" pitchFamily="2" charset="-78"/>
                <a:cs typeface="Sakkal Majalla" pitchFamily="2" charset="-78"/>
              </a:rPr>
              <a:t> في تفسير وتفصيل البيانات، و تجميع البيانات والنمذجة</a:t>
            </a:r>
            <a:endParaRPr kumimoji="0" lang="ar-EG" sz="2800" b="1" i="0" u="none" strike="noStrike" kern="1200" cap="none" spc="0" normalizeH="0" baseline="0" noProof="0" dirty="0">
              <a:ln>
                <a:noFill/>
              </a:ln>
              <a:solidFill>
                <a:srgbClr val="002060"/>
              </a:solidFill>
              <a:effectLst/>
              <a:uLnTx/>
              <a:uFillTx/>
              <a:latin typeface="Sakkal Majalla" pitchFamily="2" charset="-78"/>
              <a:cs typeface="Sakkal Majalla" pitchFamily="2" charset="-78"/>
            </a:endParaRPr>
          </a:p>
        </p:txBody>
      </p:sp>
      <p:sp>
        <p:nvSpPr>
          <p:cNvPr id="4" name="Slide Number Placeholder 3"/>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6</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344956101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02A93DA-8321-490E-B7A0-7881EC602D96}" type="slidenum">
              <a:rPr lang="ar-EG" smtClean="0"/>
              <a:t>60</a:t>
            </a:fld>
            <a:endParaRPr lang="ar-EG"/>
          </a:p>
        </p:txBody>
      </p:sp>
      <p:sp>
        <p:nvSpPr>
          <p:cNvPr id="3" name="Rectangle 2"/>
          <p:cNvSpPr/>
          <p:nvPr/>
        </p:nvSpPr>
        <p:spPr>
          <a:xfrm>
            <a:off x="6709025" y="225803"/>
            <a:ext cx="5332288" cy="604781"/>
          </a:xfrm>
          <a:prstGeom prst="rect">
            <a:avLst/>
          </a:prstGeom>
        </p:spPr>
        <p:txBody>
          <a:bodyPr wrap="square">
            <a:spAutoFit/>
          </a:bodyPr>
          <a:lstStyle/>
          <a:p>
            <a:pPr lvl="0" algn="ctr">
              <a:lnSpc>
                <a:spcPct val="90000"/>
              </a:lnSpc>
              <a:defRPr/>
            </a:pPr>
            <a:r>
              <a:rPr lang="ar-EG" sz="3600" dirty="0">
                <a:solidFill>
                  <a:prstClr val="white"/>
                </a:solidFill>
                <a:latin typeface="Sakkal Majalla" panose="02000000000000000000" pitchFamily="2" charset="-78"/>
                <a:cs typeface="Sakkal Majalla" pitchFamily="2" charset="-78"/>
              </a:rPr>
              <a:t>أدوات ذكاء الاعمال</a:t>
            </a:r>
          </a:p>
        </p:txBody>
      </p:sp>
      <p:grpSp>
        <p:nvGrpSpPr>
          <p:cNvPr id="13" name="Group 12"/>
          <p:cNvGrpSpPr/>
          <p:nvPr/>
        </p:nvGrpSpPr>
        <p:grpSpPr>
          <a:xfrm>
            <a:off x="1078787" y="1638618"/>
            <a:ext cx="10958112" cy="600164"/>
            <a:chOff x="1083201" y="1488795"/>
            <a:chExt cx="10958112" cy="600164"/>
          </a:xfrm>
        </p:grpSpPr>
        <p:pic>
          <p:nvPicPr>
            <p:cNvPr id="14" name="Picture 13" descr="ما هي أدوات ذكاء الأعمال؟ | Astera"/>
            <p:cNvPicPr/>
            <p:nvPr/>
          </p:nvPicPr>
          <p:blipFill rotWithShape="1">
            <a:blip r:embed="rId3" cstate="print">
              <a:clrChange>
                <a:clrFrom>
                  <a:srgbClr val="F3F3F3"/>
                </a:clrFrom>
                <a:clrTo>
                  <a:srgbClr val="F3F3F3">
                    <a:alpha val="0"/>
                  </a:srgbClr>
                </a:clrTo>
              </a:clrChange>
              <a:extLst>
                <a:ext uri="{28A0092B-C50C-407E-A947-70E740481C1C}">
                  <a14:useLocalDpi xmlns:a14="http://schemas.microsoft.com/office/drawing/2010/main" val="0"/>
                </a:ext>
              </a:extLst>
            </a:blip>
            <a:srcRect l="19922" t="5314" r="19879"/>
            <a:stretch/>
          </p:blipFill>
          <p:spPr bwMode="auto">
            <a:xfrm>
              <a:off x="11518775" y="1536266"/>
              <a:ext cx="522538" cy="552693"/>
            </a:xfrm>
            <a:prstGeom prst="rect">
              <a:avLst/>
            </a:prstGeom>
            <a:noFill/>
            <a:ln>
              <a:noFill/>
            </a:ln>
            <a:extLst>
              <a:ext uri="{53640926-AAD7-44D8-BBD7-CCE9431645EC}">
                <a14:shadowObscured xmlns:a14="http://schemas.microsoft.com/office/drawing/2010/main"/>
              </a:ext>
            </a:extLst>
          </p:spPr>
        </p:pic>
        <p:sp>
          <p:nvSpPr>
            <p:cNvPr id="15" name="Rectangle 14"/>
            <p:cNvSpPr/>
            <p:nvPr/>
          </p:nvSpPr>
          <p:spPr>
            <a:xfrm>
              <a:off x="1083201" y="1488795"/>
              <a:ext cx="10397472" cy="600164"/>
            </a:xfrm>
            <a:prstGeom prst="rect">
              <a:avLst/>
            </a:prstGeom>
          </p:spPr>
          <p:txBody>
            <a:bodyPr wrap="square">
              <a:spAutoFit/>
            </a:bodyPr>
            <a:lstStyle/>
            <a:p>
              <a:pPr lvl="0" algn="justLow">
                <a:lnSpc>
                  <a:spcPct val="150000"/>
                </a:lnSpc>
                <a:spcAft>
                  <a:spcPts val="800"/>
                </a:spcAft>
                <a:buClr>
                  <a:srgbClr val="008000"/>
                </a:buClr>
                <a:buSzPts val="2000"/>
              </a:pPr>
              <a:r>
                <a:rPr lang="ar-OM" sz="2400" b="1" dirty="0">
                  <a:solidFill>
                    <a:srgbClr val="00B050"/>
                  </a:solidFill>
                  <a:latin typeface="Sakkal Majalla" panose="02000000000000000000" pitchFamily="2" charset="-78"/>
                  <a:ea typeface="Calibri" panose="020F0502020204030204" pitchFamily="34" charset="0"/>
                  <a:cs typeface="Sakkal Majalla" panose="02000000000000000000" pitchFamily="2" charset="-78"/>
                </a:rPr>
                <a:t>البرمجيات كخدمة </a:t>
              </a:r>
              <a:r>
                <a:rPr lang="en-US" sz="2400" b="1" dirty="0">
                  <a:solidFill>
                    <a:srgbClr val="00B050"/>
                  </a:solidFill>
                  <a:latin typeface="Sakkal Majalla" panose="02000000000000000000" pitchFamily="2" charset="-78"/>
                  <a:ea typeface="Calibri" panose="020F0502020204030204" pitchFamily="34" charset="0"/>
                  <a:cs typeface="Sakkal Majalla" panose="02000000000000000000" pitchFamily="2" charset="-78"/>
                </a:rPr>
                <a:t> BI (SaaS BI): </a:t>
              </a:r>
              <a:r>
                <a:rPr lang="ar-OM"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نموذج تسليم مستضاف على السحابة وقائم على الاشتراك لحلول برامج ذكاء الأعمال</a:t>
              </a:r>
              <a:endParaRPr lang="en-US" sz="1600"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9" name="Group 18"/>
          <p:cNvGrpSpPr/>
          <p:nvPr/>
        </p:nvGrpSpPr>
        <p:grpSpPr>
          <a:xfrm>
            <a:off x="2652874" y="2641225"/>
            <a:ext cx="9384025" cy="646331"/>
            <a:chOff x="2657288" y="1272823"/>
            <a:chExt cx="9384025" cy="646331"/>
          </a:xfrm>
        </p:grpSpPr>
        <p:pic>
          <p:nvPicPr>
            <p:cNvPr id="20" name="Picture 19" descr="ما هي أدوات ذكاء الأعمال؟ | Astera"/>
            <p:cNvPicPr/>
            <p:nvPr/>
          </p:nvPicPr>
          <p:blipFill rotWithShape="1">
            <a:blip r:embed="rId3" cstate="print">
              <a:clrChange>
                <a:clrFrom>
                  <a:srgbClr val="F3F3F3"/>
                </a:clrFrom>
                <a:clrTo>
                  <a:srgbClr val="F3F3F3">
                    <a:alpha val="0"/>
                  </a:srgbClr>
                </a:clrTo>
              </a:clrChange>
              <a:extLst>
                <a:ext uri="{28A0092B-C50C-407E-A947-70E740481C1C}">
                  <a14:useLocalDpi xmlns:a14="http://schemas.microsoft.com/office/drawing/2010/main" val="0"/>
                </a:ext>
              </a:extLst>
            </a:blip>
            <a:srcRect l="19922" t="5314" r="19879"/>
            <a:stretch/>
          </p:blipFill>
          <p:spPr bwMode="auto">
            <a:xfrm>
              <a:off x="11518775" y="1366461"/>
              <a:ext cx="522538" cy="552693"/>
            </a:xfrm>
            <a:prstGeom prst="rect">
              <a:avLst/>
            </a:prstGeom>
            <a:noFill/>
            <a:ln>
              <a:noFill/>
            </a:ln>
            <a:extLst>
              <a:ext uri="{53640926-AAD7-44D8-BBD7-CCE9431645EC}">
                <a14:shadowObscured xmlns:a14="http://schemas.microsoft.com/office/drawing/2010/main"/>
              </a:ext>
            </a:extLst>
          </p:spPr>
        </p:pic>
        <p:sp>
          <p:nvSpPr>
            <p:cNvPr id="21" name="Rectangle 20"/>
            <p:cNvSpPr/>
            <p:nvPr/>
          </p:nvSpPr>
          <p:spPr>
            <a:xfrm>
              <a:off x="2657288" y="1272823"/>
              <a:ext cx="8861487" cy="600164"/>
            </a:xfrm>
            <a:prstGeom prst="rect">
              <a:avLst/>
            </a:prstGeom>
          </p:spPr>
          <p:txBody>
            <a:bodyPr wrap="square">
              <a:spAutoFit/>
            </a:bodyPr>
            <a:lstStyle/>
            <a:p>
              <a:pPr lvl="0" algn="justLow">
                <a:lnSpc>
                  <a:spcPct val="150000"/>
                </a:lnSpc>
                <a:spcAft>
                  <a:spcPts val="800"/>
                </a:spcAft>
                <a:buClr>
                  <a:srgbClr val="008000"/>
                </a:buClr>
                <a:buSzPts val="2000"/>
              </a:pPr>
              <a:r>
                <a:rPr lang="en-US" sz="2400" b="1" dirty="0">
                  <a:solidFill>
                    <a:srgbClr val="00B050"/>
                  </a:solidFill>
                  <a:latin typeface="Sakkal Majalla" panose="02000000000000000000" pitchFamily="2" charset="-78"/>
                  <a:ea typeface="Calibri" panose="020F0502020204030204" pitchFamily="34" charset="0"/>
                  <a:cs typeface="Sakkal Majalla" panose="02000000000000000000" pitchFamily="2" charset="-78"/>
                </a:rPr>
                <a:t> :Open source BI (OSBI): </a:t>
              </a:r>
              <a:r>
                <a:rPr lang="ar-OM"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حلول برمجيات ذكاء الاعمال التي لا تتطلب شراء ترخيص برنامج</a:t>
              </a:r>
              <a:endParaRPr lang="en-US" sz="1600"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22" name="Group 21"/>
          <p:cNvGrpSpPr/>
          <p:nvPr/>
        </p:nvGrpSpPr>
        <p:grpSpPr>
          <a:xfrm>
            <a:off x="2652874" y="3597665"/>
            <a:ext cx="9384025" cy="646331"/>
            <a:chOff x="2657288" y="1272823"/>
            <a:chExt cx="9384025" cy="646331"/>
          </a:xfrm>
        </p:grpSpPr>
        <p:pic>
          <p:nvPicPr>
            <p:cNvPr id="23" name="Picture 22" descr="ما هي أدوات ذكاء الأعمال؟ | Astera"/>
            <p:cNvPicPr/>
            <p:nvPr/>
          </p:nvPicPr>
          <p:blipFill rotWithShape="1">
            <a:blip r:embed="rId3" cstate="print">
              <a:clrChange>
                <a:clrFrom>
                  <a:srgbClr val="F3F3F3"/>
                </a:clrFrom>
                <a:clrTo>
                  <a:srgbClr val="F3F3F3">
                    <a:alpha val="0"/>
                  </a:srgbClr>
                </a:clrTo>
              </a:clrChange>
              <a:extLst>
                <a:ext uri="{28A0092B-C50C-407E-A947-70E740481C1C}">
                  <a14:useLocalDpi xmlns:a14="http://schemas.microsoft.com/office/drawing/2010/main" val="0"/>
                </a:ext>
              </a:extLst>
            </a:blip>
            <a:srcRect l="19922" t="5314" r="19879"/>
            <a:stretch/>
          </p:blipFill>
          <p:spPr bwMode="auto">
            <a:xfrm>
              <a:off x="11518775" y="1366461"/>
              <a:ext cx="522538" cy="552693"/>
            </a:xfrm>
            <a:prstGeom prst="rect">
              <a:avLst/>
            </a:prstGeom>
            <a:noFill/>
            <a:ln>
              <a:noFill/>
            </a:ln>
            <a:extLst>
              <a:ext uri="{53640926-AAD7-44D8-BBD7-CCE9431645EC}">
                <a14:shadowObscured xmlns:a14="http://schemas.microsoft.com/office/drawing/2010/main"/>
              </a:ext>
            </a:extLst>
          </p:spPr>
        </p:pic>
        <p:sp>
          <p:nvSpPr>
            <p:cNvPr id="24" name="Rectangle 23"/>
            <p:cNvSpPr/>
            <p:nvPr/>
          </p:nvSpPr>
          <p:spPr>
            <a:xfrm>
              <a:off x="2657288" y="1272823"/>
              <a:ext cx="8861487" cy="600164"/>
            </a:xfrm>
            <a:prstGeom prst="rect">
              <a:avLst/>
            </a:prstGeom>
          </p:spPr>
          <p:txBody>
            <a:bodyPr wrap="square">
              <a:spAutoFit/>
            </a:bodyPr>
            <a:lstStyle/>
            <a:p>
              <a:pPr lvl="0" algn="justLow">
                <a:lnSpc>
                  <a:spcPct val="150000"/>
                </a:lnSpc>
                <a:spcAft>
                  <a:spcPts val="800"/>
                </a:spcAft>
                <a:buClr>
                  <a:srgbClr val="008000"/>
                </a:buClr>
                <a:buSzPts val="2000"/>
              </a:pPr>
              <a:r>
                <a:rPr lang="ar-EG" sz="2400" b="1" dirty="0">
                  <a:solidFill>
                    <a:srgbClr val="00B050"/>
                  </a:solidFill>
                  <a:latin typeface="Sakkal Majalla" panose="02000000000000000000" pitchFamily="2" charset="-78"/>
                  <a:ea typeface="Calibri" panose="020F0502020204030204" pitchFamily="34" charset="0"/>
                  <a:cs typeface="Sakkal Majalla" panose="02000000000000000000" pitchFamily="2" charset="-78"/>
                </a:rPr>
                <a:t>تعاونية ذكاء الاعمال: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دمج برامج ذكاء الأعمال مع أدوات التعاون من أجل تبسيط عملية المشاركة</a:t>
              </a:r>
              <a:endParaRPr lang="en-US" sz="1600"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25" name="Group 24"/>
          <p:cNvGrpSpPr/>
          <p:nvPr/>
        </p:nvGrpSpPr>
        <p:grpSpPr>
          <a:xfrm>
            <a:off x="2652874" y="4600272"/>
            <a:ext cx="9384025" cy="646331"/>
            <a:chOff x="2657288" y="1272823"/>
            <a:chExt cx="9384025" cy="646331"/>
          </a:xfrm>
        </p:grpSpPr>
        <p:pic>
          <p:nvPicPr>
            <p:cNvPr id="26" name="Picture 25" descr="ما هي أدوات ذكاء الأعمال؟ | Astera"/>
            <p:cNvPicPr/>
            <p:nvPr/>
          </p:nvPicPr>
          <p:blipFill rotWithShape="1">
            <a:blip r:embed="rId3" cstate="print">
              <a:clrChange>
                <a:clrFrom>
                  <a:srgbClr val="F3F3F3"/>
                </a:clrFrom>
                <a:clrTo>
                  <a:srgbClr val="F3F3F3">
                    <a:alpha val="0"/>
                  </a:srgbClr>
                </a:clrTo>
              </a:clrChange>
              <a:extLst>
                <a:ext uri="{28A0092B-C50C-407E-A947-70E740481C1C}">
                  <a14:useLocalDpi xmlns:a14="http://schemas.microsoft.com/office/drawing/2010/main" val="0"/>
                </a:ext>
              </a:extLst>
            </a:blip>
            <a:srcRect l="19922" t="5314" r="19879"/>
            <a:stretch/>
          </p:blipFill>
          <p:spPr bwMode="auto">
            <a:xfrm>
              <a:off x="11518775" y="1366461"/>
              <a:ext cx="522538" cy="552693"/>
            </a:xfrm>
            <a:prstGeom prst="rect">
              <a:avLst/>
            </a:prstGeom>
            <a:noFill/>
            <a:ln>
              <a:noFill/>
            </a:ln>
            <a:extLst>
              <a:ext uri="{53640926-AAD7-44D8-BBD7-CCE9431645EC}">
                <a14:shadowObscured xmlns:a14="http://schemas.microsoft.com/office/drawing/2010/main"/>
              </a:ext>
            </a:extLst>
          </p:spPr>
        </p:pic>
        <p:sp>
          <p:nvSpPr>
            <p:cNvPr id="27" name="Rectangle 26"/>
            <p:cNvSpPr/>
            <p:nvPr/>
          </p:nvSpPr>
          <p:spPr>
            <a:xfrm>
              <a:off x="2657288" y="1272823"/>
              <a:ext cx="8861487" cy="646331"/>
            </a:xfrm>
            <a:prstGeom prst="rect">
              <a:avLst/>
            </a:prstGeom>
          </p:spPr>
          <p:txBody>
            <a:bodyPr wrap="square">
              <a:spAutoFit/>
            </a:bodyPr>
            <a:lstStyle/>
            <a:p>
              <a:pPr lvl="0" algn="justLow">
                <a:lnSpc>
                  <a:spcPct val="150000"/>
                </a:lnSpc>
                <a:spcAft>
                  <a:spcPts val="800"/>
                </a:spcAft>
                <a:buClr>
                  <a:srgbClr val="008000"/>
                </a:buClr>
                <a:buSzPts val="2000"/>
              </a:pPr>
              <a:r>
                <a:rPr lang="ar-EG" sz="2400" b="1" dirty="0">
                  <a:solidFill>
                    <a:srgbClr val="00B050"/>
                  </a:solidFill>
                  <a:latin typeface="Sakkal Majalla" panose="02000000000000000000" pitchFamily="2" charset="-78"/>
                  <a:ea typeface="Calibri" panose="020F0502020204030204" pitchFamily="34" charset="0"/>
                  <a:cs typeface="Sakkal Majalla" panose="02000000000000000000" pitchFamily="2" charset="-78"/>
                </a:rPr>
                <a:t>ذكاء الموقع </a:t>
              </a:r>
              <a:r>
                <a:rPr lang="en-US" sz="2400" b="1" dirty="0">
                  <a:solidFill>
                    <a:srgbClr val="00B050"/>
                  </a:solidFill>
                  <a:latin typeface="Sakkal Majalla" panose="02000000000000000000" pitchFamily="2" charset="-78"/>
                  <a:ea typeface="Calibri" panose="020F0502020204030204" pitchFamily="34" charset="0"/>
                  <a:cs typeface="Sakkal Majalla" panose="02000000000000000000" pitchFamily="2" charset="-78"/>
                </a:rPr>
                <a:t>(LI): </a:t>
              </a:r>
              <a:r>
                <a:rPr lang="ar-EG" sz="2400" b="1" dirty="0">
                  <a:solidFill>
                    <a:srgbClr val="00B050"/>
                  </a:solidFill>
                  <a:latin typeface="Sakkal Majalla" panose="02000000000000000000" pitchFamily="2" charset="-78"/>
                  <a:ea typeface="Calibri" panose="020F0502020204030204" pitchFamily="34" charset="0"/>
                  <a:cs typeface="Sakkal Majalla" panose="02000000000000000000" pitchFamily="2" charset="-78"/>
                </a:rPr>
                <a:t>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برنامج مصمم لربط السياقات الجغرافية ببيانات الأعمال</a:t>
              </a:r>
              <a:endParaRPr lang="en-US" sz="1600"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28" name="Group 27"/>
          <p:cNvGrpSpPr/>
          <p:nvPr/>
        </p:nvGrpSpPr>
        <p:grpSpPr>
          <a:xfrm>
            <a:off x="2651510" y="5602879"/>
            <a:ext cx="9384025" cy="646331"/>
            <a:chOff x="2657288" y="1272823"/>
            <a:chExt cx="9384025" cy="646331"/>
          </a:xfrm>
        </p:grpSpPr>
        <p:pic>
          <p:nvPicPr>
            <p:cNvPr id="29" name="Picture 28" descr="ما هي أدوات ذكاء الأعمال؟ | Astera"/>
            <p:cNvPicPr/>
            <p:nvPr/>
          </p:nvPicPr>
          <p:blipFill rotWithShape="1">
            <a:blip r:embed="rId3" cstate="print">
              <a:clrChange>
                <a:clrFrom>
                  <a:srgbClr val="F3F3F3"/>
                </a:clrFrom>
                <a:clrTo>
                  <a:srgbClr val="F3F3F3">
                    <a:alpha val="0"/>
                  </a:srgbClr>
                </a:clrTo>
              </a:clrChange>
              <a:extLst>
                <a:ext uri="{28A0092B-C50C-407E-A947-70E740481C1C}">
                  <a14:useLocalDpi xmlns:a14="http://schemas.microsoft.com/office/drawing/2010/main" val="0"/>
                </a:ext>
              </a:extLst>
            </a:blip>
            <a:srcRect l="19922" t="5314" r="19879"/>
            <a:stretch/>
          </p:blipFill>
          <p:spPr bwMode="auto">
            <a:xfrm>
              <a:off x="11518775" y="1366461"/>
              <a:ext cx="522538" cy="552693"/>
            </a:xfrm>
            <a:prstGeom prst="rect">
              <a:avLst/>
            </a:prstGeom>
            <a:noFill/>
            <a:ln>
              <a:noFill/>
            </a:ln>
            <a:extLst>
              <a:ext uri="{53640926-AAD7-44D8-BBD7-CCE9431645EC}">
                <a14:shadowObscured xmlns:a14="http://schemas.microsoft.com/office/drawing/2010/main"/>
              </a:ext>
            </a:extLst>
          </p:spPr>
        </p:pic>
        <p:sp>
          <p:nvSpPr>
            <p:cNvPr id="30" name="Rectangle 29"/>
            <p:cNvSpPr/>
            <p:nvPr/>
          </p:nvSpPr>
          <p:spPr>
            <a:xfrm>
              <a:off x="2657288" y="1272823"/>
              <a:ext cx="8861487" cy="600164"/>
            </a:xfrm>
            <a:prstGeom prst="rect">
              <a:avLst/>
            </a:prstGeom>
          </p:spPr>
          <p:txBody>
            <a:bodyPr wrap="square">
              <a:spAutoFit/>
            </a:bodyPr>
            <a:lstStyle/>
            <a:p>
              <a:pPr lvl="0" algn="justLow">
                <a:lnSpc>
                  <a:spcPct val="150000"/>
                </a:lnSpc>
                <a:spcAft>
                  <a:spcPts val="800"/>
                </a:spcAft>
                <a:buClr>
                  <a:srgbClr val="008000"/>
                </a:buClr>
                <a:buSzPts val="2000"/>
              </a:pPr>
              <a:r>
                <a:rPr lang="ar-EG" sz="2400" b="1" dirty="0">
                  <a:solidFill>
                    <a:srgbClr val="00B050"/>
                  </a:solidFill>
                  <a:latin typeface="Sakkal Majalla" panose="02000000000000000000" pitchFamily="2" charset="-78"/>
                  <a:ea typeface="Calibri" panose="020F0502020204030204" pitchFamily="34" charset="0"/>
                  <a:cs typeface="Sakkal Majalla" panose="02000000000000000000" pitchFamily="2" charset="-78"/>
                </a:rPr>
                <a:t>برنامج تصور البيانات: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يسهل اكتشاف الأنماط والارتباطات من خلال توفير سياق مرئي</a:t>
              </a:r>
              <a:endParaRPr lang="en-US" sz="1600"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4" name="Picture 3"/>
          <p:cNvPicPr>
            <a:picLocks noChangeAspect="1"/>
          </p:cNvPicPr>
          <p:nvPr/>
        </p:nvPicPr>
        <p:blipFill>
          <a:blip r:embed="rId4">
            <a:clrChange>
              <a:clrFrom>
                <a:srgbClr val="FFFFFF"/>
              </a:clrFrom>
              <a:clrTo>
                <a:srgbClr val="FFFFFF">
                  <a:alpha val="0"/>
                </a:srgbClr>
              </a:clrTo>
            </a:clrChange>
          </a:blip>
          <a:stretch>
            <a:fillRect/>
          </a:stretch>
        </p:blipFill>
        <p:spPr>
          <a:xfrm>
            <a:off x="-171450" y="2755901"/>
            <a:ext cx="3600450" cy="3600450"/>
          </a:xfrm>
          <a:prstGeom prst="rect">
            <a:avLst/>
          </a:prstGeom>
        </p:spPr>
      </p:pic>
    </p:spTree>
    <p:extLst>
      <p:ext uri="{BB962C8B-B14F-4D97-AF65-F5344CB8AC3E}">
        <p14:creationId xmlns:p14="http://schemas.microsoft.com/office/powerpoint/2010/main" val="4260452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p:cTn id="14" dur="500" fill="hold"/>
                                        <p:tgtEl>
                                          <p:spTgt spid="19"/>
                                        </p:tgtEl>
                                        <p:attrNameLst>
                                          <p:attrName>ppt_w</p:attrName>
                                        </p:attrNameLst>
                                      </p:cBhvr>
                                      <p:tavLst>
                                        <p:tav tm="0">
                                          <p:val>
                                            <p:fltVal val="0"/>
                                          </p:val>
                                        </p:tav>
                                        <p:tav tm="100000">
                                          <p:val>
                                            <p:strVal val="#ppt_w"/>
                                          </p:val>
                                        </p:tav>
                                      </p:tavLst>
                                    </p:anim>
                                    <p:anim calcmode="lin" valueType="num">
                                      <p:cBhvr>
                                        <p:cTn id="15" dur="500" fill="hold"/>
                                        <p:tgtEl>
                                          <p:spTgt spid="19"/>
                                        </p:tgtEl>
                                        <p:attrNameLst>
                                          <p:attrName>ppt_h</p:attrName>
                                        </p:attrNameLst>
                                      </p:cBhvr>
                                      <p:tavLst>
                                        <p:tav tm="0">
                                          <p:val>
                                            <p:fltVal val="0"/>
                                          </p:val>
                                        </p:tav>
                                        <p:tav tm="100000">
                                          <p:val>
                                            <p:strVal val="#ppt_h"/>
                                          </p:val>
                                        </p:tav>
                                      </p:tavLst>
                                    </p:anim>
                                    <p:animEffect transition="in" filter="fade">
                                      <p:cBhvr>
                                        <p:cTn id="16" dur="500"/>
                                        <p:tgtEl>
                                          <p:spTgt spid="19"/>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fltVal val="0"/>
                                          </p:val>
                                        </p:tav>
                                        <p:tav tm="100000">
                                          <p:val>
                                            <p:strVal val="#ppt_w"/>
                                          </p:val>
                                        </p:tav>
                                      </p:tavLst>
                                    </p:anim>
                                    <p:anim calcmode="lin" valueType="num">
                                      <p:cBhvr>
                                        <p:cTn id="22" dur="500" fill="hold"/>
                                        <p:tgtEl>
                                          <p:spTgt spid="22"/>
                                        </p:tgtEl>
                                        <p:attrNameLst>
                                          <p:attrName>ppt_h</p:attrName>
                                        </p:attrNameLst>
                                      </p:cBhvr>
                                      <p:tavLst>
                                        <p:tav tm="0">
                                          <p:val>
                                            <p:fltVal val="0"/>
                                          </p:val>
                                        </p:tav>
                                        <p:tav tm="100000">
                                          <p:val>
                                            <p:strVal val="#ppt_h"/>
                                          </p:val>
                                        </p:tav>
                                      </p:tavLst>
                                    </p:anim>
                                    <p:animEffect transition="in" filter="fade">
                                      <p:cBhvr>
                                        <p:cTn id="23" dur="500"/>
                                        <p:tgtEl>
                                          <p:spTgt spid="22"/>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p:cTn id="28" dur="500" fill="hold"/>
                                        <p:tgtEl>
                                          <p:spTgt spid="25"/>
                                        </p:tgtEl>
                                        <p:attrNameLst>
                                          <p:attrName>ppt_w</p:attrName>
                                        </p:attrNameLst>
                                      </p:cBhvr>
                                      <p:tavLst>
                                        <p:tav tm="0">
                                          <p:val>
                                            <p:fltVal val="0"/>
                                          </p:val>
                                        </p:tav>
                                        <p:tav tm="100000">
                                          <p:val>
                                            <p:strVal val="#ppt_w"/>
                                          </p:val>
                                        </p:tav>
                                      </p:tavLst>
                                    </p:anim>
                                    <p:anim calcmode="lin" valueType="num">
                                      <p:cBhvr>
                                        <p:cTn id="29" dur="500" fill="hold"/>
                                        <p:tgtEl>
                                          <p:spTgt spid="25"/>
                                        </p:tgtEl>
                                        <p:attrNameLst>
                                          <p:attrName>ppt_h</p:attrName>
                                        </p:attrNameLst>
                                      </p:cBhvr>
                                      <p:tavLst>
                                        <p:tav tm="0">
                                          <p:val>
                                            <p:fltVal val="0"/>
                                          </p:val>
                                        </p:tav>
                                        <p:tav tm="100000">
                                          <p:val>
                                            <p:strVal val="#ppt_h"/>
                                          </p:val>
                                        </p:tav>
                                      </p:tavLst>
                                    </p:anim>
                                    <p:animEffect transition="in" filter="fade">
                                      <p:cBhvr>
                                        <p:cTn id="30" dur="500"/>
                                        <p:tgtEl>
                                          <p:spTgt spid="25"/>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p:cTn id="35" dur="500" fill="hold"/>
                                        <p:tgtEl>
                                          <p:spTgt spid="28"/>
                                        </p:tgtEl>
                                        <p:attrNameLst>
                                          <p:attrName>ppt_w</p:attrName>
                                        </p:attrNameLst>
                                      </p:cBhvr>
                                      <p:tavLst>
                                        <p:tav tm="0">
                                          <p:val>
                                            <p:fltVal val="0"/>
                                          </p:val>
                                        </p:tav>
                                        <p:tav tm="100000">
                                          <p:val>
                                            <p:strVal val="#ppt_w"/>
                                          </p:val>
                                        </p:tav>
                                      </p:tavLst>
                                    </p:anim>
                                    <p:anim calcmode="lin" valueType="num">
                                      <p:cBhvr>
                                        <p:cTn id="36" dur="500" fill="hold"/>
                                        <p:tgtEl>
                                          <p:spTgt spid="28"/>
                                        </p:tgtEl>
                                        <p:attrNameLst>
                                          <p:attrName>ppt_h</p:attrName>
                                        </p:attrNameLst>
                                      </p:cBhvr>
                                      <p:tavLst>
                                        <p:tav tm="0">
                                          <p:val>
                                            <p:fltVal val="0"/>
                                          </p:val>
                                        </p:tav>
                                        <p:tav tm="100000">
                                          <p:val>
                                            <p:strVal val="#ppt_h"/>
                                          </p:val>
                                        </p:tav>
                                      </p:tavLst>
                                    </p:anim>
                                    <p:animEffect transition="in" filter="fade">
                                      <p:cBhvr>
                                        <p:cTn id="3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7239107" y="2970220"/>
            <a:ext cx="3750067" cy="1804475"/>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kern="0" dirty="0">
                <a:solidFill>
                  <a:prstClr val="black">
                    <a:lumMod val="75000"/>
                    <a:lumOff val="25000"/>
                  </a:prstClr>
                </a:solidFill>
                <a:latin typeface="Sakkal Majalla" panose="02000000000000000000" pitchFamily="2" charset="-78"/>
                <a:cs typeface="Sakkal Majalla" pitchFamily="2" charset="-78"/>
              </a:rPr>
              <a:t>تقنيات ذكاء الأعمال</a:t>
            </a:r>
            <a:endParaRPr kumimoji="0" lang="ar-EG" sz="4800" b="0"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itchFamily="2" charset="-78"/>
            </a:endParaRP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61</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5" name="Picture 2" descr="Free vector visionary technology concept illustration"/>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76275" y="1383030"/>
            <a:ext cx="4339590" cy="43395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033111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02A93DA-8321-490E-B7A0-7881EC602D96}" type="slidenum">
              <a:rPr lang="ar-EG" smtClean="0"/>
              <a:t>62</a:t>
            </a:fld>
            <a:endParaRPr lang="ar-EG"/>
          </a:p>
        </p:txBody>
      </p:sp>
      <p:sp>
        <p:nvSpPr>
          <p:cNvPr id="3" name="Rectangle 2"/>
          <p:cNvSpPr/>
          <p:nvPr/>
        </p:nvSpPr>
        <p:spPr>
          <a:xfrm>
            <a:off x="6709025" y="225803"/>
            <a:ext cx="5332288" cy="604781"/>
          </a:xfrm>
          <a:prstGeom prst="rect">
            <a:avLst/>
          </a:prstGeom>
        </p:spPr>
        <p:txBody>
          <a:bodyPr wrap="square">
            <a:spAutoFit/>
          </a:bodyPr>
          <a:lstStyle/>
          <a:p>
            <a:pPr lvl="0" algn="ctr">
              <a:lnSpc>
                <a:spcPct val="90000"/>
              </a:lnSpc>
              <a:defRPr/>
            </a:pPr>
            <a:r>
              <a:rPr lang="ar-EG" sz="3600" dirty="0">
                <a:solidFill>
                  <a:prstClr val="white"/>
                </a:solidFill>
                <a:latin typeface="Sakkal Majalla" panose="02000000000000000000" pitchFamily="2" charset="-78"/>
                <a:cs typeface="Sakkal Majalla" pitchFamily="2" charset="-78"/>
              </a:rPr>
              <a:t>تقنيات ذكاء الأعمال</a:t>
            </a:r>
          </a:p>
        </p:txBody>
      </p:sp>
      <p:grpSp>
        <p:nvGrpSpPr>
          <p:cNvPr id="5" name="Group 4"/>
          <p:cNvGrpSpPr/>
          <p:nvPr/>
        </p:nvGrpSpPr>
        <p:grpSpPr>
          <a:xfrm>
            <a:off x="948690" y="1761718"/>
            <a:ext cx="10564534" cy="3585209"/>
            <a:chOff x="948690" y="1761718"/>
            <a:chExt cx="10564534" cy="3585209"/>
          </a:xfrm>
        </p:grpSpPr>
        <p:sp>
          <p:nvSpPr>
            <p:cNvPr id="4" name="Rectangle 3"/>
            <p:cNvSpPr/>
            <p:nvPr/>
          </p:nvSpPr>
          <p:spPr>
            <a:xfrm>
              <a:off x="948690" y="2442085"/>
              <a:ext cx="6869429" cy="2593018"/>
            </a:xfrm>
            <a:prstGeom prst="rect">
              <a:avLst/>
            </a:prstGeom>
          </p:spPr>
          <p:txBody>
            <a:bodyPr wrap="square">
              <a:spAutoFit/>
            </a:bodyPr>
            <a:lstStyle/>
            <a:p>
              <a:pPr algn="ctr">
                <a:lnSpc>
                  <a:spcPct val="125000"/>
                </a:lnSpc>
                <a:spcAft>
                  <a:spcPts val="800"/>
                </a:spcAft>
              </a:pPr>
              <a:r>
                <a:rPr lang="ar-OM" sz="26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تستخدم تقنيات ذكاء الأعمال الإحصائيات المتقدمة والتحليلات التنبؤية لمساعدة الشركات على استخلاص استنتاجات من تحليل البيانات واكتشاف الأنماط والتنبؤ بالأحداث المستقبلية في العمليات التجارية لا تعد تقارير ذكاء الاعمال ممارسة خطية، بل هي عبارة عن دورة مستمرة ومتعددة الأوجه للوصول إلى البيانات والاستكشاف ومشاركة المعلومات</a:t>
              </a:r>
              <a:endParaRPr lang="en-US" sz="26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34818" name="Picture 2" descr="Free vector business people analyzing and lightbulb. competitive intelligence and environment, information and marketplace analysis concept"/>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669529" y="1761718"/>
              <a:ext cx="3843695" cy="3585209"/>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568498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02A93DA-8321-490E-B7A0-7881EC602D96}" type="slidenum">
              <a:rPr lang="ar-EG" smtClean="0"/>
              <a:t>63</a:t>
            </a:fld>
            <a:endParaRPr lang="ar-EG"/>
          </a:p>
        </p:txBody>
      </p:sp>
      <p:sp>
        <p:nvSpPr>
          <p:cNvPr id="3" name="Rectangle 2"/>
          <p:cNvSpPr/>
          <p:nvPr/>
        </p:nvSpPr>
        <p:spPr>
          <a:xfrm>
            <a:off x="6709025" y="225803"/>
            <a:ext cx="5332288" cy="604781"/>
          </a:xfrm>
          <a:prstGeom prst="rect">
            <a:avLst/>
          </a:prstGeom>
        </p:spPr>
        <p:txBody>
          <a:bodyPr wrap="square">
            <a:spAutoFit/>
          </a:bodyPr>
          <a:lstStyle/>
          <a:p>
            <a:pPr lvl="0" algn="ctr">
              <a:lnSpc>
                <a:spcPct val="90000"/>
              </a:lnSpc>
              <a:defRPr/>
            </a:pPr>
            <a:r>
              <a:rPr lang="ar-EG" sz="3600" dirty="0">
                <a:solidFill>
                  <a:prstClr val="white"/>
                </a:solidFill>
                <a:latin typeface="Sakkal Majalla" panose="02000000000000000000" pitchFamily="2" charset="-78"/>
                <a:cs typeface="Sakkal Majalla" pitchFamily="2" charset="-78"/>
              </a:rPr>
              <a:t>تقنيات ذكاء الأعمال</a:t>
            </a:r>
          </a:p>
        </p:txBody>
      </p:sp>
      <p:grpSp>
        <p:nvGrpSpPr>
          <p:cNvPr id="19" name="Group 18"/>
          <p:cNvGrpSpPr/>
          <p:nvPr/>
        </p:nvGrpSpPr>
        <p:grpSpPr>
          <a:xfrm>
            <a:off x="4424564" y="1454125"/>
            <a:ext cx="3974782" cy="1004841"/>
            <a:chOff x="2853937" y="1245907"/>
            <a:chExt cx="3974782" cy="1004841"/>
          </a:xfrm>
        </p:grpSpPr>
        <p:sp>
          <p:nvSpPr>
            <p:cNvPr id="20" name="Rectangle 19"/>
            <p:cNvSpPr/>
            <p:nvPr/>
          </p:nvSpPr>
          <p:spPr>
            <a:xfrm>
              <a:off x="2853937" y="1245907"/>
              <a:ext cx="3974782" cy="523220"/>
            </a:xfrm>
            <a:prstGeom prst="rect">
              <a:avLst/>
            </a:prstGeom>
          </p:spPr>
          <p:txBody>
            <a:bodyPr wrap="square">
              <a:spAutoFit/>
            </a:bodyPr>
            <a:lstStyle/>
            <a:p>
              <a:pPr algn="ctr"/>
              <a:r>
                <a:rPr lang="ar-EG" sz="2800" b="1" dirty="0">
                  <a:solidFill>
                    <a:srgbClr val="002060"/>
                  </a:solidFill>
                  <a:cs typeface="Sakkal Majalla" panose="02000000000000000000" pitchFamily="2" charset="-78"/>
                </a:rPr>
                <a:t>التنقيب عن البيانات</a:t>
              </a:r>
            </a:p>
          </p:txBody>
        </p:sp>
        <p:sp>
          <p:nvSpPr>
            <p:cNvPr id="21" name="Rectangle 20"/>
            <p:cNvSpPr/>
            <p:nvPr/>
          </p:nvSpPr>
          <p:spPr>
            <a:xfrm>
              <a:off x="5317549" y="1789083"/>
              <a:ext cx="314509" cy="461665"/>
            </a:xfrm>
            <a:prstGeom prst="rect">
              <a:avLst/>
            </a:prstGeom>
          </p:spPr>
          <p:txBody>
            <a:bodyPr wrap="none">
              <a:spAutoFit/>
            </a:bodyPr>
            <a:lstStyle/>
            <a:p>
              <a:r>
                <a:rPr lang="ar-EG" sz="2400" b="1" dirty="0">
                  <a:solidFill>
                    <a:srgbClr val="C00000"/>
                  </a:solidFill>
                  <a:cs typeface="Sakkal Majalla" panose="02000000000000000000" pitchFamily="2" charset="-78"/>
                </a:rPr>
                <a:t>1</a:t>
              </a:r>
            </a:p>
          </p:txBody>
        </p:sp>
      </p:grpSp>
      <p:grpSp>
        <p:nvGrpSpPr>
          <p:cNvPr id="22" name="Group 21"/>
          <p:cNvGrpSpPr/>
          <p:nvPr/>
        </p:nvGrpSpPr>
        <p:grpSpPr>
          <a:xfrm>
            <a:off x="8089179" y="2507635"/>
            <a:ext cx="1662262" cy="787535"/>
            <a:chOff x="6518552" y="2299417"/>
            <a:chExt cx="1662262" cy="787535"/>
          </a:xfrm>
        </p:grpSpPr>
        <p:sp>
          <p:nvSpPr>
            <p:cNvPr id="23" name="Rectangle 22"/>
            <p:cNvSpPr/>
            <p:nvPr/>
          </p:nvSpPr>
          <p:spPr>
            <a:xfrm>
              <a:off x="7037552" y="2299417"/>
              <a:ext cx="1143262" cy="523220"/>
            </a:xfrm>
            <a:prstGeom prst="rect">
              <a:avLst/>
            </a:prstGeom>
          </p:spPr>
          <p:txBody>
            <a:bodyPr wrap="none">
              <a:spAutoFit/>
            </a:bodyPr>
            <a:lstStyle/>
            <a:p>
              <a:r>
                <a:rPr lang="ar-EG" sz="2800" b="1" dirty="0">
                  <a:solidFill>
                    <a:srgbClr val="002060"/>
                  </a:solidFill>
                  <a:cs typeface="Sakkal Majalla" panose="02000000000000000000" pitchFamily="2" charset="-78"/>
                </a:rPr>
                <a:t>الاستعلام</a:t>
              </a:r>
            </a:p>
          </p:txBody>
        </p:sp>
        <p:sp>
          <p:nvSpPr>
            <p:cNvPr id="24" name="Rectangle 23"/>
            <p:cNvSpPr/>
            <p:nvPr/>
          </p:nvSpPr>
          <p:spPr>
            <a:xfrm>
              <a:off x="6518552" y="2625287"/>
              <a:ext cx="314509" cy="461665"/>
            </a:xfrm>
            <a:prstGeom prst="rect">
              <a:avLst/>
            </a:prstGeom>
          </p:spPr>
          <p:txBody>
            <a:bodyPr wrap="none">
              <a:spAutoFit/>
            </a:bodyPr>
            <a:lstStyle/>
            <a:p>
              <a:r>
                <a:rPr lang="ar-EG" sz="2400" b="1" dirty="0">
                  <a:solidFill>
                    <a:srgbClr val="C00000"/>
                  </a:solidFill>
                  <a:cs typeface="Sakkal Majalla" panose="02000000000000000000" pitchFamily="2" charset="-78"/>
                </a:rPr>
                <a:t>2</a:t>
              </a:r>
            </a:p>
          </p:txBody>
        </p:sp>
      </p:grpSp>
      <p:grpSp>
        <p:nvGrpSpPr>
          <p:cNvPr id="25" name="Group 24"/>
          <p:cNvGrpSpPr/>
          <p:nvPr/>
        </p:nvGrpSpPr>
        <p:grpSpPr>
          <a:xfrm>
            <a:off x="8155586" y="3748883"/>
            <a:ext cx="2533902" cy="791231"/>
            <a:chOff x="6523361" y="2295721"/>
            <a:chExt cx="2533902" cy="791231"/>
          </a:xfrm>
        </p:grpSpPr>
        <p:sp>
          <p:nvSpPr>
            <p:cNvPr id="26" name="Rectangle 25"/>
            <p:cNvSpPr/>
            <p:nvPr/>
          </p:nvSpPr>
          <p:spPr>
            <a:xfrm>
              <a:off x="7405849" y="2295721"/>
              <a:ext cx="1651414" cy="523220"/>
            </a:xfrm>
            <a:prstGeom prst="rect">
              <a:avLst/>
            </a:prstGeom>
          </p:spPr>
          <p:txBody>
            <a:bodyPr wrap="none">
              <a:spAutoFit/>
            </a:bodyPr>
            <a:lstStyle/>
            <a:p>
              <a:r>
                <a:rPr lang="ar-EG" sz="2800" b="1" dirty="0">
                  <a:solidFill>
                    <a:srgbClr val="002060"/>
                  </a:solidFill>
                  <a:cs typeface="Sakkal Majalla" panose="02000000000000000000" pitchFamily="2" charset="-78"/>
                </a:rPr>
                <a:t>إعداد البيانات</a:t>
              </a:r>
            </a:p>
          </p:txBody>
        </p:sp>
        <p:sp>
          <p:nvSpPr>
            <p:cNvPr id="27" name="Rectangle 26"/>
            <p:cNvSpPr/>
            <p:nvPr/>
          </p:nvSpPr>
          <p:spPr>
            <a:xfrm>
              <a:off x="6523361" y="2625287"/>
              <a:ext cx="309700" cy="461665"/>
            </a:xfrm>
            <a:prstGeom prst="rect">
              <a:avLst/>
            </a:prstGeom>
          </p:spPr>
          <p:txBody>
            <a:bodyPr wrap="none">
              <a:spAutoFit/>
            </a:bodyPr>
            <a:lstStyle/>
            <a:p>
              <a:r>
                <a:rPr lang="ar-EG" sz="2400" b="1" dirty="0">
                  <a:solidFill>
                    <a:srgbClr val="C00000"/>
                  </a:solidFill>
                  <a:cs typeface="Sakkal Majalla" panose="02000000000000000000" pitchFamily="2" charset="-78"/>
                </a:rPr>
                <a:t>3</a:t>
              </a:r>
            </a:p>
          </p:txBody>
        </p:sp>
      </p:grpSp>
      <p:grpSp>
        <p:nvGrpSpPr>
          <p:cNvPr id="28" name="Group 27"/>
          <p:cNvGrpSpPr/>
          <p:nvPr/>
        </p:nvGrpSpPr>
        <p:grpSpPr>
          <a:xfrm>
            <a:off x="8212375" y="5061783"/>
            <a:ext cx="2048496" cy="723275"/>
            <a:chOff x="6518552" y="2363677"/>
            <a:chExt cx="2048496" cy="723275"/>
          </a:xfrm>
        </p:grpSpPr>
        <p:sp>
          <p:nvSpPr>
            <p:cNvPr id="29" name="Rectangle 28"/>
            <p:cNvSpPr/>
            <p:nvPr/>
          </p:nvSpPr>
          <p:spPr>
            <a:xfrm>
              <a:off x="6888383" y="2363677"/>
              <a:ext cx="1678665" cy="523220"/>
            </a:xfrm>
            <a:prstGeom prst="rect">
              <a:avLst/>
            </a:prstGeom>
          </p:spPr>
          <p:txBody>
            <a:bodyPr wrap="none">
              <a:spAutoFit/>
            </a:bodyPr>
            <a:lstStyle/>
            <a:p>
              <a:r>
                <a:rPr lang="ar-EG" sz="2800" b="1" dirty="0">
                  <a:solidFill>
                    <a:srgbClr val="002060"/>
                  </a:solidFill>
                  <a:cs typeface="Sakkal Majalla" panose="02000000000000000000" pitchFamily="2" charset="-78"/>
                </a:rPr>
                <a:t>إعداد التقارير</a:t>
              </a:r>
            </a:p>
          </p:txBody>
        </p:sp>
        <p:sp>
          <p:nvSpPr>
            <p:cNvPr id="30" name="Rectangle 29"/>
            <p:cNvSpPr/>
            <p:nvPr/>
          </p:nvSpPr>
          <p:spPr>
            <a:xfrm>
              <a:off x="6518552" y="2625287"/>
              <a:ext cx="314509" cy="461665"/>
            </a:xfrm>
            <a:prstGeom prst="rect">
              <a:avLst/>
            </a:prstGeom>
          </p:spPr>
          <p:txBody>
            <a:bodyPr wrap="none">
              <a:spAutoFit/>
            </a:bodyPr>
            <a:lstStyle/>
            <a:p>
              <a:r>
                <a:rPr lang="ar-EG" sz="2400" b="1" dirty="0">
                  <a:solidFill>
                    <a:srgbClr val="C00000"/>
                  </a:solidFill>
                  <a:cs typeface="Sakkal Majalla" panose="02000000000000000000" pitchFamily="2" charset="-78"/>
                </a:rPr>
                <a:t>4</a:t>
              </a:r>
            </a:p>
          </p:txBody>
        </p:sp>
      </p:grpSp>
      <p:grpSp>
        <p:nvGrpSpPr>
          <p:cNvPr id="31" name="Group 30"/>
          <p:cNvGrpSpPr/>
          <p:nvPr/>
        </p:nvGrpSpPr>
        <p:grpSpPr>
          <a:xfrm>
            <a:off x="5785325" y="5545737"/>
            <a:ext cx="1763624" cy="1061439"/>
            <a:chOff x="6903523" y="1686567"/>
            <a:chExt cx="1763624" cy="1061439"/>
          </a:xfrm>
        </p:grpSpPr>
        <p:sp>
          <p:nvSpPr>
            <p:cNvPr id="32" name="Rectangle 31"/>
            <p:cNvSpPr/>
            <p:nvPr/>
          </p:nvSpPr>
          <p:spPr>
            <a:xfrm>
              <a:off x="6903523" y="2224786"/>
              <a:ext cx="1763624" cy="523220"/>
            </a:xfrm>
            <a:prstGeom prst="rect">
              <a:avLst/>
            </a:prstGeom>
          </p:spPr>
          <p:txBody>
            <a:bodyPr wrap="none">
              <a:spAutoFit/>
            </a:bodyPr>
            <a:lstStyle/>
            <a:p>
              <a:r>
                <a:rPr lang="ar-EG" sz="2800" b="1" dirty="0">
                  <a:solidFill>
                    <a:srgbClr val="002060"/>
                  </a:solidFill>
                  <a:cs typeface="Sakkal Majalla" panose="02000000000000000000" pitchFamily="2" charset="-78"/>
                </a:rPr>
                <a:t>المقارنة المعيارية</a:t>
              </a:r>
            </a:p>
          </p:txBody>
        </p:sp>
        <p:sp>
          <p:nvSpPr>
            <p:cNvPr id="33" name="Rectangle 32"/>
            <p:cNvSpPr/>
            <p:nvPr/>
          </p:nvSpPr>
          <p:spPr>
            <a:xfrm>
              <a:off x="7925163" y="1686567"/>
              <a:ext cx="314509" cy="461665"/>
            </a:xfrm>
            <a:prstGeom prst="rect">
              <a:avLst/>
            </a:prstGeom>
          </p:spPr>
          <p:txBody>
            <a:bodyPr wrap="none">
              <a:spAutoFit/>
            </a:bodyPr>
            <a:lstStyle/>
            <a:p>
              <a:r>
                <a:rPr lang="ar-EG" sz="2400" b="1" dirty="0">
                  <a:solidFill>
                    <a:srgbClr val="C00000"/>
                  </a:solidFill>
                  <a:cs typeface="Sakkal Majalla" panose="02000000000000000000" pitchFamily="2" charset="-78"/>
                </a:rPr>
                <a:t>5</a:t>
              </a:r>
            </a:p>
          </p:txBody>
        </p:sp>
      </p:grpSp>
      <p:grpSp>
        <p:nvGrpSpPr>
          <p:cNvPr id="34" name="Group 33"/>
          <p:cNvGrpSpPr/>
          <p:nvPr/>
        </p:nvGrpSpPr>
        <p:grpSpPr>
          <a:xfrm>
            <a:off x="681156" y="4852910"/>
            <a:ext cx="4570145" cy="754053"/>
            <a:chOff x="4766186" y="1879486"/>
            <a:chExt cx="4570145" cy="754053"/>
          </a:xfrm>
        </p:grpSpPr>
        <p:sp>
          <p:nvSpPr>
            <p:cNvPr id="35" name="Rectangle 34"/>
            <p:cNvSpPr/>
            <p:nvPr/>
          </p:nvSpPr>
          <p:spPr>
            <a:xfrm>
              <a:off x="4766186" y="2110319"/>
              <a:ext cx="3874380" cy="523220"/>
            </a:xfrm>
            <a:prstGeom prst="rect">
              <a:avLst/>
            </a:prstGeom>
          </p:spPr>
          <p:txBody>
            <a:bodyPr wrap="square">
              <a:spAutoFit/>
            </a:bodyPr>
            <a:lstStyle/>
            <a:p>
              <a:r>
                <a:rPr lang="ar-EG" sz="2800" b="1" dirty="0">
                  <a:solidFill>
                    <a:srgbClr val="002060"/>
                  </a:solidFill>
                  <a:cs typeface="Sakkal Majalla" panose="02000000000000000000" pitchFamily="2" charset="-78"/>
                </a:rPr>
                <a:t>التحليلات الوصفية</a:t>
              </a:r>
            </a:p>
          </p:txBody>
        </p:sp>
        <p:sp>
          <p:nvSpPr>
            <p:cNvPr id="36" name="Rectangle 35"/>
            <p:cNvSpPr/>
            <p:nvPr/>
          </p:nvSpPr>
          <p:spPr>
            <a:xfrm>
              <a:off x="9021822" y="1879486"/>
              <a:ext cx="314509" cy="461665"/>
            </a:xfrm>
            <a:prstGeom prst="rect">
              <a:avLst/>
            </a:prstGeom>
          </p:spPr>
          <p:txBody>
            <a:bodyPr wrap="none">
              <a:spAutoFit/>
            </a:bodyPr>
            <a:lstStyle/>
            <a:p>
              <a:r>
                <a:rPr lang="ar-EG" sz="2400" b="1" dirty="0">
                  <a:solidFill>
                    <a:srgbClr val="C00000"/>
                  </a:solidFill>
                  <a:cs typeface="Sakkal Majalla" panose="02000000000000000000" pitchFamily="2" charset="-78"/>
                </a:rPr>
                <a:t>6</a:t>
              </a:r>
            </a:p>
          </p:txBody>
        </p:sp>
      </p:grpSp>
      <p:grpSp>
        <p:nvGrpSpPr>
          <p:cNvPr id="37" name="Group 36"/>
          <p:cNvGrpSpPr/>
          <p:nvPr/>
        </p:nvGrpSpPr>
        <p:grpSpPr>
          <a:xfrm>
            <a:off x="899816" y="3552553"/>
            <a:ext cx="3993695" cy="754053"/>
            <a:chOff x="5342636" y="1879486"/>
            <a:chExt cx="3993695" cy="754053"/>
          </a:xfrm>
        </p:grpSpPr>
        <p:sp>
          <p:nvSpPr>
            <p:cNvPr id="38" name="Rectangle 37"/>
            <p:cNvSpPr/>
            <p:nvPr/>
          </p:nvSpPr>
          <p:spPr>
            <a:xfrm>
              <a:off x="5342636" y="2110319"/>
              <a:ext cx="3297929" cy="523220"/>
            </a:xfrm>
            <a:prstGeom prst="rect">
              <a:avLst/>
            </a:prstGeom>
          </p:spPr>
          <p:txBody>
            <a:bodyPr wrap="square">
              <a:spAutoFit/>
            </a:bodyPr>
            <a:lstStyle/>
            <a:p>
              <a:r>
                <a:rPr lang="ar-EG" sz="2800" b="1" dirty="0">
                  <a:solidFill>
                    <a:srgbClr val="002060"/>
                  </a:solidFill>
                  <a:cs typeface="Sakkal Majalla" panose="02000000000000000000" pitchFamily="2" charset="-78"/>
                </a:rPr>
                <a:t>التحليل الإحصائي</a:t>
              </a:r>
            </a:p>
          </p:txBody>
        </p:sp>
        <p:sp>
          <p:nvSpPr>
            <p:cNvPr id="39" name="Rectangle 38"/>
            <p:cNvSpPr/>
            <p:nvPr/>
          </p:nvSpPr>
          <p:spPr>
            <a:xfrm>
              <a:off x="9021822" y="1879486"/>
              <a:ext cx="314509" cy="461665"/>
            </a:xfrm>
            <a:prstGeom prst="rect">
              <a:avLst/>
            </a:prstGeom>
          </p:spPr>
          <p:txBody>
            <a:bodyPr wrap="none">
              <a:spAutoFit/>
            </a:bodyPr>
            <a:lstStyle/>
            <a:p>
              <a:r>
                <a:rPr lang="ar-EG" sz="2400" b="1" dirty="0">
                  <a:solidFill>
                    <a:srgbClr val="C00000"/>
                  </a:solidFill>
                  <a:cs typeface="Sakkal Majalla" panose="02000000000000000000" pitchFamily="2" charset="-78"/>
                </a:rPr>
                <a:t>7</a:t>
              </a:r>
            </a:p>
          </p:txBody>
        </p:sp>
      </p:grpSp>
      <p:grpSp>
        <p:nvGrpSpPr>
          <p:cNvPr id="40" name="Group 39"/>
          <p:cNvGrpSpPr/>
          <p:nvPr/>
        </p:nvGrpSpPr>
        <p:grpSpPr>
          <a:xfrm>
            <a:off x="2644786" y="2228133"/>
            <a:ext cx="2441215" cy="754052"/>
            <a:chOff x="6895116" y="1879486"/>
            <a:chExt cx="2441215" cy="754052"/>
          </a:xfrm>
        </p:grpSpPr>
        <p:sp>
          <p:nvSpPr>
            <p:cNvPr id="41" name="Rectangle 40"/>
            <p:cNvSpPr/>
            <p:nvPr/>
          </p:nvSpPr>
          <p:spPr>
            <a:xfrm>
              <a:off x="6895116" y="2110318"/>
              <a:ext cx="2044643" cy="523220"/>
            </a:xfrm>
            <a:prstGeom prst="rect">
              <a:avLst/>
            </a:prstGeom>
          </p:spPr>
          <p:txBody>
            <a:bodyPr wrap="square">
              <a:spAutoFit/>
            </a:bodyPr>
            <a:lstStyle/>
            <a:p>
              <a:pPr algn="ctr"/>
              <a:r>
                <a:rPr lang="ar-EG" sz="2800" b="1" dirty="0">
                  <a:solidFill>
                    <a:srgbClr val="002060"/>
                  </a:solidFill>
                  <a:cs typeface="Sakkal Majalla" panose="02000000000000000000" pitchFamily="2" charset="-78"/>
                </a:rPr>
                <a:t>تصور البيانات</a:t>
              </a:r>
            </a:p>
          </p:txBody>
        </p:sp>
        <p:sp>
          <p:nvSpPr>
            <p:cNvPr id="42" name="Rectangle 41"/>
            <p:cNvSpPr/>
            <p:nvPr/>
          </p:nvSpPr>
          <p:spPr>
            <a:xfrm>
              <a:off x="9021822" y="1879486"/>
              <a:ext cx="314509" cy="461665"/>
            </a:xfrm>
            <a:prstGeom prst="rect">
              <a:avLst/>
            </a:prstGeom>
          </p:spPr>
          <p:txBody>
            <a:bodyPr wrap="none">
              <a:spAutoFit/>
            </a:bodyPr>
            <a:lstStyle/>
            <a:p>
              <a:r>
                <a:rPr lang="ar-EG" sz="2400" b="1" dirty="0">
                  <a:solidFill>
                    <a:srgbClr val="C00000"/>
                  </a:solidFill>
                  <a:cs typeface="Sakkal Majalla" panose="02000000000000000000" pitchFamily="2" charset="-78"/>
                </a:rPr>
                <a:t>8</a:t>
              </a:r>
            </a:p>
          </p:txBody>
        </p:sp>
      </p:grpSp>
      <p:grpSp>
        <p:nvGrpSpPr>
          <p:cNvPr id="43" name="Group 42"/>
          <p:cNvGrpSpPr/>
          <p:nvPr/>
        </p:nvGrpSpPr>
        <p:grpSpPr>
          <a:xfrm>
            <a:off x="4236527" y="2056281"/>
            <a:ext cx="4861220" cy="3991033"/>
            <a:chOff x="2353382" y="1795812"/>
            <a:chExt cx="4861220" cy="3991033"/>
          </a:xfrm>
        </p:grpSpPr>
        <p:pic>
          <p:nvPicPr>
            <p:cNvPr id="44" name="Picture 43"/>
            <p:cNvPicPr>
              <a:picLocks noChangeAspect="1"/>
            </p:cNvPicPr>
            <p:nvPr/>
          </p:nvPicPr>
          <p:blipFill>
            <a:blip r:embed="rId3" cstate="print">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2353382" y="1795812"/>
              <a:ext cx="4861220" cy="3991033"/>
            </a:xfrm>
            <a:prstGeom prst="rect">
              <a:avLst/>
            </a:prstGeom>
          </p:spPr>
        </p:pic>
        <p:sp>
          <p:nvSpPr>
            <p:cNvPr id="45" name="Rectangle 44"/>
            <p:cNvSpPr/>
            <p:nvPr/>
          </p:nvSpPr>
          <p:spPr>
            <a:xfrm>
              <a:off x="3776400" y="3025778"/>
              <a:ext cx="2040249" cy="1384995"/>
            </a:xfrm>
            <a:prstGeom prst="rect">
              <a:avLst/>
            </a:prstGeom>
          </p:spPr>
          <p:txBody>
            <a:bodyPr wrap="square">
              <a:spAutoFit/>
            </a:bodyPr>
            <a:lstStyle/>
            <a:p>
              <a:pPr algn="ctr"/>
              <a:r>
                <a:rPr lang="ar-EG" sz="2800" b="1" dirty="0">
                  <a:solidFill>
                    <a:srgbClr val="C00000"/>
                  </a:solidFill>
                  <a:cs typeface="Sakkal Majalla" panose="02000000000000000000" pitchFamily="2" charset="-78"/>
                </a:rPr>
                <a:t>تشمل وظائف ذكاء الأعمال الشائعة ما يلي</a:t>
              </a:r>
            </a:p>
          </p:txBody>
        </p:sp>
      </p:grpSp>
      <p:pic>
        <p:nvPicPr>
          <p:cNvPr id="46" name="Picture 45"/>
          <p:cNvPicPr>
            <a:picLocks noChangeAspect="1"/>
          </p:cNvPicPr>
          <p:nvPr/>
        </p:nvPicPr>
        <p:blipFill rotWithShape="1">
          <a:blip r:embed="rId5">
            <a:clrChange>
              <a:clrFrom>
                <a:srgbClr val="FFFFFF"/>
              </a:clrFrom>
              <a:clrTo>
                <a:srgbClr val="FFFFFF">
                  <a:alpha val="0"/>
                </a:srgbClr>
              </a:clrTo>
            </a:clrChange>
          </a:blip>
          <a:srcRect l="5879" t="17134" r="14631" b="5012"/>
          <a:stretch/>
        </p:blipFill>
        <p:spPr>
          <a:xfrm>
            <a:off x="171449" y="342900"/>
            <a:ext cx="2948941" cy="2880360"/>
          </a:xfrm>
          <a:prstGeom prst="rect">
            <a:avLst/>
          </a:prstGeom>
        </p:spPr>
      </p:pic>
    </p:spTree>
    <p:extLst>
      <p:ext uri="{BB962C8B-B14F-4D97-AF65-F5344CB8AC3E}">
        <p14:creationId xmlns:p14="http://schemas.microsoft.com/office/powerpoint/2010/main" val="3564178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1000" fill="hold"/>
                                        <p:tgtEl>
                                          <p:spTgt spid="43"/>
                                        </p:tgtEl>
                                        <p:attrNameLst>
                                          <p:attrName>ppt_w</p:attrName>
                                        </p:attrNameLst>
                                      </p:cBhvr>
                                      <p:tavLst>
                                        <p:tav tm="0">
                                          <p:val>
                                            <p:fltVal val="0"/>
                                          </p:val>
                                        </p:tav>
                                        <p:tav tm="100000">
                                          <p:val>
                                            <p:strVal val="#ppt_w"/>
                                          </p:val>
                                        </p:tav>
                                      </p:tavLst>
                                    </p:anim>
                                    <p:anim calcmode="lin" valueType="num">
                                      <p:cBhvr>
                                        <p:cTn id="8" dur="1000" fill="hold"/>
                                        <p:tgtEl>
                                          <p:spTgt spid="43"/>
                                        </p:tgtEl>
                                        <p:attrNameLst>
                                          <p:attrName>ppt_h</p:attrName>
                                        </p:attrNameLst>
                                      </p:cBhvr>
                                      <p:tavLst>
                                        <p:tav tm="0">
                                          <p:val>
                                            <p:fltVal val="0"/>
                                          </p:val>
                                        </p:tav>
                                        <p:tav tm="100000">
                                          <p:val>
                                            <p:strVal val="#ppt_h"/>
                                          </p:val>
                                        </p:tav>
                                      </p:tavLst>
                                    </p:anim>
                                    <p:anim calcmode="lin" valueType="num">
                                      <p:cBhvr>
                                        <p:cTn id="9" dur="1000" fill="hold"/>
                                        <p:tgtEl>
                                          <p:spTgt spid="43"/>
                                        </p:tgtEl>
                                        <p:attrNameLst>
                                          <p:attrName>style.rotation</p:attrName>
                                        </p:attrNameLst>
                                      </p:cBhvr>
                                      <p:tavLst>
                                        <p:tav tm="0">
                                          <p:val>
                                            <p:fltVal val="90"/>
                                          </p:val>
                                        </p:tav>
                                        <p:tav tm="100000">
                                          <p:val>
                                            <p:fltVal val="0"/>
                                          </p:val>
                                        </p:tav>
                                      </p:tavLst>
                                    </p:anim>
                                    <p:animEffect transition="in" filter="fade">
                                      <p:cBhvr>
                                        <p:cTn id="10" dur="1000"/>
                                        <p:tgtEl>
                                          <p:spTgt spid="43"/>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p:cTn id="15" dur="500" fill="hold"/>
                                        <p:tgtEl>
                                          <p:spTgt spid="19"/>
                                        </p:tgtEl>
                                        <p:attrNameLst>
                                          <p:attrName>ppt_w</p:attrName>
                                        </p:attrNameLst>
                                      </p:cBhvr>
                                      <p:tavLst>
                                        <p:tav tm="0">
                                          <p:val>
                                            <p:fltVal val="0"/>
                                          </p:val>
                                        </p:tav>
                                        <p:tav tm="100000">
                                          <p:val>
                                            <p:strVal val="#ppt_w"/>
                                          </p:val>
                                        </p:tav>
                                      </p:tavLst>
                                    </p:anim>
                                    <p:anim calcmode="lin" valueType="num">
                                      <p:cBhvr>
                                        <p:cTn id="16" dur="500" fill="hold"/>
                                        <p:tgtEl>
                                          <p:spTgt spid="19"/>
                                        </p:tgtEl>
                                        <p:attrNameLst>
                                          <p:attrName>ppt_h</p:attrName>
                                        </p:attrNameLst>
                                      </p:cBhvr>
                                      <p:tavLst>
                                        <p:tav tm="0">
                                          <p:val>
                                            <p:fltVal val="0"/>
                                          </p:val>
                                        </p:tav>
                                        <p:tav tm="100000">
                                          <p:val>
                                            <p:strVal val="#ppt_h"/>
                                          </p:val>
                                        </p:tav>
                                      </p:tavLst>
                                    </p:anim>
                                    <p:animEffect transition="in" filter="fade">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p:cTn id="22" dur="500" fill="hold"/>
                                        <p:tgtEl>
                                          <p:spTgt spid="22"/>
                                        </p:tgtEl>
                                        <p:attrNameLst>
                                          <p:attrName>ppt_w</p:attrName>
                                        </p:attrNameLst>
                                      </p:cBhvr>
                                      <p:tavLst>
                                        <p:tav tm="0">
                                          <p:val>
                                            <p:fltVal val="0"/>
                                          </p:val>
                                        </p:tav>
                                        <p:tav tm="100000">
                                          <p:val>
                                            <p:strVal val="#ppt_w"/>
                                          </p:val>
                                        </p:tav>
                                      </p:tavLst>
                                    </p:anim>
                                    <p:anim calcmode="lin" valueType="num">
                                      <p:cBhvr>
                                        <p:cTn id="23" dur="500" fill="hold"/>
                                        <p:tgtEl>
                                          <p:spTgt spid="22"/>
                                        </p:tgtEl>
                                        <p:attrNameLst>
                                          <p:attrName>ppt_h</p:attrName>
                                        </p:attrNameLst>
                                      </p:cBhvr>
                                      <p:tavLst>
                                        <p:tav tm="0">
                                          <p:val>
                                            <p:fltVal val="0"/>
                                          </p:val>
                                        </p:tav>
                                        <p:tav tm="100000">
                                          <p:val>
                                            <p:strVal val="#ppt_h"/>
                                          </p:val>
                                        </p:tav>
                                      </p:tavLst>
                                    </p:anim>
                                    <p:animEffect transition="in" filter="fade">
                                      <p:cBhvr>
                                        <p:cTn id="24" dur="500"/>
                                        <p:tgtEl>
                                          <p:spTgt spid="22"/>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p:cTn id="29" dur="500" fill="hold"/>
                                        <p:tgtEl>
                                          <p:spTgt spid="25"/>
                                        </p:tgtEl>
                                        <p:attrNameLst>
                                          <p:attrName>ppt_w</p:attrName>
                                        </p:attrNameLst>
                                      </p:cBhvr>
                                      <p:tavLst>
                                        <p:tav tm="0">
                                          <p:val>
                                            <p:fltVal val="0"/>
                                          </p:val>
                                        </p:tav>
                                        <p:tav tm="100000">
                                          <p:val>
                                            <p:strVal val="#ppt_w"/>
                                          </p:val>
                                        </p:tav>
                                      </p:tavLst>
                                    </p:anim>
                                    <p:anim calcmode="lin" valueType="num">
                                      <p:cBhvr>
                                        <p:cTn id="30" dur="500" fill="hold"/>
                                        <p:tgtEl>
                                          <p:spTgt spid="25"/>
                                        </p:tgtEl>
                                        <p:attrNameLst>
                                          <p:attrName>ppt_h</p:attrName>
                                        </p:attrNameLst>
                                      </p:cBhvr>
                                      <p:tavLst>
                                        <p:tav tm="0">
                                          <p:val>
                                            <p:fltVal val="0"/>
                                          </p:val>
                                        </p:tav>
                                        <p:tav tm="100000">
                                          <p:val>
                                            <p:strVal val="#ppt_h"/>
                                          </p:val>
                                        </p:tav>
                                      </p:tavLst>
                                    </p:anim>
                                    <p:animEffect transition="in" filter="fade">
                                      <p:cBhvr>
                                        <p:cTn id="31" dur="500"/>
                                        <p:tgtEl>
                                          <p:spTgt spid="25"/>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nodeType="clickEffect">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cBhvr>
                                        <p:cTn id="36" dur="500" fill="hold"/>
                                        <p:tgtEl>
                                          <p:spTgt spid="28"/>
                                        </p:tgtEl>
                                        <p:attrNameLst>
                                          <p:attrName>ppt_w</p:attrName>
                                        </p:attrNameLst>
                                      </p:cBhvr>
                                      <p:tavLst>
                                        <p:tav tm="0">
                                          <p:val>
                                            <p:fltVal val="0"/>
                                          </p:val>
                                        </p:tav>
                                        <p:tav tm="100000">
                                          <p:val>
                                            <p:strVal val="#ppt_w"/>
                                          </p:val>
                                        </p:tav>
                                      </p:tavLst>
                                    </p:anim>
                                    <p:anim calcmode="lin" valueType="num">
                                      <p:cBhvr>
                                        <p:cTn id="37" dur="500" fill="hold"/>
                                        <p:tgtEl>
                                          <p:spTgt spid="28"/>
                                        </p:tgtEl>
                                        <p:attrNameLst>
                                          <p:attrName>ppt_h</p:attrName>
                                        </p:attrNameLst>
                                      </p:cBhvr>
                                      <p:tavLst>
                                        <p:tav tm="0">
                                          <p:val>
                                            <p:fltVal val="0"/>
                                          </p:val>
                                        </p:tav>
                                        <p:tav tm="100000">
                                          <p:val>
                                            <p:strVal val="#ppt_h"/>
                                          </p:val>
                                        </p:tav>
                                      </p:tavLst>
                                    </p:anim>
                                    <p:animEffect transition="in" filter="fade">
                                      <p:cBhvr>
                                        <p:cTn id="38" dur="500"/>
                                        <p:tgtEl>
                                          <p:spTgt spid="28"/>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nodeType="clickEffect">
                                  <p:stCondLst>
                                    <p:cond delay="0"/>
                                  </p:stCondLst>
                                  <p:childTnLst>
                                    <p:set>
                                      <p:cBhvr>
                                        <p:cTn id="42" dur="1" fill="hold">
                                          <p:stCondLst>
                                            <p:cond delay="0"/>
                                          </p:stCondLst>
                                        </p:cTn>
                                        <p:tgtEl>
                                          <p:spTgt spid="31"/>
                                        </p:tgtEl>
                                        <p:attrNameLst>
                                          <p:attrName>style.visibility</p:attrName>
                                        </p:attrNameLst>
                                      </p:cBhvr>
                                      <p:to>
                                        <p:strVal val="visible"/>
                                      </p:to>
                                    </p:set>
                                    <p:anim calcmode="lin" valueType="num">
                                      <p:cBhvr>
                                        <p:cTn id="43" dur="500" fill="hold"/>
                                        <p:tgtEl>
                                          <p:spTgt spid="31"/>
                                        </p:tgtEl>
                                        <p:attrNameLst>
                                          <p:attrName>ppt_w</p:attrName>
                                        </p:attrNameLst>
                                      </p:cBhvr>
                                      <p:tavLst>
                                        <p:tav tm="0">
                                          <p:val>
                                            <p:fltVal val="0"/>
                                          </p:val>
                                        </p:tav>
                                        <p:tav tm="100000">
                                          <p:val>
                                            <p:strVal val="#ppt_w"/>
                                          </p:val>
                                        </p:tav>
                                      </p:tavLst>
                                    </p:anim>
                                    <p:anim calcmode="lin" valueType="num">
                                      <p:cBhvr>
                                        <p:cTn id="44" dur="500" fill="hold"/>
                                        <p:tgtEl>
                                          <p:spTgt spid="31"/>
                                        </p:tgtEl>
                                        <p:attrNameLst>
                                          <p:attrName>ppt_h</p:attrName>
                                        </p:attrNameLst>
                                      </p:cBhvr>
                                      <p:tavLst>
                                        <p:tav tm="0">
                                          <p:val>
                                            <p:fltVal val="0"/>
                                          </p:val>
                                        </p:tav>
                                        <p:tav tm="100000">
                                          <p:val>
                                            <p:strVal val="#ppt_h"/>
                                          </p:val>
                                        </p:tav>
                                      </p:tavLst>
                                    </p:anim>
                                    <p:animEffect transition="in" filter="fade">
                                      <p:cBhvr>
                                        <p:cTn id="45" dur="500"/>
                                        <p:tgtEl>
                                          <p:spTgt spid="31"/>
                                        </p:tgtEl>
                                      </p:cBhvr>
                                    </p:animEffect>
                                  </p:childTnLst>
                                </p:cTn>
                              </p:par>
                            </p:childTnLst>
                          </p:cTn>
                        </p:par>
                      </p:childTnLst>
                    </p:cTn>
                  </p:par>
                  <p:par>
                    <p:cTn id="46" fill="hold">
                      <p:stCondLst>
                        <p:cond delay="indefinite"/>
                      </p:stCondLst>
                      <p:childTnLst>
                        <p:par>
                          <p:cTn id="47" fill="hold">
                            <p:stCondLst>
                              <p:cond delay="0"/>
                            </p:stCondLst>
                            <p:childTnLst>
                              <p:par>
                                <p:cTn id="48" presetID="53" presetClass="entr" presetSubtype="16" fill="hold" nodeType="clickEffect">
                                  <p:stCondLst>
                                    <p:cond delay="0"/>
                                  </p:stCondLst>
                                  <p:childTnLst>
                                    <p:set>
                                      <p:cBhvr>
                                        <p:cTn id="49" dur="1" fill="hold">
                                          <p:stCondLst>
                                            <p:cond delay="0"/>
                                          </p:stCondLst>
                                        </p:cTn>
                                        <p:tgtEl>
                                          <p:spTgt spid="34"/>
                                        </p:tgtEl>
                                        <p:attrNameLst>
                                          <p:attrName>style.visibility</p:attrName>
                                        </p:attrNameLst>
                                      </p:cBhvr>
                                      <p:to>
                                        <p:strVal val="visible"/>
                                      </p:to>
                                    </p:set>
                                    <p:anim calcmode="lin" valueType="num">
                                      <p:cBhvr>
                                        <p:cTn id="50" dur="500" fill="hold"/>
                                        <p:tgtEl>
                                          <p:spTgt spid="34"/>
                                        </p:tgtEl>
                                        <p:attrNameLst>
                                          <p:attrName>ppt_w</p:attrName>
                                        </p:attrNameLst>
                                      </p:cBhvr>
                                      <p:tavLst>
                                        <p:tav tm="0">
                                          <p:val>
                                            <p:fltVal val="0"/>
                                          </p:val>
                                        </p:tav>
                                        <p:tav tm="100000">
                                          <p:val>
                                            <p:strVal val="#ppt_w"/>
                                          </p:val>
                                        </p:tav>
                                      </p:tavLst>
                                    </p:anim>
                                    <p:anim calcmode="lin" valueType="num">
                                      <p:cBhvr>
                                        <p:cTn id="51" dur="500" fill="hold"/>
                                        <p:tgtEl>
                                          <p:spTgt spid="34"/>
                                        </p:tgtEl>
                                        <p:attrNameLst>
                                          <p:attrName>ppt_h</p:attrName>
                                        </p:attrNameLst>
                                      </p:cBhvr>
                                      <p:tavLst>
                                        <p:tav tm="0">
                                          <p:val>
                                            <p:fltVal val="0"/>
                                          </p:val>
                                        </p:tav>
                                        <p:tav tm="100000">
                                          <p:val>
                                            <p:strVal val="#ppt_h"/>
                                          </p:val>
                                        </p:tav>
                                      </p:tavLst>
                                    </p:anim>
                                    <p:animEffect transition="in" filter="fade">
                                      <p:cBhvr>
                                        <p:cTn id="52" dur="500"/>
                                        <p:tgtEl>
                                          <p:spTgt spid="34"/>
                                        </p:tgtEl>
                                      </p:cBhvr>
                                    </p:animEffect>
                                  </p:childTnLst>
                                </p:cTn>
                              </p:par>
                            </p:childTnLst>
                          </p:cTn>
                        </p:par>
                      </p:childTnLst>
                    </p:cTn>
                  </p:par>
                  <p:par>
                    <p:cTn id="53" fill="hold">
                      <p:stCondLst>
                        <p:cond delay="indefinite"/>
                      </p:stCondLst>
                      <p:childTnLst>
                        <p:par>
                          <p:cTn id="54" fill="hold">
                            <p:stCondLst>
                              <p:cond delay="0"/>
                            </p:stCondLst>
                            <p:childTnLst>
                              <p:par>
                                <p:cTn id="55" presetID="53" presetClass="entr" presetSubtype="16" fill="hold" nodeType="clickEffect">
                                  <p:stCondLst>
                                    <p:cond delay="0"/>
                                  </p:stCondLst>
                                  <p:childTnLst>
                                    <p:set>
                                      <p:cBhvr>
                                        <p:cTn id="56" dur="1" fill="hold">
                                          <p:stCondLst>
                                            <p:cond delay="0"/>
                                          </p:stCondLst>
                                        </p:cTn>
                                        <p:tgtEl>
                                          <p:spTgt spid="37"/>
                                        </p:tgtEl>
                                        <p:attrNameLst>
                                          <p:attrName>style.visibility</p:attrName>
                                        </p:attrNameLst>
                                      </p:cBhvr>
                                      <p:to>
                                        <p:strVal val="visible"/>
                                      </p:to>
                                    </p:set>
                                    <p:anim calcmode="lin" valueType="num">
                                      <p:cBhvr>
                                        <p:cTn id="57" dur="500" fill="hold"/>
                                        <p:tgtEl>
                                          <p:spTgt spid="37"/>
                                        </p:tgtEl>
                                        <p:attrNameLst>
                                          <p:attrName>ppt_w</p:attrName>
                                        </p:attrNameLst>
                                      </p:cBhvr>
                                      <p:tavLst>
                                        <p:tav tm="0">
                                          <p:val>
                                            <p:fltVal val="0"/>
                                          </p:val>
                                        </p:tav>
                                        <p:tav tm="100000">
                                          <p:val>
                                            <p:strVal val="#ppt_w"/>
                                          </p:val>
                                        </p:tav>
                                      </p:tavLst>
                                    </p:anim>
                                    <p:anim calcmode="lin" valueType="num">
                                      <p:cBhvr>
                                        <p:cTn id="58" dur="500" fill="hold"/>
                                        <p:tgtEl>
                                          <p:spTgt spid="37"/>
                                        </p:tgtEl>
                                        <p:attrNameLst>
                                          <p:attrName>ppt_h</p:attrName>
                                        </p:attrNameLst>
                                      </p:cBhvr>
                                      <p:tavLst>
                                        <p:tav tm="0">
                                          <p:val>
                                            <p:fltVal val="0"/>
                                          </p:val>
                                        </p:tav>
                                        <p:tav tm="100000">
                                          <p:val>
                                            <p:strVal val="#ppt_h"/>
                                          </p:val>
                                        </p:tav>
                                      </p:tavLst>
                                    </p:anim>
                                    <p:animEffect transition="in" filter="fade">
                                      <p:cBhvr>
                                        <p:cTn id="59" dur="500"/>
                                        <p:tgtEl>
                                          <p:spTgt spid="37"/>
                                        </p:tgtEl>
                                      </p:cBhvr>
                                    </p:animEffect>
                                  </p:childTnLst>
                                </p:cTn>
                              </p:par>
                            </p:childTnLst>
                          </p:cTn>
                        </p:par>
                      </p:childTnLst>
                    </p:cTn>
                  </p:par>
                  <p:par>
                    <p:cTn id="60" fill="hold">
                      <p:stCondLst>
                        <p:cond delay="indefinite"/>
                      </p:stCondLst>
                      <p:childTnLst>
                        <p:par>
                          <p:cTn id="61" fill="hold">
                            <p:stCondLst>
                              <p:cond delay="0"/>
                            </p:stCondLst>
                            <p:childTnLst>
                              <p:par>
                                <p:cTn id="62" presetID="53" presetClass="entr" presetSubtype="16" fill="hold" nodeType="clickEffect">
                                  <p:stCondLst>
                                    <p:cond delay="0"/>
                                  </p:stCondLst>
                                  <p:childTnLst>
                                    <p:set>
                                      <p:cBhvr>
                                        <p:cTn id="63" dur="1" fill="hold">
                                          <p:stCondLst>
                                            <p:cond delay="0"/>
                                          </p:stCondLst>
                                        </p:cTn>
                                        <p:tgtEl>
                                          <p:spTgt spid="40"/>
                                        </p:tgtEl>
                                        <p:attrNameLst>
                                          <p:attrName>style.visibility</p:attrName>
                                        </p:attrNameLst>
                                      </p:cBhvr>
                                      <p:to>
                                        <p:strVal val="visible"/>
                                      </p:to>
                                    </p:set>
                                    <p:anim calcmode="lin" valueType="num">
                                      <p:cBhvr>
                                        <p:cTn id="64" dur="500" fill="hold"/>
                                        <p:tgtEl>
                                          <p:spTgt spid="40"/>
                                        </p:tgtEl>
                                        <p:attrNameLst>
                                          <p:attrName>ppt_w</p:attrName>
                                        </p:attrNameLst>
                                      </p:cBhvr>
                                      <p:tavLst>
                                        <p:tav tm="0">
                                          <p:val>
                                            <p:fltVal val="0"/>
                                          </p:val>
                                        </p:tav>
                                        <p:tav tm="100000">
                                          <p:val>
                                            <p:strVal val="#ppt_w"/>
                                          </p:val>
                                        </p:tav>
                                      </p:tavLst>
                                    </p:anim>
                                    <p:anim calcmode="lin" valueType="num">
                                      <p:cBhvr>
                                        <p:cTn id="65" dur="500" fill="hold"/>
                                        <p:tgtEl>
                                          <p:spTgt spid="40"/>
                                        </p:tgtEl>
                                        <p:attrNameLst>
                                          <p:attrName>ppt_h</p:attrName>
                                        </p:attrNameLst>
                                      </p:cBhvr>
                                      <p:tavLst>
                                        <p:tav tm="0">
                                          <p:val>
                                            <p:fltVal val="0"/>
                                          </p:val>
                                        </p:tav>
                                        <p:tav tm="100000">
                                          <p:val>
                                            <p:strVal val="#ppt_h"/>
                                          </p:val>
                                        </p:tav>
                                      </p:tavLst>
                                    </p:anim>
                                    <p:animEffect transition="in" filter="fade">
                                      <p:cBhvr>
                                        <p:cTn id="66"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7107662" y="2887352"/>
            <a:ext cx="4048018" cy="1804475"/>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kern="0" dirty="0">
                <a:solidFill>
                  <a:prstClr val="black">
                    <a:lumMod val="75000"/>
                    <a:lumOff val="25000"/>
                  </a:prstClr>
                </a:solidFill>
                <a:latin typeface="Sakkal Majalla" panose="02000000000000000000" pitchFamily="2" charset="-78"/>
                <a:cs typeface="Sakkal Majalla" pitchFamily="2" charset="-78"/>
              </a:rPr>
              <a:t>مستقبل ذكاء الأعمال</a:t>
            </a:r>
            <a:endParaRPr kumimoji="0" lang="ar-EG" sz="4800" b="0"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itchFamily="2" charset="-78"/>
            </a:endParaRP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64</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5" name="Picture 2" descr="Free vector visionary technology concept illustration"/>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76275" y="1383030"/>
            <a:ext cx="4339590" cy="43395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961601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02A93DA-8321-490E-B7A0-7881EC602D96}" type="slidenum">
              <a:rPr lang="ar-EG" smtClean="0"/>
              <a:t>65</a:t>
            </a:fld>
            <a:endParaRPr lang="ar-EG"/>
          </a:p>
        </p:txBody>
      </p:sp>
      <p:sp>
        <p:nvSpPr>
          <p:cNvPr id="3" name="Rectangle 2"/>
          <p:cNvSpPr/>
          <p:nvPr/>
        </p:nvSpPr>
        <p:spPr>
          <a:xfrm>
            <a:off x="6709025" y="271523"/>
            <a:ext cx="5332288" cy="604781"/>
          </a:xfrm>
          <a:prstGeom prst="rect">
            <a:avLst/>
          </a:prstGeom>
        </p:spPr>
        <p:txBody>
          <a:bodyPr wrap="square">
            <a:spAutoFit/>
          </a:bodyPr>
          <a:lstStyle/>
          <a:p>
            <a:pPr lvl="0" algn="ctr">
              <a:lnSpc>
                <a:spcPct val="90000"/>
              </a:lnSpc>
              <a:defRPr/>
            </a:pPr>
            <a:r>
              <a:rPr lang="ar-EG" sz="3600" dirty="0">
                <a:solidFill>
                  <a:prstClr val="white"/>
                </a:solidFill>
                <a:latin typeface="Sakkal Majalla" panose="02000000000000000000" pitchFamily="2" charset="-78"/>
                <a:cs typeface="Sakkal Majalla" pitchFamily="2" charset="-78"/>
              </a:rPr>
              <a:t>مستقبل ذكاء الأعمال</a:t>
            </a:r>
          </a:p>
        </p:txBody>
      </p:sp>
      <p:grpSp>
        <p:nvGrpSpPr>
          <p:cNvPr id="6" name="Group 5"/>
          <p:cNvGrpSpPr/>
          <p:nvPr/>
        </p:nvGrpSpPr>
        <p:grpSpPr>
          <a:xfrm>
            <a:off x="1154431" y="1626248"/>
            <a:ext cx="9318790" cy="4980928"/>
            <a:chOff x="1154431" y="1375423"/>
            <a:chExt cx="9318790" cy="4980928"/>
          </a:xfrm>
        </p:grpSpPr>
        <p:sp>
          <p:nvSpPr>
            <p:cNvPr id="4" name="Rectangle 3"/>
            <p:cNvSpPr/>
            <p:nvPr/>
          </p:nvSpPr>
          <p:spPr>
            <a:xfrm>
              <a:off x="1154431" y="1375423"/>
              <a:ext cx="9318790" cy="2308324"/>
            </a:xfrm>
            <a:prstGeom prst="rect">
              <a:avLst/>
            </a:prstGeom>
          </p:spPr>
          <p:txBody>
            <a:bodyPr wrap="square">
              <a:spAutoFit/>
            </a:bodyPr>
            <a:lstStyle/>
            <a:p>
              <a:pPr algn="ctr">
                <a:lnSpc>
                  <a:spcPct val="150000"/>
                </a:lnSpc>
                <a:spcAft>
                  <a:spcPts val="800"/>
                </a:spcAft>
              </a:pPr>
              <a:r>
                <a:rPr lang="ar-OM"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من المتوقع من أن ذكاء الأعمال في المستقبل سيشمل ابتكارات جديدة لدمج الأصول الرقمية غير المستخدمة في ذكاء الأعمال، بالإضافة إلى التقنيات المعززة مثل التعلم الآلي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Artificial intelligence (AI) </a:t>
              </a:r>
              <a:r>
                <a:rPr lang="ar-OM"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Machine learning (ML) </a:t>
              </a:r>
              <a:r>
                <a:rPr lang="ar-OM"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كما أنه سيمنح البشرية القدرة على التنبؤ بالتوجهات والتغيرات، وذلك من خلال تزويدها بالبيانات فقط ليقوم البشر فيما بعد باستخلاص الاستنتاجات من خلال المناقشة والتفسير</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pic>
          <p:nvPicPr>
            <p:cNvPr id="5" name="Picture 4" descr="https://sp-ao.shortpixel.ai/client/to_auto,q_glossy,ret_img,w_631,h_412/https:/geosilkroad.company/wp-content/uploads/2022/06/image-8.png"/>
            <p:cNvPicPr/>
            <p:nvPr/>
          </p:nvPicPr>
          <p:blipFill>
            <a:blip r:embed="rId3">
              <a:extLst>
                <a:ext uri="{28A0092B-C50C-407E-A947-70E740481C1C}">
                  <a14:useLocalDpi xmlns:a14="http://schemas.microsoft.com/office/drawing/2010/main" val="0"/>
                </a:ext>
              </a:extLst>
            </a:blip>
            <a:srcRect/>
            <a:stretch>
              <a:fillRect/>
            </a:stretch>
          </p:blipFill>
          <p:spPr bwMode="auto">
            <a:xfrm>
              <a:off x="3265835" y="3162560"/>
              <a:ext cx="5095982" cy="3193791"/>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grpSp>
    </p:spTree>
    <p:extLst>
      <p:ext uri="{BB962C8B-B14F-4D97-AF65-F5344CB8AC3E}">
        <p14:creationId xmlns:p14="http://schemas.microsoft.com/office/powerpoint/2010/main" val="1272526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6073310" y="2413868"/>
            <a:ext cx="5985339" cy="227791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kern="0" dirty="0">
                <a:solidFill>
                  <a:prstClr val="black">
                    <a:lumMod val="75000"/>
                    <a:lumOff val="25000"/>
                  </a:prstClr>
                </a:solidFill>
                <a:latin typeface="Sakkal Majalla" panose="02000000000000000000" pitchFamily="2" charset="-78"/>
                <a:cs typeface="Sakkal Majalla" pitchFamily="2" charset="-78"/>
              </a:rPr>
              <a:t>ما هي وظائف ذكاء الأعمال؟</a:t>
            </a:r>
            <a:endParaRPr kumimoji="0" lang="ar-EG" sz="4800" b="0"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itchFamily="2" charset="-78"/>
            </a:endParaRP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66</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5" name="Picture 2" descr="Free vector visionary technology concept illustration"/>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76275" y="1383030"/>
            <a:ext cx="4339590" cy="43395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48936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02A93DA-8321-490E-B7A0-7881EC602D96}" type="slidenum">
              <a:rPr lang="ar-EG" smtClean="0"/>
              <a:t>67</a:t>
            </a:fld>
            <a:endParaRPr lang="ar-EG"/>
          </a:p>
        </p:txBody>
      </p:sp>
      <p:sp>
        <p:nvSpPr>
          <p:cNvPr id="3" name="Rectangle 2"/>
          <p:cNvSpPr/>
          <p:nvPr/>
        </p:nvSpPr>
        <p:spPr>
          <a:xfrm>
            <a:off x="6709025" y="352567"/>
            <a:ext cx="5332288" cy="604781"/>
          </a:xfrm>
          <a:prstGeom prst="rect">
            <a:avLst/>
          </a:prstGeom>
        </p:spPr>
        <p:txBody>
          <a:bodyPr wrap="square">
            <a:spAutoFit/>
          </a:bodyPr>
          <a:lstStyle/>
          <a:p>
            <a:pPr lvl="0" algn="ctr">
              <a:lnSpc>
                <a:spcPct val="90000"/>
              </a:lnSpc>
              <a:defRPr/>
            </a:pPr>
            <a:r>
              <a:rPr lang="ar-EG" sz="3600" dirty="0">
                <a:solidFill>
                  <a:prstClr val="white"/>
                </a:solidFill>
                <a:latin typeface="Sakkal Majalla" panose="02000000000000000000" pitchFamily="2" charset="-78"/>
                <a:cs typeface="Sakkal Majalla" pitchFamily="2" charset="-78"/>
              </a:rPr>
              <a:t>ما هي وظائف ذكاء الأعمال؟</a:t>
            </a:r>
          </a:p>
        </p:txBody>
      </p:sp>
      <p:grpSp>
        <p:nvGrpSpPr>
          <p:cNvPr id="14" name="Group 13"/>
          <p:cNvGrpSpPr/>
          <p:nvPr/>
        </p:nvGrpSpPr>
        <p:grpSpPr>
          <a:xfrm>
            <a:off x="2114550" y="1878330"/>
            <a:ext cx="8335645" cy="3971925"/>
            <a:chOff x="2194560" y="1661160"/>
            <a:chExt cx="8335645" cy="3971925"/>
          </a:xfrm>
        </p:grpSpPr>
        <p:pic>
          <p:nvPicPr>
            <p:cNvPr id="35842" name="Picture 2" descr="Free photo businessman putting hands together backgroun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4560" y="1661160"/>
              <a:ext cx="8335645" cy="3971925"/>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a:xfrm>
              <a:off x="2274570" y="1715824"/>
              <a:ext cx="3566160" cy="3862596"/>
            </a:xfrm>
            <a:prstGeom prst="rect">
              <a:avLst/>
            </a:prstGeom>
          </p:spPr>
          <p:txBody>
            <a:bodyPr wrap="square">
              <a:spAutoFit/>
            </a:bodyPr>
            <a:lstStyle/>
            <a:p>
              <a:pPr algn="ctr">
                <a:lnSpc>
                  <a:spcPct val="125000"/>
                </a:lnSpc>
              </a:pPr>
              <a:r>
                <a:rPr lang="ar-OM" sz="2800" b="1" dirty="0">
                  <a:solidFill>
                    <a:schemeClr val="bg1"/>
                  </a:solidFill>
                  <a:ea typeface="Calibri" panose="020F0502020204030204" pitchFamily="34" charset="0"/>
                  <a:cs typeface="Sakkal Majalla" panose="02000000000000000000" pitchFamily="2" charset="-78"/>
                </a:rPr>
                <a:t>ذكاء الأعمال يشير الى الأنشطة المتعلقة بجمع البيانات وتخزينها وتحليلها. وتقع العديد من الوظائف المطلوبة بشدة تحت مظلة ذكاء الأعمال، لذا فإن الوقت الحالي مناسب للبحث عن وظيفة في هذا المجال</a:t>
              </a:r>
              <a:endParaRPr lang="ar-EG" sz="3200" dirty="0">
                <a:solidFill>
                  <a:schemeClr val="bg1"/>
                </a:solidFill>
              </a:endParaRPr>
            </a:p>
          </p:txBody>
        </p:sp>
      </p:grpSp>
    </p:spTree>
    <p:extLst>
      <p:ext uri="{BB962C8B-B14F-4D97-AF65-F5344CB8AC3E}">
        <p14:creationId xmlns:p14="http://schemas.microsoft.com/office/powerpoint/2010/main" val="9635402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02A93DA-8321-490E-B7A0-7881EC602D96}" type="slidenum">
              <a:rPr lang="ar-EG" smtClean="0"/>
              <a:t>68</a:t>
            </a:fld>
            <a:endParaRPr lang="ar-EG"/>
          </a:p>
        </p:txBody>
      </p:sp>
      <p:sp>
        <p:nvSpPr>
          <p:cNvPr id="3" name="Rectangle 2"/>
          <p:cNvSpPr/>
          <p:nvPr/>
        </p:nvSpPr>
        <p:spPr>
          <a:xfrm>
            <a:off x="6709025" y="352567"/>
            <a:ext cx="5332288" cy="604781"/>
          </a:xfrm>
          <a:prstGeom prst="rect">
            <a:avLst/>
          </a:prstGeom>
        </p:spPr>
        <p:txBody>
          <a:bodyPr wrap="square">
            <a:spAutoFit/>
          </a:bodyPr>
          <a:lstStyle/>
          <a:p>
            <a:pPr lvl="0" algn="ctr">
              <a:lnSpc>
                <a:spcPct val="90000"/>
              </a:lnSpc>
              <a:defRPr/>
            </a:pPr>
            <a:r>
              <a:rPr lang="ar-EG" sz="3600" dirty="0">
                <a:solidFill>
                  <a:prstClr val="white"/>
                </a:solidFill>
                <a:latin typeface="Sakkal Majalla" panose="02000000000000000000" pitchFamily="2" charset="-78"/>
                <a:cs typeface="Sakkal Majalla" pitchFamily="2" charset="-78"/>
              </a:rPr>
              <a:t>ما هي وظائف ذكاء الأعمال؟</a:t>
            </a:r>
          </a:p>
        </p:txBody>
      </p:sp>
      <p:sp>
        <p:nvSpPr>
          <p:cNvPr id="4" name="Rectangle 3"/>
          <p:cNvSpPr/>
          <p:nvPr/>
        </p:nvSpPr>
        <p:spPr>
          <a:xfrm>
            <a:off x="2854308" y="1488949"/>
            <a:ext cx="8077427" cy="461665"/>
          </a:xfrm>
          <a:prstGeom prst="rect">
            <a:avLst/>
          </a:prstGeom>
        </p:spPr>
        <p:txBody>
          <a:bodyPr wrap="square">
            <a:spAutoFit/>
          </a:bodyPr>
          <a:lstStyle/>
          <a:p>
            <a:pPr lvl="0" algn="justLow">
              <a:defRPr/>
            </a:pPr>
            <a:r>
              <a:rPr lang="ar-EG" sz="2400" b="1" dirty="0">
                <a:solidFill>
                  <a:srgbClr val="002060"/>
                </a:solidFill>
                <a:cs typeface="Sakkal Majalla" panose="02000000000000000000" pitchFamily="2" charset="-78"/>
              </a:rPr>
              <a:t>محلل بيانات أعمال تجارية في البنوك والمؤسسات المالية</a:t>
            </a:r>
            <a:endParaRPr kumimoji="0" lang="ar-EG" sz="2400" b="1" i="0" u="none" strike="noStrike" kern="1200" cap="none" spc="0" normalizeH="0" baseline="0" noProof="0" dirty="0">
              <a:ln>
                <a:noFill/>
              </a:ln>
              <a:solidFill>
                <a:srgbClr val="002060"/>
              </a:solidFill>
              <a:effectLst/>
              <a:uLnTx/>
              <a:uFillTx/>
              <a:latin typeface="Calibri" panose="020F0502020204030204"/>
              <a:cs typeface="Sakkal Majalla" panose="02000000000000000000" pitchFamily="2" charset="-78"/>
            </a:endParaRPr>
          </a:p>
        </p:txBody>
      </p:sp>
      <p:sp>
        <p:nvSpPr>
          <p:cNvPr id="5" name="Rectangle 4"/>
          <p:cNvSpPr/>
          <p:nvPr/>
        </p:nvSpPr>
        <p:spPr>
          <a:xfrm>
            <a:off x="731630" y="2245063"/>
            <a:ext cx="8838666" cy="461665"/>
          </a:xfrm>
          <a:prstGeom prst="rect">
            <a:avLst/>
          </a:prstGeom>
        </p:spPr>
        <p:txBody>
          <a:bodyPr wrap="square">
            <a:spAutoFit/>
          </a:bodyPr>
          <a:lstStyle/>
          <a:p>
            <a:pPr lvl="0" algn="justLow">
              <a:defRPr/>
            </a:pPr>
            <a:r>
              <a:rPr lang="ar-EG" sz="2400" b="1" dirty="0">
                <a:solidFill>
                  <a:srgbClr val="009999"/>
                </a:solidFill>
                <a:cs typeface="Sakkal Majalla" panose="02000000000000000000" pitchFamily="2" charset="-78"/>
              </a:rPr>
              <a:t>باحث في البيانات</a:t>
            </a:r>
            <a:endParaRPr kumimoji="0" lang="ar-EG" sz="2400" b="1" i="0" u="none" strike="noStrike" kern="1200" cap="none" spc="0" normalizeH="0" baseline="0" noProof="0" dirty="0">
              <a:ln>
                <a:noFill/>
              </a:ln>
              <a:solidFill>
                <a:srgbClr val="009999"/>
              </a:solidFill>
              <a:effectLst/>
              <a:uLnTx/>
              <a:uFillTx/>
              <a:latin typeface="Calibri" panose="020F0502020204030204"/>
              <a:cs typeface="Sakkal Majalla" panose="02000000000000000000" pitchFamily="2" charset="-78"/>
            </a:endParaRPr>
          </a:p>
        </p:txBody>
      </p:sp>
      <p:sp>
        <p:nvSpPr>
          <p:cNvPr id="6" name="Rectangle 5"/>
          <p:cNvSpPr/>
          <p:nvPr/>
        </p:nvSpPr>
        <p:spPr>
          <a:xfrm>
            <a:off x="809586" y="3005141"/>
            <a:ext cx="8038301" cy="461665"/>
          </a:xfrm>
          <a:prstGeom prst="rect">
            <a:avLst/>
          </a:prstGeom>
        </p:spPr>
        <p:txBody>
          <a:bodyPr wrap="square">
            <a:spAutoFit/>
          </a:bodyPr>
          <a:lstStyle/>
          <a:p>
            <a:pPr lvl="0" algn="justLow">
              <a:defRPr/>
            </a:pPr>
            <a:r>
              <a:rPr lang="ar-EG" sz="2400" b="1" dirty="0">
                <a:solidFill>
                  <a:srgbClr val="002060"/>
                </a:solidFill>
                <a:cs typeface="Sakkal Majalla" panose="02000000000000000000" pitchFamily="2" charset="-78"/>
              </a:rPr>
              <a:t>تحليل بيانات في شركات الطيران</a:t>
            </a:r>
            <a:endParaRPr kumimoji="0" lang="ar-EG" sz="2400" b="1" i="0" u="none" strike="noStrike" kern="1200" cap="none" spc="0" normalizeH="0" baseline="0" noProof="0" dirty="0">
              <a:ln>
                <a:noFill/>
              </a:ln>
              <a:solidFill>
                <a:srgbClr val="002060"/>
              </a:solidFill>
              <a:effectLst/>
              <a:uLnTx/>
              <a:uFillTx/>
              <a:latin typeface="Calibri" panose="020F0502020204030204"/>
              <a:cs typeface="Sakkal Majalla" panose="02000000000000000000" pitchFamily="2" charset="-78"/>
            </a:endParaRPr>
          </a:p>
        </p:txBody>
      </p:sp>
      <p:sp>
        <p:nvSpPr>
          <p:cNvPr id="7" name="Rectangle 6"/>
          <p:cNvSpPr/>
          <p:nvPr/>
        </p:nvSpPr>
        <p:spPr>
          <a:xfrm>
            <a:off x="603292" y="3935599"/>
            <a:ext cx="7957867" cy="461665"/>
          </a:xfrm>
          <a:prstGeom prst="rect">
            <a:avLst/>
          </a:prstGeom>
        </p:spPr>
        <p:txBody>
          <a:bodyPr wrap="square">
            <a:spAutoFit/>
          </a:bodyPr>
          <a:lstStyle/>
          <a:p>
            <a:pPr lvl="0" algn="justLow">
              <a:defRPr/>
            </a:pPr>
            <a:r>
              <a:rPr lang="ar-EG" sz="2400" b="1" dirty="0">
                <a:solidFill>
                  <a:srgbClr val="E7E6E6">
                    <a:lumMod val="10000"/>
                  </a:srgbClr>
                </a:solidFill>
                <a:cs typeface="Sakkal Majalla" panose="02000000000000000000" pitchFamily="2" charset="-78"/>
              </a:rPr>
              <a:t>محلل بيانات في مستودعات الاعمال التجارية</a:t>
            </a:r>
            <a:endParaRPr kumimoji="0" lang="ar-EG" sz="2400" b="1" i="0" u="none" strike="noStrike" kern="1200" cap="none" spc="0" normalizeH="0" baseline="0" noProof="0" dirty="0">
              <a:ln>
                <a:noFill/>
              </a:ln>
              <a:solidFill>
                <a:srgbClr val="E7E6E6">
                  <a:lumMod val="10000"/>
                </a:srgbClr>
              </a:solidFill>
              <a:effectLst/>
              <a:uLnTx/>
              <a:uFillTx/>
              <a:latin typeface="Calibri" panose="020F0502020204030204"/>
              <a:cs typeface="Sakkal Majalla" panose="02000000000000000000" pitchFamily="2" charset="-78"/>
            </a:endParaRPr>
          </a:p>
        </p:txBody>
      </p:sp>
      <p:sp>
        <p:nvSpPr>
          <p:cNvPr id="8" name="Rectangle 7"/>
          <p:cNvSpPr/>
          <p:nvPr/>
        </p:nvSpPr>
        <p:spPr>
          <a:xfrm>
            <a:off x="809586" y="4866057"/>
            <a:ext cx="8054343" cy="461665"/>
          </a:xfrm>
          <a:prstGeom prst="rect">
            <a:avLst/>
          </a:prstGeom>
        </p:spPr>
        <p:txBody>
          <a:bodyPr wrap="square">
            <a:spAutoFit/>
          </a:bodyPr>
          <a:lstStyle/>
          <a:p>
            <a:pPr lvl="0" algn="justLow">
              <a:defRPr/>
            </a:pPr>
            <a:r>
              <a:rPr lang="ar-EG" sz="2400" b="1" dirty="0">
                <a:solidFill>
                  <a:srgbClr val="FFC000">
                    <a:lumMod val="50000"/>
                  </a:srgbClr>
                </a:solidFill>
                <a:cs typeface="Sakkal Majalla" panose="02000000000000000000" pitchFamily="2" charset="-78"/>
              </a:rPr>
              <a:t>تحليل بيانات شركات الاتصالات</a:t>
            </a:r>
            <a:endParaRPr kumimoji="0" lang="ar-EG" sz="2400" b="1" i="0" u="none" strike="noStrike" kern="1200" cap="none" spc="0" normalizeH="0" baseline="0" noProof="0" dirty="0">
              <a:ln>
                <a:noFill/>
              </a:ln>
              <a:solidFill>
                <a:srgbClr val="FFC000">
                  <a:lumMod val="50000"/>
                </a:srgbClr>
              </a:solidFill>
              <a:effectLst/>
              <a:uLnTx/>
              <a:uFillTx/>
              <a:latin typeface="Calibri" panose="020F0502020204030204"/>
              <a:cs typeface="Sakkal Majalla" panose="02000000000000000000" pitchFamily="2" charset="-78"/>
            </a:endParaRPr>
          </a:p>
        </p:txBody>
      </p:sp>
      <p:sp>
        <p:nvSpPr>
          <p:cNvPr id="9" name="Rectangle 8"/>
          <p:cNvSpPr/>
          <p:nvPr/>
        </p:nvSpPr>
        <p:spPr>
          <a:xfrm>
            <a:off x="1314925" y="5566813"/>
            <a:ext cx="8254837" cy="461665"/>
          </a:xfrm>
          <a:prstGeom prst="rect">
            <a:avLst/>
          </a:prstGeom>
        </p:spPr>
        <p:txBody>
          <a:bodyPr wrap="square">
            <a:spAutoFit/>
          </a:bodyPr>
          <a:lstStyle/>
          <a:p>
            <a:pPr lvl="0" algn="justLow">
              <a:defRPr/>
            </a:pPr>
            <a:r>
              <a:rPr lang="ar-EG" sz="2400" b="1" dirty="0">
                <a:solidFill>
                  <a:srgbClr val="ED7D31">
                    <a:lumMod val="50000"/>
                  </a:srgbClr>
                </a:solidFill>
                <a:cs typeface="Sakkal Majalla" panose="02000000000000000000" pitchFamily="2" charset="-78"/>
              </a:rPr>
              <a:t>مستشار اعمال</a:t>
            </a:r>
            <a:endParaRPr kumimoji="0" lang="ar-EG" sz="2400" b="1" i="0" u="none" strike="noStrike" kern="1200" cap="none" spc="0" normalizeH="0" baseline="0" noProof="0" dirty="0">
              <a:ln>
                <a:noFill/>
              </a:ln>
              <a:solidFill>
                <a:srgbClr val="ED7D31">
                  <a:lumMod val="50000"/>
                </a:srgbClr>
              </a:solidFill>
              <a:effectLst/>
              <a:uLnTx/>
              <a:uFillTx/>
              <a:latin typeface="Calibri" panose="020F0502020204030204"/>
              <a:cs typeface="Sakkal Majalla" panose="02000000000000000000" pitchFamily="2" charset="-78"/>
            </a:endParaRPr>
          </a:p>
        </p:txBody>
      </p:sp>
      <p:sp>
        <p:nvSpPr>
          <p:cNvPr id="10" name="Rectangle 9"/>
          <p:cNvSpPr/>
          <p:nvPr/>
        </p:nvSpPr>
        <p:spPr>
          <a:xfrm>
            <a:off x="1004346" y="6206821"/>
            <a:ext cx="9786902" cy="461665"/>
          </a:xfrm>
          <a:prstGeom prst="rect">
            <a:avLst/>
          </a:prstGeom>
        </p:spPr>
        <p:txBody>
          <a:bodyPr wrap="square">
            <a:spAutoFit/>
          </a:bodyPr>
          <a:lstStyle/>
          <a:p>
            <a:pPr lvl="0" algn="justLow">
              <a:defRPr/>
            </a:pPr>
            <a:r>
              <a:rPr lang="ar-EG" sz="2400" b="1" dirty="0">
                <a:solidFill>
                  <a:srgbClr val="00B050"/>
                </a:solidFill>
                <a:cs typeface="Sakkal Majalla" panose="02000000000000000000" pitchFamily="2" charset="-78"/>
              </a:rPr>
              <a:t>محلل بيانات في الجامعات والكليات والمؤسسات التعليمية</a:t>
            </a:r>
            <a:endParaRPr kumimoji="0" lang="ar-EG" sz="2400" b="1" i="0" u="none" strike="noStrike" kern="1200" cap="none" spc="0" normalizeH="0" baseline="0" noProof="0" dirty="0">
              <a:ln>
                <a:noFill/>
              </a:ln>
              <a:solidFill>
                <a:srgbClr val="00B050"/>
              </a:solidFill>
              <a:effectLst/>
              <a:uLnTx/>
              <a:uFillTx/>
              <a:latin typeface="Calibri" panose="020F0502020204030204"/>
              <a:cs typeface="Sakkal Majalla" panose="02000000000000000000" pitchFamily="2" charset="-78"/>
            </a:endParaRPr>
          </a:p>
        </p:txBody>
      </p:sp>
      <p:grpSp>
        <p:nvGrpSpPr>
          <p:cNvPr id="11" name="Group 10"/>
          <p:cNvGrpSpPr/>
          <p:nvPr/>
        </p:nvGrpSpPr>
        <p:grpSpPr>
          <a:xfrm>
            <a:off x="8472227" y="1950614"/>
            <a:ext cx="3569086" cy="4406212"/>
            <a:chOff x="7550467" y="1557629"/>
            <a:chExt cx="3394363" cy="4406212"/>
          </a:xfrm>
        </p:grpSpPr>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50467" y="1557629"/>
              <a:ext cx="3394363" cy="4406212"/>
            </a:xfrm>
            <a:prstGeom prst="rect">
              <a:avLst/>
            </a:prstGeom>
          </p:spPr>
        </p:pic>
        <p:sp>
          <p:nvSpPr>
            <p:cNvPr id="13" name="Rectangle 12"/>
            <p:cNvSpPr/>
            <p:nvPr/>
          </p:nvSpPr>
          <p:spPr>
            <a:xfrm>
              <a:off x="9024614" y="3208679"/>
              <a:ext cx="1729914" cy="954107"/>
            </a:xfrm>
            <a:prstGeom prst="rect">
              <a:avLst/>
            </a:prstGeom>
          </p:spPr>
          <p:txBody>
            <a:bodyPr wrap="square">
              <a:spAutoFit/>
            </a:bodyPr>
            <a:lstStyle/>
            <a:p>
              <a:pPr lvl="0" algn="ctr">
                <a:defRPr/>
              </a:pPr>
              <a:r>
                <a:rPr lang="ar-EG" sz="2800" b="1" dirty="0">
                  <a:solidFill>
                    <a:prstClr val="white"/>
                  </a:solidFill>
                  <a:cs typeface="Sakkal Majalla" panose="02000000000000000000" pitchFamily="2" charset="-78"/>
                </a:rPr>
                <a:t>فيما يلي سبع وظائف مقترحة</a:t>
              </a:r>
              <a:endParaRPr kumimoji="0" lang="ar-EG" sz="2800" b="1" i="0" u="none" strike="noStrike" kern="1200" cap="none" spc="0" normalizeH="0" baseline="0" noProof="0" dirty="0">
                <a:ln>
                  <a:noFill/>
                </a:ln>
                <a:solidFill>
                  <a:prstClr val="white"/>
                </a:solidFill>
                <a:effectLst/>
                <a:uLnTx/>
                <a:uFillTx/>
                <a:latin typeface="Calibri" panose="020F0502020204030204"/>
                <a:cs typeface="Sakkal Majalla" panose="02000000000000000000" pitchFamily="2" charset="-78"/>
              </a:endParaRPr>
            </a:p>
          </p:txBody>
        </p:sp>
      </p:grpSp>
      <p:pic>
        <p:nvPicPr>
          <p:cNvPr id="37890" name="Picture 2" descr="Vector investment money income increase business success concept"/>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 y="459798"/>
            <a:ext cx="4857751" cy="56578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6810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80">
                                          <p:stCondLst>
                                            <p:cond delay="0"/>
                                          </p:stCondLst>
                                        </p:cTn>
                                        <p:tgtEl>
                                          <p:spTgt spid="11"/>
                                        </p:tgtEl>
                                      </p:cBhvr>
                                    </p:animEffect>
                                    <p:anim calcmode="lin" valueType="num">
                                      <p:cBhvr>
                                        <p:cTn id="8"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3" dur="26">
                                          <p:stCondLst>
                                            <p:cond delay="650"/>
                                          </p:stCondLst>
                                        </p:cTn>
                                        <p:tgtEl>
                                          <p:spTgt spid="11"/>
                                        </p:tgtEl>
                                      </p:cBhvr>
                                      <p:to x="100000" y="60000"/>
                                    </p:animScale>
                                    <p:animScale>
                                      <p:cBhvr>
                                        <p:cTn id="14" dur="166" decel="50000">
                                          <p:stCondLst>
                                            <p:cond delay="676"/>
                                          </p:stCondLst>
                                        </p:cTn>
                                        <p:tgtEl>
                                          <p:spTgt spid="11"/>
                                        </p:tgtEl>
                                      </p:cBhvr>
                                      <p:to x="100000" y="100000"/>
                                    </p:animScale>
                                    <p:animScale>
                                      <p:cBhvr>
                                        <p:cTn id="15" dur="26">
                                          <p:stCondLst>
                                            <p:cond delay="1312"/>
                                          </p:stCondLst>
                                        </p:cTn>
                                        <p:tgtEl>
                                          <p:spTgt spid="11"/>
                                        </p:tgtEl>
                                      </p:cBhvr>
                                      <p:to x="100000" y="80000"/>
                                    </p:animScale>
                                    <p:animScale>
                                      <p:cBhvr>
                                        <p:cTn id="16" dur="166" decel="50000">
                                          <p:stCondLst>
                                            <p:cond delay="1338"/>
                                          </p:stCondLst>
                                        </p:cTn>
                                        <p:tgtEl>
                                          <p:spTgt spid="11"/>
                                        </p:tgtEl>
                                      </p:cBhvr>
                                      <p:to x="100000" y="100000"/>
                                    </p:animScale>
                                    <p:animScale>
                                      <p:cBhvr>
                                        <p:cTn id="17" dur="26">
                                          <p:stCondLst>
                                            <p:cond delay="1642"/>
                                          </p:stCondLst>
                                        </p:cTn>
                                        <p:tgtEl>
                                          <p:spTgt spid="11"/>
                                        </p:tgtEl>
                                      </p:cBhvr>
                                      <p:to x="100000" y="90000"/>
                                    </p:animScale>
                                    <p:animScale>
                                      <p:cBhvr>
                                        <p:cTn id="18" dur="166" decel="50000">
                                          <p:stCondLst>
                                            <p:cond delay="1668"/>
                                          </p:stCondLst>
                                        </p:cTn>
                                        <p:tgtEl>
                                          <p:spTgt spid="11"/>
                                        </p:tgtEl>
                                      </p:cBhvr>
                                      <p:to x="100000" y="100000"/>
                                    </p:animScale>
                                    <p:animScale>
                                      <p:cBhvr>
                                        <p:cTn id="19" dur="26">
                                          <p:stCondLst>
                                            <p:cond delay="1808"/>
                                          </p:stCondLst>
                                        </p:cTn>
                                        <p:tgtEl>
                                          <p:spTgt spid="11"/>
                                        </p:tgtEl>
                                      </p:cBhvr>
                                      <p:to x="100000" y="95000"/>
                                    </p:animScale>
                                    <p:animScale>
                                      <p:cBhvr>
                                        <p:cTn id="20" dur="166" decel="50000">
                                          <p:stCondLst>
                                            <p:cond delay="1834"/>
                                          </p:stCondLst>
                                        </p:cTn>
                                        <p:tgtEl>
                                          <p:spTgt spid="11"/>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arn(inVertical)">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barn(inVertical)">
                                      <p:cBhvr>
                                        <p:cTn id="30" dur="5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barn(inVertical)">
                                      <p:cBhvr>
                                        <p:cTn id="35" dur="500"/>
                                        <p:tgtEl>
                                          <p:spTgt spid="6"/>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barn(inVertical)">
                                      <p:cBhvr>
                                        <p:cTn id="40" dur="500"/>
                                        <p:tgtEl>
                                          <p:spTgt spid="7"/>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barn(inVertical)">
                                      <p:cBhvr>
                                        <p:cTn id="45" dur="500"/>
                                        <p:tgtEl>
                                          <p:spTgt spid="8"/>
                                        </p:tgtEl>
                                      </p:cBhvr>
                                    </p:animEffect>
                                  </p:childTnLst>
                                </p:cTn>
                              </p:par>
                            </p:childTnLst>
                          </p:cTn>
                        </p:par>
                      </p:childTnLst>
                    </p:cTn>
                  </p:par>
                  <p:par>
                    <p:cTn id="46" fill="hold">
                      <p:stCondLst>
                        <p:cond delay="indefinite"/>
                      </p:stCondLst>
                      <p:childTnLst>
                        <p:par>
                          <p:cTn id="47" fill="hold">
                            <p:stCondLst>
                              <p:cond delay="0"/>
                            </p:stCondLst>
                            <p:childTnLst>
                              <p:par>
                                <p:cTn id="48" presetID="16" presetClass="entr" presetSubtype="21" fill="hold" grpId="0" nodeType="click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barn(inVertical)">
                                      <p:cBhvr>
                                        <p:cTn id="50" dur="500"/>
                                        <p:tgtEl>
                                          <p:spTgt spid="9"/>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ntr" presetSubtype="21"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barn(inVertical)">
                                      <p:cBhvr>
                                        <p:cTn id="5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6427768" y="2736432"/>
            <a:ext cx="5157627" cy="227791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kern="0" dirty="0">
                <a:solidFill>
                  <a:prstClr val="black">
                    <a:lumMod val="75000"/>
                    <a:lumOff val="25000"/>
                  </a:prstClr>
                </a:solidFill>
                <a:latin typeface="Sakkal Majalla" panose="02000000000000000000" pitchFamily="2" charset="-78"/>
                <a:cs typeface="Sakkal Majalla" pitchFamily="2" charset="-78"/>
              </a:rPr>
              <a:t>ما هي منصات </a:t>
            </a:r>
            <a:r>
              <a:rPr lang="en-US" sz="4800" kern="0" dirty="0">
                <a:solidFill>
                  <a:prstClr val="black">
                    <a:lumMod val="75000"/>
                    <a:lumOff val="25000"/>
                  </a:prstClr>
                </a:solidFill>
                <a:latin typeface="Sakkal Majalla" panose="02000000000000000000" pitchFamily="2" charset="-78"/>
                <a:cs typeface="Sakkal Majalla" pitchFamily="2" charset="-78"/>
              </a:rPr>
              <a:t>business intelligence؟</a:t>
            </a:r>
            <a:endParaRPr kumimoji="0" lang="ar-EG" sz="4800" b="0"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itchFamily="2" charset="-78"/>
            </a:endParaRP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69</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5" name="Picture 2" descr="Free vector visionary technology concept illustration"/>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76275" y="1383030"/>
            <a:ext cx="4339590" cy="43395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12797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8791074" y="112678"/>
            <a:ext cx="3541602" cy="6858000"/>
            <a:chOff x="8791074" y="112678"/>
            <a:chExt cx="3541602" cy="6858000"/>
          </a:xfrm>
        </p:grpSpPr>
        <p:pic>
          <p:nvPicPr>
            <p:cNvPr id="4" name="Picture 3"/>
            <p:cNvPicPr>
              <a:picLocks noChangeAspect="1"/>
            </p:cNvPicPr>
            <p:nvPr/>
          </p:nvPicPr>
          <p:blipFill>
            <a:blip r:embed="rId2" cstate="print">
              <a:extLst>
                <a:ext uri="{BEBA8EAE-BF5A-486C-A8C5-ECC9F3942E4B}">
                  <a14:imgProps xmlns:a14="http://schemas.microsoft.com/office/drawing/2010/main">
                    <a14:imgLayer r:embed="rId3">
                      <a14:imgEffect>
                        <a14:brightnessContrast bright="5000"/>
                      </a14:imgEffect>
                    </a14:imgLayer>
                  </a14:imgProps>
                </a:ext>
                <a:ext uri="{28A0092B-C50C-407E-A947-70E740481C1C}">
                  <a14:useLocalDpi xmlns:a14="http://schemas.microsoft.com/office/drawing/2010/main" val="0"/>
                </a:ext>
              </a:extLst>
            </a:blip>
            <a:stretch>
              <a:fillRect/>
            </a:stretch>
          </p:blipFill>
          <p:spPr>
            <a:xfrm>
              <a:off x="8791074" y="112678"/>
              <a:ext cx="3400926" cy="6858000"/>
            </a:xfrm>
            <a:prstGeom prst="rect">
              <a:avLst/>
            </a:prstGeom>
          </p:spPr>
        </p:pic>
        <p:sp>
          <p:nvSpPr>
            <p:cNvPr id="5" name="Rectangle 4"/>
            <p:cNvSpPr/>
            <p:nvPr/>
          </p:nvSpPr>
          <p:spPr>
            <a:xfrm>
              <a:off x="9294593" y="3212151"/>
              <a:ext cx="3038083" cy="6590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600" b="1" i="0" u="none" strike="noStrike" kern="1200" cap="none" spc="0" normalizeH="0" baseline="0" noProof="0" dirty="0">
                  <a:ln>
                    <a:solidFill>
                      <a:srgbClr val="28B056"/>
                    </a:solidFill>
                  </a:ln>
                  <a:solidFill>
                    <a:srgbClr val="28B056"/>
                  </a:solidFill>
                  <a:effectLst/>
                  <a:uLnTx/>
                  <a:uFillTx/>
                  <a:latin typeface="Sakkal Majalla" pitchFamily="2" charset="-78"/>
                  <a:ea typeface="+mn-ea"/>
                  <a:cs typeface="Sakkal Majalla" pitchFamily="2" charset="-78"/>
                </a:rPr>
                <a:t>الأهداف التفصيلية</a:t>
              </a:r>
            </a:p>
          </p:txBody>
        </p:sp>
      </p:grpSp>
      <p:sp>
        <p:nvSpPr>
          <p:cNvPr id="8" name="Rectangle 7"/>
          <p:cNvSpPr/>
          <p:nvPr/>
        </p:nvSpPr>
        <p:spPr>
          <a:xfrm>
            <a:off x="328088" y="345492"/>
            <a:ext cx="8540085" cy="57333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justLow" defTabSz="914400" rtl="1" eaLnBrk="1" fontAlgn="t" latinLnBrk="0" hangingPunct="1">
              <a:lnSpc>
                <a:spcPct val="150000"/>
              </a:lnSpc>
              <a:spcBef>
                <a:spcPts val="0"/>
              </a:spcBef>
              <a:spcAft>
                <a:spcPts val="0"/>
              </a:spcAft>
              <a:buClrTx/>
              <a:buSzPct val="120000"/>
              <a:buFontTx/>
              <a:buNone/>
              <a:tabLst/>
              <a:defRPr/>
            </a:pPr>
            <a:r>
              <a:rPr kumimoji="0" lang="ar-EG" sz="2800" b="1" i="0" u="none" strike="noStrike" kern="1200" cap="none" spc="0" normalizeH="0" baseline="0" noProof="0" dirty="0">
                <a:ln>
                  <a:noFill/>
                </a:ln>
                <a:solidFill>
                  <a:srgbClr val="C00000"/>
                </a:solidFill>
                <a:effectLst/>
                <a:uLnTx/>
                <a:uFillTx/>
                <a:latin typeface="Sakkal Majalla" pitchFamily="2" charset="-78"/>
                <a:ea typeface="+mn-ea"/>
                <a:cs typeface="Sakkal Majalla" pitchFamily="2" charset="-78"/>
              </a:rPr>
              <a:t>في نهاية البرنامج يتوقع أن يكون المتدرب قادراً على:</a:t>
            </a:r>
          </a:p>
          <a:p>
            <a:pPr marL="914400" lvl="1" indent="-457200" algn="justLow" fontAlgn="t">
              <a:buSzPct val="120000"/>
              <a:buBlip>
                <a:blip r:embed="rId4"/>
              </a:buBlip>
              <a:defRPr/>
            </a:pPr>
            <a:r>
              <a:rPr lang="ar-EG" sz="2400" dirty="0">
                <a:ln>
                  <a:solidFill>
                    <a:srgbClr val="002060"/>
                  </a:solidFill>
                </a:ln>
                <a:solidFill>
                  <a:prstClr val="black">
                    <a:lumMod val="95000"/>
                    <a:lumOff val="5000"/>
                  </a:prstClr>
                </a:solidFill>
                <a:latin typeface="Sakkal Majalla" pitchFamily="2" charset="-78"/>
                <a:cs typeface="Sakkal Majalla" pitchFamily="2" charset="-78"/>
              </a:rPr>
              <a:t> </a:t>
            </a:r>
            <a:r>
              <a:rPr lang="ar-EG" sz="2800" dirty="0">
                <a:ln>
                  <a:solidFill>
                    <a:srgbClr val="002060"/>
                  </a:solidFill>
                </a:ln>
                <a:solidFill>
                  <a:prstClr val="black">
                    <a:lumMod val="95000"/>
                    <a:lumOff val="5000"/>
                  </a:prstClr>
                </a:solidFill>
                <a:latin typeface="Sakkal Majalla" pitchFamily="2" charset="-78"/>
                <a:cs typeface="Sakkal Majalla" pitchFamily="2" charset="-78"/>
              </a:rPr>
              <a:t>التعرف على ذكاء الأعمال وأهميته.</a:t>
            </a:r>
          </a:p>
          <a:p>
            <a:pPr marL="914400" lvl="1" indent="-457200" algn="justLow" fontAlgn="t">
              <a:buSzPct val="120000"/>
              <a:buBlip>
                <a:blip r:embed="rId4"/>
              </a:buBlip>
              <a:defRPr/>
            </a:pPr>
            <a:r>
              <a:rPr lang="ar-EG" sz="2800" dirty="0">
                <a:ln>
                  <a:solidFill>
                    <a:srgbClr val="002060"/>
                  </a:solidFill>
                </a:ln>
                <a:solidFill>
                  <a:prstClr val="black">
                    <a:lumMod val="95000"/>
                    <a:lumOff val="5000"/>
                  </a:prstClr>
                </a:solidFill>
                <a:latin typeface="Sakkal Majalla" pitchFamily="2" charset="-78"/>
                <a:cs typeface="Sakkal Majalla" pitchFamily="2" charset="-78"/>
              </a:rPr>
              <a:t>التمييز بين أنواع ذكاء الأعمال.</a:t>
            </a:r>
          </a:p>
          <a:p>
            <a:pPr marL="914400" lvl="1" indent="-457200" algn="justLow" fontAlgn="t">
              <a:buSzPct val="120000"/>
              <a:buBlip>
                <a:blip r:embed="rId4"/>
              </a:buBlip>
              <a:defRPr/>
            </a:pPr>
            <a:r>
              <a:rPr lang="ar-EG" sz="2800" dirty="0">
                <a:ln>
                  <a:solidFill>
                    <a:srgbClr val="002060"/>
                  </a:solidFill>
                </a:ln>
                <a:solidFill>
                  <a:prstClr val="black">
                    <a:lumMod val="95000"/>
                    <a:lumOff val="5000"/>
                  </a:prstClr>
                </a:solidFill>
                <a:latin typeface="Sakkal Majalla" pitchFamily="2" charset="-78"/>
                <a:cs typeface="Sakkal Majalla" pitchFamily="2" charset="-78"/>
              </a:rPr>
              <a:t>التعرف على تحليلات البيانات وأنواعها.</a:t>
            </a:r>
          </a:p>
          <a:p>
            <a:pPr marL="914400" lvl="1" indent="-457200" algn="justLow" fontAlgn="t">
              <a:buSzPct val="120000"/>
              <a:buBlip>
                <a:blip r:embed="rId4"/>
              </a:buBlip>
              <a:defRPr/>
            </a:pPr>
            <a:r>
              <a:rPr lang="ar-EG" sz="2800" dirty="0">
                <a:ln>
                  <a:solidFill>
                    <a:srgbClr val="002060"/>
                  </a:solidFill>
                </a:ln>
                <a:solidFill>
                  <a:prstClr val="black">
                    <a:lumMod val="95000"/>
                    <a:lumOff val="5000"/>
                  </a:prstClr>
                </a:solidFill>
                <a:latin typeface="Sakkal Majalla" pitchFamily="2" charset="-78"/>
                <a:cs typeface="Sakkal Majalla" pitchFamily="2" charset="-78"/>
              </a:rPr>
              <a:t>اكتشاف الفرق بين ذكاء الاعمال وتحليل البيانات.</a:t>
            </a:r>
          </a:p>
          <a:p>
            <a:pPr marL="914400" lvl="1" indent="-457200" algn="justLow" fontAlgn="t">
              <a:buSzPct val="120000"/>
              <a:buBlip>
                <a:blip r:embed="rId4"/>
              </a:buBlip>
              <a:defRPr/>
            </a:pPr>
            <a:r>
              <a:rPr lang="ar-EG" sz="2800" dirty="0">
                <a:ln>
                  <a:solidFill>
                    <a:srgbClr val="002060"/>
                  </a:solidFill>
                </a:ln>
                <a:solidFill>
                  <a:prstClr val="black">
                    <a:lumMod val="95000"/>
                    <a:lumOff val="5000"/>
                  </a:prstClr>
                </a:solidFill>
                <a:latin typeface="Sakkal Majalla" pitchFamily="2" charset="-78"/>
                <a:cs typeface="Sakkal Majalla" pitchFamily="2" charset="-78"/>
              </a:rPr>
              <a:t>تحديد إجراءات وخطوات لتحليل البيانات.</a:t>
            </a:r>
          </a:p>
          <a:p>
            <a:pPr marL="914400" lvl="1" indent="-457200" algn="justLow" fontAlgn="t">
              <a:buSzPct val="120000"/>
              <a:buBlip>
                <a:blip r:embed="rId4"/>
              </a:buBlip>
              <a:defRPr/>
            </a:pPr>
            <a:r>
              <a:rPr lang="ar-EG" sz="2800" dirty="0">
                <a:ln>
                  <a:solidFill>
                    <a:srgbClr val="002060"/>
                  </a:solidFill>
                </a:ln>
                <a:solidFill>
                  <a:prstClr val="black">
                    <a:lumMod val="95000"/>
                    <a:lumOff val="5000"/>
                  </a:prstClr>
                </a:solidFill>
                <a:latin typeface="Sakkal Majalla" pitchFamily="2" charset="-78"/>
                <a:cs typeface="Sakkal Majalla" pitchFamily="2" charset="-78"/>
              </a:rPr>
              <a:t>إبراز أهمية تحليلات البيانات.</a:t>
            </a:r>
          </a:p>
          <a:p>
            <a:pPr marL="914400" lvl="1" indent="-457200" algn="justLow" fontAlgn="t">
              <a:buSzPct val="120000"/>
              <a:buBlip>
                <a:blip r:embed="rId4"/>
              </a:buBlip>
              <a:defRPr/>
            </a:pPr>
            <a:r>
              <a:rPr lang="ar-EG" sz="2800" dirty="0">
                <a:ln>
                  <a:solidFill>
                    <a:srgbClr val="002060"/>
                  </a:solidFill>
                </a:ln>
                <a:solidFill>
                  <a:prstClr val="black">
                    <a:lumMod val="95000"/>
                    <a:lumOff val="5000"/>
                  </a:prstClr>
                </a:solidFill>
                <a:latin typeface="Sakkal Majalla" pitchFamily="2" charset="-78"/>
                <a:cs typeface="Sakkal Majalla" pitchFamily="2" charset="-78"/>
              </a:rPr>
              <a:t>الاطلاع على أهم أدوات وتقنيات تحليل البيانات.</a:t>
            </a:r>
          </a:p>
          <a:p>
            <a:pPr marL="914400" lvl="1" indent="-457200" algn="justLow" fontAlgn="t">
              <a:buSzPct val="120000"/>
              <a:buBlip>
                <a:blip r:embed="rId4"/>
              </a:buBlip>
              <a:defRPr/>
            </a:pPr>
            <a:r>
              <a:rPr lang="ar-EG" sz="2800" dirty="0">
                <a:ln>
                  <a:solidFill>
                    <a:srgbClr val="002060"/>
                  </a:solidFill>
                </a:ln>
                <a:solidFill>
                  <a:prstClr val="black">
                    <a:lumMod val="95000"/>
                    <a:lumOff val="5000"/>
                  </a:prstClr>
                </a:solidFill>
                <a:latin typeface="Sakkal Majalla" pitchFamily="2" charset="-78"/>
                <a:cs typeface="Sakkal Majalla" pitchFamily="2" charset="-78"/>
              </a:rPr>
              <a:t>التعرف على مستقبل ذكاء الاعمال وتحليل البيانات.</a:t>
            </a:r>
          </a:p>
          <a:p>
            <a:pPr marL="914400" lvl="1" indent="-457200" algn="justLow" fontAlgn="t">
              <a:buSzPct val="120000"/>
              <a:buBlip>
                <a:blip r:embed="rId4"/>
              </a:buBlip>
              <a:defRPr/>
            </a:pPr>
            <a:r>
              <a:rPr lang="ar-EG" sz="2800" dirty="0">
                <a:ln>
                  <a:solidFill>
                    <a:srgbClr val="002060"/>
                  </a:solidFill>
                </a:ln>
                <a:solidFill>
                  <a:prstClr val="black">
                    <a:lumMod val="95000"/>
                    <a:lumOff val="5000"/>
                  </a:prstClr>
                </a:solidFill>
                <a:latin typeface="Sakkal Majalla" pitchFamily="2" charset="-78"/>
                <a:cs typeface="Sakkal Majalla" pitchFamily="2" charset="-78"/>
              </a:rPr>
              <a:t>التمكن من تحليل البيانات باستخدام .</a:t>
            </a:r>
            <a:r>
              <a:rPr lang="en-US" sz="2800" dirty="0">
                <a:ln>
                  <a:solidFill>
                    <a:srgbClr val="002060"/>
                  </a:solidFill>
                </a:ln>
                <a:solidFill>
                  <a:prstClr val="black">
                    <a:lumMod val="95000"/>
                    <a:lumOff val="5000"/>
                  </a:prstClr>
                </a:solidFill>
                <a:latin typeface="Sakkal Majalla" pitchFamily="2" charset="-78"/>
                <a:cs typeface="Sakkal Majalla" pitchFamily="2" charset="-78"/>
              </a:rPr>
              <a:t>Excel for Windows</a:t>
            </a:r>
          </a:p>
          <a:p>
            <a:pPr marL="914400" lvl="1" indent="-457200" algn="justLow" fontAlgn="t">
              <a:buSzPct val="120000"/>
              <a:buBlip>
                <a:blip r:embed="rId4"/>
              </a:buBlip>
              <a:defRPr/>
            </a:pPr>
            <a:r>
              <a:rPr lang="ar-EG" sz="2800" dirty="0">
                <a:ln>
                  <a:solidFill>
                    <a:srgbClr val="002060"/>
                  </a:solidFill>
                </a:ln>
                <a:solidFill>
                  <a:prstClr val="black">
                    <a:lumMod val="95000"/>
                    <a:lumOff val="5000"/>
                  </a:prstClr>
                </a:solidFill>
                <a:latin typeface="Sakkal Majalla" pitchFamily="2" charset="-78"/>
                <a:cs typeface="Sakkal Majalla" pitchFamily="2" charset="-78"/>
              </a:rPr>
              <a:t>القدرة على التعامل مع البيانات في برنامج إكسيل.</a:t>
            </a:r>
          </a:p>
          <a:p>
            <a:pPr marL="914400" lvl="1" indent="-457200" algn="justLow" fontAlgn="t">
              <a:buSzPct val="120000"/>
              <a:buBlip>
                <a:blip r:embed="rId4"/>
              </a:buBlip>
              <a:defRPr/>
            </a:pPr>
            <a:r>
              <a:rPr lang="ar-EG" sz="2800" dirty="0">
                <a:ln>
                  <a:solidFill>
                    <a:srgbClr val="002060"/>
                  </a:solidFill>
                </a:ln>
                <a:solidFill>
                  <a:prstClr val="black">
                    <a:lumMod val="95000"/>
                    <a:lumOff val="5000"/>
                  </a:prstClr>
                </a:solidFill>
                <a:latin typeface="Sakkal Majalla" pitchFamily="2" charset="-78"/>
                <a:cs typeface="Sakkal Majalla" pitchFamily="2" charset="-78"/>
              </a:rPr>
              <a:t>الاطلاع على كيفية التعامل مع الدوال والصيغ الحسابية.</a:t>
            </a:r>
          </a:p>
        </p:txBody>
      </p:sp>
    </p:spTree>
    <p:extLst>
      <p:ext uri="{BB962C8B-B14F-4D97-AF65-F5344CB8AC3E}">
        <p14:creationId xmlns:p14="http://schemas.microsoft.com/office/powerpoint/2010/main" val="3403780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barn(inVertical)">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8">
                                            <p:txEl>
                                              <p:pRg st="1" end="1"/>
                                            </p:txEl>
                                          </p:spTgt>
                                        </p:tgtEl>
                                        <p:attrNameLst>
                                          <p:attrName>style.visibility</p:attrName>
                                        </p:attrNameLst>
                                      </p:cBhvr>
                                      <p:to>
                                        <p:strVal val="visible"/>
                                      </p:to>
                                    </p:set>
                                    <p:animEffect transition="in" filter="barn(inVertical)">
                                      <p:cBhvr>
                                        <p:cTn id="17" dur="500"/>
                                        <p:tgtEl>
                                          <p:spTgt spid="8">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8">
                                            <p:txEl>
                                              <p:pRg st="2" end="2"/>
                                            </p:txEl>
                                          </p:spTgt>
                                        </p:tgtEl>
                                        <p:attrNameLst>
                                          <p:attrName>style.visibility</p:attrName>
                                        </p:attrNameLst>
                                      </p:cBhvr>
                                      <p:to>
                                        <p:strVal val="visible"/>
                                      </p:to>
                                    </p:set>
                                    <p:animEffect transition="in" filter="barn(inVertical)">
                                      <p:cBhvr>
                                        <p:cTn id="22" dur="500"/>
                                        <p:tgtEl>
                                          <p:spTgt spid="8">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8">
                                            <p:txEl>
                                              <p:pRg st="3" end="3"/>
                                            </p:txEl>
                                          </p:spTgt>
                                        </p:tgtEl>
                                        <p:attrNameLst>
                                          <p:attrName>style.visibility</p:attrName>
                                        </p:attrNameLst>
                                      </p:cBhvr>
                                      <p:to>
                                        <p:strVal val="visible"/>
                                      </p:to>
                                    </p:set>
                                    <p:animEffect transition="in" filter="barn(inVertical)">
                                      <p:cBhvr>
                                        <p:cTn id="27" dur="500"/>
                                        <p:tgtEl>
                                          <p:spTgt spid="8">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8">
                                            <p:txEl>
                                              <p:pRg st="4" end="4"/>
                                            </p:txEl>
                                          </p:spTgt>
                                        </p:tgtEl>
                                        <p:attrNameLst>
                                          <p:attrName>style.visibility</p:attrName>
                                        </p:attrNameLst>
                                      </p:cBhvr>
                                      <p:to>
                                        <p:strVal val="visible"/>
                                      </p:to>
                                    </p:set>
                                    <p:animEffect transition="in" filter="barn(inVertical)">
                                      <p:cBhvr>
                                        <p:cTn id="32" dur="500"/>
                                        <p:tgtEl>
                                          <p:spTgt spid="8">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8">
                                            <p:txEl>
                                              <p:pRg st="5" end="5"/>
                                            </p:txEl>
                                          </p:spTgt>
                                        </p:tgtEl>
                                        <p:attrNameLst>
                                          <p:attrName>style.visibility</p:attrName>
                                        </p:attrNameLst>
                                      </p:cBhvr>
                                      <p:to>
                                        <p:strVal val="visible"/>
                                      </p:to>
                                    </p:set>
                                    <p:animEffect transition="in" filter="barn(inVertical)">
                                      <p:cBhvr>
                                        <p:cTn id="37" dur="500"/>
                                        <p:tgtEl>
                                          <p:spTgt spid="8">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8">
                                            <p:txEl>
                                              <p:pRg st="6" end="6"/>
                                            </p:txEl>
                                          </p:spTgt>
                                        </p:tgtEl>
                                        <p:attrNameLst>
                                          <p:attrName>style.visibility</p:attrName>
                                        </p:attrNameLst>
                                      </p:cBhvr>
                                      <p:to>
                                        <p:strVal val="visible"/>
                                      </p:to>
                                    </p:set>
                                    <p:animEffect transition="in" filter="barn(inVertical)">
                                      <p:cBhvr>
                                        <p:cTn id="42" dur="500"/>
                                        <p:tgtEl>
                                          <p:spTgt spid="8">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nodeType="clickEffect">
                                  <p:stCondLst>
                                    <p:cond delay="0"/>
                                  </p:stCondLst>
                                  <p:childTnLst>
                                    <p:set>
                                      <p:cBhvr>
                                        <p:cTn id="46" dur="1" fill="hold">
                                          <p:stCondLst>
                                            <p:cond delay="0"/>
                                          </p:stCondLst>
                                        </p:cTn>
                                        <p:tgtEl>
                                          <p:spTgt spid="8">
                                            <p:txEl>
                                              <p:pRg st="7" end="7"/>
                                            </p:txEl>
                                          </p:spTgt>
                                        </p:tgtEl>
                                        <p:attrNameLst>
                                          <p:attrName>style.visibility</p:attrName>
                                        </p:attrNameLst>
                                      </p:cBhvr>
                                      <p:to>
                                        <p:strVal val="visible"/>
                                      </p:to>
                                    </p:set>
                                    <p:animEffect transition="in" filter="barn(inVertical)">
                                      <p:cBhvr>
                                        <p:cTn id="47" dur="500"/>
                                        <p:tgtEl>
                                          <p:spTgt spid="8">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nodeType="clickEffect">
                                  <p:stCondLst>
                                    <p:cond delay="0"/>
                                  </p:stCondLst>
                                  <p:childTnLst>
                                    <p:set>
                                      <p:cBhvr>
                                        <p:cTn id="51" dur="1" fill="hold">
                                          <p:stCondLst>
                                            <p:cond delay="0"/>
                                          </p:stCondLst>
                                        </p:cTn>
                                        <p:tgtEl>
                                          <p:spTgt spid="8">
                                            <p:txEl>
                                              <p:pRg st="8" end="8"/>
                                            </p:txEl>
                                          </p:spTgt>
                                        </p:tgtEl>
                                        <p:attrNameLst>
                                          <p:attrName>style.visibility</p:attrName>
                                        </p:attrNameLst>
                                      </p:cBhvr>
                                      <p:to>
                                        <p:strVal val="visible"/>
                                      </p:to>
                                    </p:set>
                                    <p:animEffect transition="in" filter="barn(inVertical)">
                                      <p:cBhvr>
                                        <p:cTn id="52" dur="500"/>
                                        <p:tgtEl>
                                          <p:spTgt spid="8">
                                            <p:txEl>
                                              <p:pRg st="8" end="8"/>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nodeType="clickEffect">
                                  <p:stCondLst>
                                    <p:cond delay="0"/>
                                  </p:stCondLst>
                                  <p:childTnLst>
                                    <p:set>
                                      <p:cBhvr>
                                        <p:cTn id="56" dur="1" fill="hold">
                                          <p:stCondLst>
                                            <p:cond delay="0"/>
                                          </p:stCondLst>
                                        </p:cTn>
                                        <p:tgtEl>
                                          <p:spTgt spid="8">
                                            <p:txEl>
                                              <p:pRg st="9" end="9"/>
                                            </p:txEl>
                                          </p:spTgt>
                                        </p:tgtEl>
                                        <p:attrNameLst>
                                          <p:attrName>style.visibility</p:attrName>
                                        </p:attrNameLst>
                                      </p:cBhvr>
                                      <p:to>
                                        <p:strVal val="visible"/>
                                      </p:to>
                                    </p:set>
                                    <p:animEffect transition="in" filter="barn(inVertical)">
                                      <p:cBhvr>
                                        <p:cTn id="57" dur="500"/>
                                        <p:tgtEl>
                                          <p:spTgt spid="8">
                                            <p:txEl>
                                              <p:pRg st="9" end="9"/>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6" presetClass="entr" presetSubtype="21" fill="hold" nodeType="clickEffect">
                                  <p:stCondLst>
                                    <p:cond delay="0"/>
                                  </p:stCondLst>
                                  <p:childTnLst>
                                    <p:set>
                                      <p:cBhvr>
                                        <p:cTn id="61" dur="1" fill="hold">
                                          <p:stCondLst>
                                            <p:cond delay="0"/>
                                          </p:stCondLst>
                                        </p:cTn>
                                        <p:tgtEl>
                                          <p:spTgt spid="8">
                                            <p:txEl>
                                              <p:pRg st="10" end="10"/>
                                            </p:txEl>
                                          </p:spTgt>
                                        </p:tgtEl>
                                        <p:attrNameLst>
                                          <p:attrName>style.visibility</p:attrName>
                                        </p:attrNameLst>
                                      </p:cBhvr>
                                      <p:to>
                                        <p:strVal val="visible"/>
                                      </p:to>
                                    </p:set>
                                    <p:animEffect transition="in" filter="barn(inVertical)">
                                      <p:cBhvr>
                                        <p:cTn id="62" dur="500"/>
                                        <p:tgtEl>
                                          <p:spTgt spid="8">
                                            <p:txEl>
                                              <p:pRg st="10" end="1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6" presetClass="entr" presetSubtype="21" fill="hold" nodeType="clickEffect">
                                  <p:stCondLst>
                                    <p:cond delay="0"/>
                                  </p:stCondLst>
                                  <p:childTnLst>
                                    <p:set>
                                      <p:cBhvr>
                                        <p:cTn id="66" dur="1" fill="hold">
                                          <p:stCondLst>
                                            <p:cond delay="0"/>
                                          </p:stCondLst>
                                        </p:cTn>
                                        <p:tgtEl>
                                          <p:spTgt spid="8">
                                            <p:txEl>
                                              <p:pRg st="11" end="11"/>
                                            </p:txEl>
                                          </p:spTgt>
                                        </p:tgtEl>
                                        <p:attrNameLst>
                                          <p:attrName>style.visibility</p:attrName>
                                        </p:attrNameLst>
                                      </p:cBhvr>
                                      <p:to>
                                        <p:strVal val="visible"/>
                                      </p:to>
                                    </p:set>
                                    <p:animEffect transition="in" filter="barn(inVertical)">
                                      <p:cBhvr>
                                        <p:cTn id="67" dur="500"/>
                                        <p:tgtEl>
                                          <p:spTgt spid="8">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02A93DA-8321-490E-B7A0-7881EC602D96}" type="slidenum">
              <a:rPr lang="ar-EG" smtClean="0"/>
              <a:t>70</a:t>
            </a:fld>
            <a:endParaRPr lang="ar-EG"/>
          </a:p>
        </p:txBody>
      </p:sp>
      <p:sp>
        <p:nvSpPr>
          <p:cNvPr id="3" name="Rectangle 2"/>
          <p:cNvSpPr/>
          <p:nvPr/>
        </p:nvSpPr>
        <p:spPr>
          <a:xfrm>
            <a:off x="6709025" y="225803"/>
            <a:ext cx="5332288" cy="604781"/>
          </a:xfrm>
          <a:prstGeom prst="rect">
            <a:avLst/>
          </a:prstGeom>
        </p:spPr>
        <p:txBody>
          <a:bodyPr wrap="square">
            <a:spAutoFit/>
          </a:bodyPr>
          <a:lstStyle/>
          <a:p>
            <a:pPr lvl="0" algn="ctr">
              <a:lnSpc>
                <a:spcPct val="90000"/>
              </a:lnSpc>
              <a:defRPr/>
            </a:pPr>
            <a:r>
              <a:rPr lang="ar-EG" sz="3600" dirty="0">
                <a:solidFill>
                  <a:prstClr val="white"/>
                </a:solidFill>
                <a:latin typeface="Sakkal Majalla" panose="02000000000000000000" pitchFamily="2" charset="-78"/>
                <a:cs typeface="Sakkal Majalla" pitchFamily="2" charset="-78"/>
              </a:rPr>
              <a:t>ما هي منصات </a:t>
            </a:r>
            <a:r>
              <a:rPr lang="en-US" sz="3600" dirty="0">
                <a:solidFill>
                  <a:prstClr val="white"/>
                </a:solidFill>
                <a:latin typeface="Sakkal Majalla" panose="02000000000000000000" pitchFamily="2" charset="-78"/>
                <a:cs typeface="Sakkal Majalla" pitchFamily="2" charset="-78"/>
              </a:rPr>
              <a:t>business intelligence؟</a:t>
            </a:r>
            <a:endParaRPr lang="ar-EG" sz="3600" dirty="0">
              <a:solidFill>
                <a:prstClr val="white"/>
              </a:solidFill>
              <a:latin typeface="Sakkal Majalla" panose="02000000000000000000" pitchFamily="2" charset="-78"/>
              <a:cs typeface="Sakkal Majalla" pitchFamily="2" charset="-78"/>
            </a:endParaRPr>
          </a:p>
        </p:txBody>
      </p:sp>
      <p:grpSp>
        <p:nvGrpSpPr>
          <p:cNvPr id="4" name="Group 3">
            <a:extLst>
              <a:ext uri="{FF2B5EF4-FFF2-40B4-BE49-F238E27FC236}">
                <a16:creationId xmlns:a16="http://schemas.microsoft.com/office/drawing/2014/main" id="{8C142E63-E9E9-46F8-BBEB-E473EADB6C56}"/>
              </a:ext>
            </a:extLst>
          </p:cNvPr>
          <p:cNvGrpSpPr/>
          <p:nvPr/>
        </p:nvGrpSpPr>
        <p:grpSpPr>
          <a:xfrm flipH="1">
            <a:off x="7826991" y="1746983"/>
            <a:ext cx="3566589" cy="4249733"/>
            <a:chOff x="2073194" y="2718533"/>
            <a:chExt cx="3537861" cy="3916346"/>
          </a:xfrm>
        </p:grpSpPr>
        <p:pic>
          <p:nvPicPr>
            <p:cNvPr id="5" name="Picture 4">
              <a:extLst>
                <a:ext uri="{FF2B5EF4-FFF2-40B4-BE49-F238E27FC236}">
                  <a16:creationId xmlns:a16="http://schemas.microsoft.com/office/drawing/2014/main" id="{C59E7874-505D-46C3-BF36-89838CBE7A4B}"/>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2073194" y="2718533"/>
              <a:ext cx="3537861" cy="3916346"/>
            </a:xfrm>
            <a:prstGeom prst="rect">
              <a:avLst/>
            </a:prstGeom>
          </p:spPr>
        </p:pic>
        <p:sp>
          <p:nvSpPr>
            <p:cNvPr id="6" name="Rectangle 5">
              <a:extLst>
                <a:ext uri="{FF2B5EF4-FFF2-40B4-BE49-F238E27FC236}">
                  <a16:creationId xmlns:a16="http://schemas.microsoft.com/office/drawing/2014/main" id="{F6017756-BC86-4F4C-89BC-B02D8D083A23}"/>
                </a:ext>
              </a:extLst>
            </p:cNvPr>
            <p:cNvSpPr/>
            <p:nvPr/>
          </p:nvSpPr>
          <p:spPr>
            <a:xfrm>
              <a:off x="2115566" y="2773364"/>
              <a:ext cx="2661288" cy="3630487"/>
            </a:xfrm>
            <a:prstGeom prst="rect">
              <a:avLst/>
            </a:prstGeom>
          </p:spPr>
          <p:txBody>
            <a:bodyPr wrap="square">
              <a:spAutoFit/>
            </a:bodyPr>
            <a:lstStyle/>
            <a:p>
              <a:pPr algn="ctr">
                <a:lnSpc>
                  <a:spcPct val="125000"/>
                </a:lnSpc>
                <a:defRPr/>
              </a:pPr>
              <a:r>
                <a:rPr lang="ar-EG" sz="2000" b="1" dirty="0">
                  <a:solidFill>
                    <a:srgbClr val="002060"/>
                  </a:solidFill>
                  <a:latin typeface="Sakkal Majalla" panose="02000000000000000000" pitchFamily="2" charset="-78"/>
                  <a:cs typeface="Sakkal Majalla" panose="02000000000000000000" pitchFamily="2" charset="-78"/>
                </a:rPr>
                <a:t>تتيح منصة ذكاء الاعمال للشركات الاستفادة من بنية البيانات الحالية وإنشاء تطبيقات ذكاء أعمال مخصصة توفر المعلومات للمحللين للاستعلام عنها وتصورها تدعم منصات ذكاء الاعمال الحديثة تحليلات الخدمة الذاتية، مما يسهل على المستخدمين النهائيين إنشاء لوحات المعلومات والتقارير الخاصة بهم</a:t>
              </a:r>
            </a:p>
          </p:txBody>
        </p:sp>
      </p:grpSp>
      <p:grpSp>
        <p:nvGrpSpPr>
          <p:cNvPr id="7" name="Group 6">
            <a:extLst>
              <a:ext uri="{FF2B5EF4-FFF2-40B4-BE49-F238E27FC236}">
                <a16:creationId xmlns:a16="http://schemas.microsoft.com/office/drawing/2014/main" id="{9F127415-1139-4E58-B1CE-5F93D212BE6A}"/>
              </a:ext>
            </a:extLst>
          </p:cNvPr>
          <p:cNvGrpSpPr/>
          <p:nvPr/>
        </p:nvGrpSpPr>
        <p:grpSpPr>
          <a:xfrm flipH="1">
            <a:off x="4304391" y="1746984"/>
            <a:ext cx="3611105" cy="4249734"/>
            <a:chOff x="2006095" y="2718533"/>
            <a:chExt cx="3326309" cy="3916346"/>
          </a:xfrm>
        </p:grpSpPr>
        <p:pic>
          <p:nvPicPr>
            <p:cNvPr id="8" name="Picture 7">
              <a:extLst>
                <a:ext uri="{FF2B5EF4-FFF2-40B4-BE49-F238E27FC236}">
                  <a16:creationId xmlns:a16="http://schemas.microsoft.com/office/drawing/2014/main" id="{5278CEB6-BEE0-4B0B-9A49-72C853A4EB7E}"/>
                </a:ext>
              </a:extLst>
            </p:cNvPr>
            <p:cNvPicPr>
              <a:picLocks noChangeAspect="1"/>
            </p:cNvPicPr>
            <p:nvPr/>
          </p:nvPicPr>
          <p:blipFill>
            <a:blip r:embed="rId5">
              <a:extLst>
                <a:ext uri="{BEBA8EAE-BF5A-486C-A8C5-ECC9F3942E4B}">
                  <a14:imgProps xmlns:a14="http://schemas.microsoft.com/office/drawing/2010/main">
                    <a14:imgLayer r:embed="rId6">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2006095" y="2718533"/>
              <a:ext cx="3326309" cy="3916346"/>
            </a:xfrm>
            <a:prstGeom prst="rect">
              <a:avLst/>
            </a:prstGeom>
          </p:spPr>
        </p:pic>
        <p:sp>
          <p:nvSpPr>
            <p:cNvPr id="9" name="Rectangle 8">
              <a:extLst>
                <a:ext uri="{FF2B5EF4-FFF2-40B4-BE49-F238E27FC236}">
                  <a16:creationId xmlns:a16="http://schemas.microsoft.com/office/drawing/2014/main" id="{D991A125-FC3E-45B5-8A87-FC2E9AD34647}"/>
                </a:ext>
              </a:extLst>
            </p:cNvPr>
            <p:cNvSpPr/>
            <p:nvPr/>
          </p:nvSpPr>
          <p:spPr>
            <a:xfrm>
              <a:off x="2066661" y="2961598"/>
              <a:ext cx="2451745" cy="3630487"/>
            </a:xfrm>
            <a:prstGeom prst="rect">
              <a:avLst/>
            </a:prstGeom>
          </p:spPr>
          <p:txBody>
            <a:bodyPr wrap="square">
              <a:spAutoFit/>
            </a:bodyPr>
            <a:lstStyle/>
            <a:p>
              <a:pPr algn="ctr">
                <a:lnSpc>
                  <a:spcPct val="125000"/>
                </a:lnSpc>
                <a:defRPr/>
              </a:pPr>
              <a:r>
                <a:rPr lang="ar-EG" sz="2000" b="1" dirty="0">
                  <a:solidFill>
                    <a:srgbClr val="002060"/>
                  </a:solidFill>
                  <a:latin typeface="Sakkal Majalla" panose="02000000000000000000" pitchFamily="2" charset="-78"/>
                  <a:cs typeface="Sakkal Majalla" panose="02000000000000000000" pitchFamily="2" charset="-78"/>
                </a:rPr>
                <a:t>تتيح واجهات المستخدم البسيطة جنبًا إلى جنب مع برنامج الواجهة الخلفية لذكاء الاعمال المرن للمستخدمين الاتصال بمجموعة من مصادر البيانات، بما في ذلك قواعد بيانات </a:t>
              </a:r>
              <a:r>
                <a:rPr lang="en-US" sz="2000" b="1" dirty="0">
                  <a:solidFill>
                    <a:srgbClr val="002060"/>
                  </a:solidFill>
                  <a:latin typeface="Sakkal Majalla" panose="02000000000000000000" pitchFamily="2" charset="-78"/>
                  <a:cs typeface="Sakkal Majalla" panose="02000000000000000000" pitchFamily="2" charset="-78"/>
                </a:rPr>
                <a:t>NoSQL </a:t>
              </a:r>
              <a:r>
                <a:rPr lang="ar-EG" sz="2000" b="1" dirty="0">
                  <a:solidFill>
                    <a:srgbClr val="002060"/>
                  </a:solidFill>
                  <a:latin typeface="Sakkal Majalla" panose="02000000000000000000" pitchFamily="2" charset="-78"/>
                  <a:cs typeface="Sakkal Majalla" panose="02000000000000000000" pitchFamily="2" charset="-78"/>
                </a:rPr>
                <a:t>وأنظمة </a:t>
              </a:r>
              <a:r>
                <a:rPr lang="en-US" sz="2000" b="1" dirty="0">
                  <a:solidFill>
                    <a:srgbClr val="002060"/>
                  </a:solidFill>
                  <a:latin typeface="Sakkal Majalla" panose="02000000000000000000" pitchFamily="2" charset="-78"/>
                  <a:cs typeface="Sakkal Majalla" panose="02000000000000000000" pitchFamily="2" charset="-78"/>
                </a:rPr>
                <a:t>Hadoop </a:t>
              </a:r>
              <a:r>
                <a:rPr lang="ar-EG" sz="2000" b="1" dirty="0">
                  <a:solidFill>
                    <a:srgbClr val="002060"/>
                  </a:solidFill>
                  <a:latin typeface="Sakkal Majalla" panose="02000000000000000000" pitchFamily="2" charset="-78"/>
                  <a:cs typeface="Sakkal Majalla" panose="02000000000000000000" pitchFamily="2" charset="-78"/>
                </a:rPr>
                <a:t>والأنظمة الأساسية السحابية ومستودعات البيانات التقليدية، لتطوير عرض متماسك لبياناتهم المتنوعة</a:t>
              </a:r>
            </a:p>
          </p:txBody>
        </p:sp>
      </p:grpSp>
      <p:grpSp>
        <p:nvGrpSpPr>
          <p:cNvPr id="10" name="Group 9">
            <a:extLst>
              <a:ext uri="{FF2B5EF4-FFF2-40B4-BE49-F238E27FC236}">
                <a16:creationId xmlns:a16="http://schemas.microsoft.com/office/drawing/2014/main" id="{1AE665F2-8FAF-4F80-B43D-CDFD2752FC6B}"/>
              </a:ext>
            </a:extLst>
          </p:cNvPr>
          <p:cNvGrpSpPr/>
          <p:nvPr/>
        </p:nvGrpSpPr>
        <p:grpSpPr>
          <a:xfrm flipH="1">
            <a:off x="869023" y="1700547"/>
            <a:ext cx="3566589" cy="4249734"/>
            <a:chOff x="2073194" y="2718533"/>
            <a:chExt cx="3537861" cy="3916346"/>
          </a:xfrm>
        </p:grpSpPr>
        <p:pic>
          <p:nvPicPr>
            <p:cNvPr id="11" name="Picture 10">
              <a:extLst>
                <a:ext uri="{FF2B5EF4-FFF2-40B4-BE49-F238E27FC236}">
                  <a16:creationId xmlns:a16="http://schemas.microsoft.com/office/drawing/2014/main" id="{9D8A2376-9A73-498D-9F29-C73C901AD5E7}"/>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2073194" y="2718533"/>
              <a:ext cx="3537861" cy="3916346"/>
            </a:xfrm>
            <a:prstGeom prst="rect">
              <a:avLst/>
            </a:prstGeom>
          </p:spPr>
        </p:pic>
        <p:sp>
          <p:nvSpPr>
            <p:cNvPr id="12" name="Rectangle 11">
              <a:extLst>
                <a:ext uri="{FF2B5EF4-FFF2-40B4-BE49-F238E27FC236}">
                  <a16:creationId xmlns:a16="http://schemas.microsoft.com/office/drawing/2014/main" id="{27074360-4961-497D-B66D-D4415337F335}"/>
                </a:ext>
              </a:extLst>
            </p:cNvPr>
            <p:cNvSpPr/>
            <p:nvPr/>
          </p:nvSpPr>
          <p:spPr>
            <a:xfrm>
              <a:off x="2073194" y="2756752"/>
              <a:ext cx="2761619" cy="3630487"/>
            </a:xfrm>
            <a:prstGeom prst="rect">
              <a:avLst/>
            </a:prstGeom>
          </p:spPr>
          <p:txBody>
            <a:bodyPr wrap="square">
              <a:spAutoFit/>
            </a:bodyPr>
            <a:lstStyle/>
            <a:p>
              <a:pPr algn="ctr">
                <a:lnSpc>
                  <a:spcPct val="125000"/>
                </a:lnSpc>
                <a:defRPr/>
              </a:pPr>
              <a:r>
                <a:rPr lang="ar-EG" sz="2000" b="1" dirty="0">
                  <a:solidFill>
                    <a:srgbClr val="002060"/>
                  </a:solidFill>
                  <a:latin typeface="Sakkal Majalla" panose="02000000000000000000" pitchFamily="2" charset="-78"/>
                  <a:cs typeface="Sakkal Majalla" panose="02000000000000000000" pitchFamily="2" charset="-78"/>
                </a:rPr>
                <a:t>مع استمرار نمو الذكاء الاصطناعي والتعلم الآلي، ومع سعي الشركات لأن تكون أكثر اعتمادًا على البيانات وتعاونًا، يستمر تطور ذكاء الاعمال أيضًا، مما يمكّن المستخدمين من دمج رؤى الذكاء الاصطناعي وتسخير قوة تصورات البيانات. من بين موفري منصات ذكاء الأعمال المشهورين أوراكل، ومايكروسوفت، واي بي إم، وسيلز فورس</a:t>
              </a:r>
            </a:p>
          </p:txBody>
        </p:sp>
      </p:grpSp>
    </p:spTree>
    <p:extLst>
      <p:ext uri="{BB962C8B-B14F-4D97-AF65-F5344CB8AC3E}">
        <p14:creationId xmlns:p14="http://schemas.microsoft.com/office/powerpoint/2010/main" val="3590679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71</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pic>
        <p:nvPicPr>
          <p:cNvPr id="5" name="Picture 4">
            <a:extLst>
              <a:ext uri="{FF2B5EF4-FFF2-40B4-BE49-F238E27FC236}">
                <a16:creationId xmlns:a16="http://schemas.microsoft.com/office/drawing/2014/main" id="{49041160-09E7-4B2E-ACDE-AB4B9B2A9ED6}"/>
              </a:ext>
            </a:extLst>
          </p:cNvPr>
          <p:cNvPicPr>
            <a:picLocks noChangeAspect="1"/>
          </p:cNvPicPr>
          <p:nvPr/>
        </p:nvPicPr>
        <p:blipFill>
          <a:blip r:embed="rId4"/>
          <a:stretch>
            <a:fillRect/>
          </a:stretch>
        </p:blipFill>
        <p:spPr>
          <a:xfrm>
            <a:off x="2593544" y="51523"/>
            <a:ext cx="7004911" cy="6754953"/>
          </a:xfrm>
          <a:prstGeom prst="rect">
            <a:avLst/>
          </a:prstGeom>
        </p:spPr>
      </p:pic>
      <p:sp>
        <p:nvSpPr>
          <p:cNvPr id="8" name="TextBox 7">
            <a:extLst>
              <a:ext uri="{FF2B5EF4-FFF2-40B4-BE49-F238E27FC236}">
                <a16:creationId xmlns:a16="http://schemas.microsoft.com/office/drawing/2014/main" id="{E84DD86B-C233-4BAD-9629-9FD828E9A657}"/>
              </a:ext>
            </a:extLst>
          </p:cNvPr>
          <p:cNvSpPr txBox="1"/>
          <p:nvPr/>
        </p:nvSpPr>
        <p:spPr>
          <a:xfrm>
            <a:off x="3919086" y="1556227"/>
            <a:ext cx="2445138" cy="2110839"/>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defRPr/>
            </a:pPr>
            <a:r>
              <a:rPr lang="ar-EG" sz="4800" b="1" kern="0" dirty="0">
                <a:solidFill>
                  <a:prstClr val="black">
                    <a:lumMod val="75000"/>
                    <a:lumOff val="25000"/>
                  </a:prstClr>
                </a:solidFill>
                <a:effectLst>
                  <a:outerShdw blurRad="38100" dist="38100" dir="2700000" algn="tl">
                    <a:srgbClr val="000000">
                      <a:alpha val="43137"/>
                    </a:srgbClr>
                  </a:outerShdw>
                </a:effectLst>
                <a:latin typeface="Sakkal Majalla" pitchFamily="2" charset="-78"/>
                <a:cs typeface="Sakkal Majalla" pitchFamily="2" charset="-78"/>
              </a:rPr>
              <a:t>أمثلة على ذكاء الاعمال</a:t>
            </a:r>
            <a:endParaRPr kumimoji="0" lang="ar-EG" sz="4800" b="1" i="0" u="none" strike="noStrike" kern="0" cap="none" spc="0" normalizeH="0" baseline="0" noProof="0" dirty="0">
              <a:ln>
                <a:noFill/>
              </a:ln>
              <a:solidFill>
                <a:prstClr val="black">
                  <a:lumMod val="75000"/>
                  <a:lumOff val="25000"/>
                </a:prstClr>
              </a:solidFill>
              <a:effectLst>
                <a:outerShdw blurRad="38100" dist="38100" dir="2700000" algn="tl">
                  <a:srgbClr val="000000">
                    <a:alpha val="43137"/>
                  </a:srgbClr>
                </a:outerShdw>
              </a:effectLst>
              <a:uLnTx/>
              <a:uFillTx/>
              <a:latin typeface="Sakkal Majalla" pitchFamily="2" charset="-78"/>
              <a:ea typeface="+mn-ea"/>
              <a:cs typeface="Sakkal Majalla" pitchFamily="2" charset="-78"/>
            </a:endParaRPr>
          </a:p>
        </p:txBody>
      </p:sp>
      <p:sp>
        <p:nvSpPr>
          <p:cNvPr id="9" name="TextBox 8">
            <a:extLst>
              <a:ext uri="{FF2B5EF4-FFF2-40B4-BE49-F238E27FC236}">
                <a16:creationId xmlns:a16="http://schemas.microsoft.com/office/drawing/2014/main" id="{480762E8-AC1B-425F-AF86-A8B9D156EEBB}"/>
              </a:ext>
            </a:extLst>
          </p:cNvPr>
          <p:cNvSpPr txBox="1"/>
          <p:nvPr/>
        </p:nvSpPr>
        <p:spPr>
          <a:xfrm>
            <a:off x="2708693" y="4866249"/>
            <a:ext cx="2280063" cy="1293486"/>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48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Adobe Arabic" panose="02040703060201020203" pitchFamily="18" charset="-78"/>
                <a:ea typeface="+mn-ea"/>
                <a:cs typeface="Adobe Arabic" panose="02040703060201020203" pitchFamily="18" charset="-78"/>
              </a:rPr>
              <a:t>انظر دليل المتدرب</a:t>
            </a:r>
          </a:p>
        </p:txBody>
      </p:sp>
    </p:spTree>
    <p:extLst>
      <p:ext uri="{BB962C8B-B14F-4D97-AF65-F5344CB8AC3E}">
        <p14:creationId xmlns:p14="http://schemas.microsoft.com/office/powerpoint/2010/main" val="741980078"/>
      </p:ext>
    </p:extLst>
  </p:cSld>
  <p:clrMapOvr>
    <a:overrideClrMapping bg1="lt1" tx1="dk1" bg2="lt2" tx2="dk2" accent1="accent1" accent2="accent2" accent3="accent3" accent4="accent4" accent5="accent5" accent6="accent6" hlink="hlink" folHlink="folHlink"/>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660701" cy="6371351"/>
          </a:xfrm>
          <a:prstGeom prst="rect">
            <a:avLst/>
          </a:prstGeom>
        </p:spPr>
      </p:pic>
      <p:sp>
        <p:nvSpPr>
          <p:cNvPr id="4" name="Title 1">
            <a:extLst>
              <a:ext uri="{FF2B5EF4-FFF2-40B4-BE49-F238E27FC236}">
                <a16:creationId xmlns:a16="http://schemas.microsoft.com/office/drawing/2014/main" id="{00F23EB7-E336-46EB-A4A0-3DB7A6BF4CE1}"/>
              </a:ext>
            </a:extLst>
          </p:cNvPr>
          <p:cNvSpPr txBox="1">
            <a:spLocks/>
          </p:cNvSpPr>
          <p:nvPr/>
        </p:nvSpPr>
        <p:spPr>
          <a:xfrm>
            <a:off x="6235700" y="2690446"/>
            <a:ext cx="5956300" cy="1053900"/>
          </a:xfrm>
          <a:prstGeom prst="rect">
            <a:avLst/>
          </a:prstGeom>
          <a:solidFill>
            <a:srgbClr val="FFFFFF"/>
          </a:solidFill>
        </p:spPr>
        <p:txBody>
          <a:bodyPr vert="horz" lIns="180000" tIns="180000" rIns="252000" bIns="180000" rtlCol="0" anchor="ctr">
            <a:noAutofit/>
          </a:bodyPr>
          <a:lstStyle>
            <a:lvl1pPr algn="r" defTabSz="914400" rtl="1" eaLnBrk="1" latinLnBrk="0" hangingPunct="1">
              <a:lnSpc>
                <a:spcPct val="90000"/>
              </a:lnSpc>
              <a:spcBef>
                <a:spcPct val="0"/>
              </a:spcBef>
              <a:buNone/>
              <a:defRPr lang="en-ZA" sz="6000" b="1" kern="1200" spc="-300" dirty="0">
                <a:solidFill>
                  <a:schemeClr val="tx1">
                    <a:lumMod val="75000"/>
                    <a:lumOff val="25000"/>
                  </a:schemeClr>
                </a:solidFill>
                <a:latin typeface="+mj-lt"/>
                <a:ea typeface="+mj-ea"/>
                <a:cs typeface="+mj-cs"/>
              </a:defRPr>
            </a:lvl1pPr>
          </a:lstStyle>
          <a:p>
            <a:pPr marL="0" marR="0" lvl="0" indent="0" algn="ctr" defTabSz="914400" rtl="1" eaLnBrk="1" fontAlgn="auto" latinLnBrk="0" hangingPunct="1">
              <a:lnSpc>
                <a:spcPct val="90000"/>
              </a:lnSpc>
              <a:spcBef>
                <a:spcPct val="0"/>
              </a:spcBef>
              <a:spcAft>
                <a:spcPts val="0"/>
              </a:spcAft>
              <a:buClrTx/>
              <a:buSzTx/>
              <a:buFontTx/>
              <a:buNone/>
              <a:tabLst/>
              <a:defRPr/>
            </a:pPr>
            <a:r>
              <a:rPr kumimoji="0" lang="ar-EG" sz="6600" b="1" i="0" u="none" strike="noStrike" kern="1200" cap="none" spc="-300" normalizeH="0" baseline="0" noProof="0" dirty="0">
                <a:ln>
                  <a:noFill/>
                </a:ln>
                <a:solidFill>
                  <a:sysClr val="windowText" lastClr="000000">
                    <a:lumMod val="75000"/>
                    <a:lumOff val="25000"/>
                  </a:sysClr>
                </a:solidFill>
                <a:effectLst/>
                <a:uLnTx/>
                <a:uFillTx/>
                <a:latin typeface="Adobe Arabic" panose="02040503050201020203" pitchFamily="18" charset="-78"/>
                <a:ea typeface="+mj-ea"/>
                <a:cs typeface="Adobe Arabic" panose="02040503050201020203" pitchFamily="18" charset="-78"/>
              </a:rPr>
              <a:t>الجلسة التدريبية الثانية </a:t>
            </a:r>
          </a:p>
        </p:txBody>
      </p:sp>
      <p:sp>
        <p:nvSpPr>
          <p:cNvPr id="5" name="Subtitle 2">
            <a:extLst>
              <a:ext uri="{FF2B5EF4-FFF2-40B4-BE49-F238E27FC236}">
                <a16:creationId xmlns:a16="http://schemas.microsoft.com/office/drawing/2014/main" id="{9E4D4535-D519-40ED-B8A4-2EA1276BB652}"/>
              </a:ext>
            </a:extLst>
          </p:cNvPr>
          <p:cNvSpPr txBox="1">
            <a:spLocks/>
          </p:cNvSpPr>
          <p:nvPr/>
        </p:nvSpPr>
        <p:spPr>
          <a:xfrm>
            <a:off x="6235700" y="3744414"/>
            <a:ext cx="5956300" cy="1446650"/>
          </a:xfrm>
          <a:prstGeom prst="rect">
            <a:avLst/>
          </a:prstGeom>
          <a:solidFill>
            <a:srgbClr val="25AE5D">
              <a:alpha val="80000"/>
            </a:srgbClr>
          </a:solidFill>
        </p:spPr>
        <p:txBody>
          <a:bodyPr vert="horz" lIns="180000" tIns="180000" rIns="252000" bIns="180000" rtlCol="0" anchor="ctr">
            <a:noAutofit/>
          </a:bodyPr>
          <a:lstStyle>
            <a:lvl1pPr marL="0" indent="0" algn="r" defTabSz="914400" rtl="1" eaLnBrk="1" latinLnBrk="0" hangingPunct="1">
              <a:lnSpc>
                <a:spcPct val="90000"/>
              </a:lnSpc>
              <a:spcBef>
                <a:spcPts val="1000"/>
              </a:spcBef>
              <a:buFont typeface="Arial" panose="020B0604020202020204" pitchFamily="34" charset="0"/>
              <a:buNone/>
              <a:defRPr sz="1800" kern="1200">
                <a:solidFill>
                  <a:schemeClr val="bg1"/>
                </a:solidFill>
                <a:latin typeface="+mn-lt"/>
                <a:ea typeface="+mn-ea"/>
                <a:cs typeface="+mn-cs"/>
              </a:defRPr>
            </a:lvl1pPr>
            <a:lvl2pPr marL="266700"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2pPr>
            <a:lvl3pPr marL="5429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3pPr>
            <a:lvl4pPr marL="8096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4pPr>
            <a:lvl5pPr marL="10763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defRPr/>
            </a:pPr>
            <a:r>
              <a:rPr lang="ar-EG" sz="4400" b="1" dirty="0">
                <a:solidFill>
                  <a:srgbClr val="FFFFFF"/>
                </a:solidFill>
                <a:latin typeface="Sakkal Majalla" panose="02000000000000000000" pitchFamily="2" charset="-78"/>
                <a:cs typeface="Sakkal Majalla" panose="02000000000000000000" pitchFamily="2" charset="-78"/>
              </a:rPr>
              <a:t>تحليل البيانات باستخدام </a:t>
            </a:r>
            <a:r>
              <a:rPr lang="en-US" sz="4400" b="1" dirty="0">
                <a:solidFill>
                  <a:srgbClr val="FFFFFF"/>
                </a:solidFill>
                <a:latin typeface="Sakkal Majalla" panose="02000000000000000000" pitchFamily="2" charset="-78"/>
                <a:cs typeface="Sakkal Majalla" panose="02000000000000000000" pitchFamily="2" charset="-78"/>
              </a:rPr>
              <a:t>Excel for Windows</a:t>
            </a:r>
            <a:endParaRPr kumimoji="0" lang="ar-EG" sz="4400" b="1" i="0" u="none" strike="noStrike" kern="1200" cap="none" spc="0" normalizeH="0" baseline="0" noProof="0" dirty="0">
              <a:ln>
                <a:noFill/>
              </a:ln>
              <a:solidFill>
                <a:srgbClr val="FFFFFF"/>
              </a:solidFill>
              <a:effectLst/>
              <a:uLnTx/>
              <a:uFillTx/>
              <a:latin typeface="Sakkal Majalla" panose="02000000000000000000" pitchFamily="2" charset="-78"/>
              <a:ea typeface="+mn-ea"/>
              <a:cs typeface="Sakkal Majalla" panose="02000000000000000000" pitchFamily="2" charset="-78"/>
            </a:endParaRPr>
          </a:p>
        </p:txBody>
      </p:sp>
      <p:sp>
        <p:nvSpPr>
          <p:cNvPr id="6" name="Rectangle 5">
            <a:extLst>
              <a:ext uri="{FF2B5EF4-FFF2-40B4-BE49-F238E27FC236}">
                <a16:creationId xmlns:a16="http://schemas.microsoft.com/office/drawing/2014/main" id="{EC0FBB1B-4F0E-4365-BF27-3150FC6C3B90}"/>
              </a:ext>
            </a:extLst>
          </p:cNvPr>
          <p:cNvSpPr/>
          <p:nvPr/>
        </p:nvSpPr>
        <p:spPr>
          <a:xfrm>
            <a:off x="9780103" y="6803351"/>
            <a:ext cx="1979897" cy="5465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7A13D8A8-6C3D-4527-959D-41C3213F7F02}"/>
              </a:ext>
            </a:extLst>
          </p:cNvPr>
          <p:cNvSpPr/>
          <p:nvPr/>
        </p:nvSpPr>
        <p:spPr>
          <a:xfrm>
            <a:off x="0" y="6803351"/>
            <a:ext cx="9780104" cy="54650"/>
          </a:xfrm>
          <a:prstGeom prst="rect">
            <a:avLst/>
          </a:prstGeom>
          <a:solidFill>
            <a:srgbClr val="25AE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51DD44D8-4A8F-4693-B90A-166855B29D25}"/>
              </a:ext>
            </a:extLst>
          </p:cNvPr>
          <p:cNvSpPr/>
          <p:nvPr/>
        </p:nvSpPr>
        <p:spPr>
          <a:xfrm>
            <a:off x="9780103" y="5134600"/>
            <a:ext cx="2411412" cy="11482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Slide Number Placeholder 10"/>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72</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65933261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7074568" y="2441346"/>
            <a:ext cx="4780548"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800" b="0"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anose="02000000000000000000" pitchFamily="2" charset="-78"/>
              </a:rPr>
              <a:t>البدء في استخدام إكسيل</a:t>
            </a: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73</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6" name="Picture 2" descr="Free vector visionary technology concept illustration"/>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76275" y="1383030"/>
            <a:ext cx="4339590" cy="43395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259217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210546" y="176681"/>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البدء في استخدام إكسيل</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74</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10" name="Group 9"/>
          <p:cNvGrpSpPr/>
          <p:nvPr/>
        </p:nvGrpSpPr>
        <p:grpSpPr>
          <a:xfrm>
            <a:off x="344384" y="1316174"/>
            <a:ext cx="11710639" cy="5139767"/>
            <a:chOff x="344384" y="1316174"/>
            <a:chExt cx="11710639" cy="5139767"/>
          </a:xfrm>
        </p:grpSpPr>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flipV="1">
              <a:off x="8965869" y="1567543"/>
              <a:ext cx="3089154" cy="4888398"/>
            </a:xfrm>
            <a:prstGeom prst="rect">
              <a:avLst/>
            </a:prstGeom>
          </p:spPr>
        </p:pic>
        <p:sp>
          <p:nvSpPr>
            <p:cNvPr id="13" name="Rectangle 12"/>
            <p:cNvSpPr/>
            <p:nvPr/>
          </p:nvSpPr>
          <p:spPr>
            <a:xfrm>
              <a:off x="344384" y="1316174"/>
              <a:ext cx="8775865"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Excel </a:t>
              </a: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هو برنامج جداول بيانات يسمح لك بتخزين المعلومات وتنظيمها وتحليلها. على الرغم من أنك قد تعتقد أن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Excel </a:t>
              </a: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يستخدم فقط من قبل أشخاص معينين لمعالجة البيانات المعقدة</a:t>
              </a:r>
              <a:endPar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4" name="Rectangle 13"/>
          <p:cNvSpPr/>
          <p:nvPr/>
        </p:nvSpPr>
        <p:spPr>
          <a:xfrm>
            <a:off x="344384" y="3226122"/>
            <a:ext cx="8621485" cy="147732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يمكن لأي شخص أن يتعلم كيفية الاستفادة من ميزات البرنامج القوية. سواء كنت تحتفظ بميزانية، أو تنظم سجل تدريب، أو تنشئ فاتورة، فإن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Excel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يجعل من السهل العمل مع أنواع مختلفة من البيانات</a:t>
            </a:r>
          </a:p>
        </p:txBody>
      </p:sp>
      <p:sp>
        <p:nvSpPr>
          <p:cNvPr id="15" name="Rectangle 14"/>
          <p:cNvSpPr/>
          <p:nvPr/>
        </p:nvSpPr>
        <p:spPr>
          <a:xfrm>
            <a:off x="344384" y="5040164"/>
            <a:ext cx="9438903" cy="147732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ستعمل الإجراءات الواردة في هذا البرنامج التعليمي مع جميع الإصدارات الحديثة من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Microsoft Excel، </a:t>
            </a:r>
            <a:b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b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بما في ذلك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Excel 2019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و</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Excel  2016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و</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Office 365.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قد تكون هناك بعض الاختلافات الطفيفة، </a:t>
            </a:r>
            <a:b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b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ولكن في الغالب تكون هذه الإصدارات متشابهة</a:t>
            </a:r>
          </a:p>
        </p:txBody>
      </p:sp>
    </p:spTree>
    <p:extLst>
      <p:ext uri="{BB962C8B-B14F-4D97-AF65-F5344CB8AC3E}">
        <p14:creationId xmlns:p14="http://schemas.microsoft.com/office/powerpoint/2010/main" val="1550450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210546" y="176681"/>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البدء في استخدام إكسيل</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75</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1989323" y="176681"/>
            <a:ext cx="3407430" cy="773206"/>
            <a:chOff x="178123" y="69358"/>
            <a:chExt cx="1249719" cy="480609"/>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123" y="69358"/>
              <a:ext cx="1249719" cy="480609"/>
            </a:xfrm>
            <a:prstGeom prst="rect">
              <a:avLst/>
            </a:prstGeom>
          </p:spPr>
        </p:pic>
        <p:sp>
          <p:nvSpPr>
            <p:cNvPr id="7" name="Rectangle 6"/>
            <p:cNvSpPr/>
            <p:nvPr/>
          </p:nvSpPr>
          <p:spPr>
            <a:xfrm>
              <a:off x="207712" y="136254"/>
              <a:ext cx="1071269" cy="282708"/>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شاشة بدء تشغيل </a:t>
              </a:r>
              <a:r>
                <a:rPr kumimoji="0" lang="en-US" sz="2800" b="1" i="0" u="none" strike="noStrike" kern="1200" cap="none" spc="0" normalizeH="0" baseline="0" noProof="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Excel</a:t>
              </a:r>
              <a:endParaRPr kumimoji="0" lang="en-US" sz="1600" b="0" i="0" u="none" strike="noStrike" kern="1200" cap="none" spc="0" normalizeH="0" baseline="0" noProof="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2" name="Group 11"/>
          <p:cNvGrpSpPr/>
          <p:nvPr/>
        </p:nvGrpSpPr>
        <p:grpSpPr>
          <a:xfrm>
            <a:off x="602611" y="1338218"/>
            <a:ext cx="11406752" cy="1015663"/>
            <a:chOff x="387458" y="2128125"/>
            <a:chExt cx="11406752" cy="1015663"/>
          </a:xfrm>
        </p:grpSpPr>
        <p:pic>
          <p:nvPicPr>
            <p:cNvPr id="13" name="Picture 2" descr="دروس في مايكروسوفت اكسل 2007 Microsoft Excel | موقع برمجة"/>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250105" y="2277409"/>
              <a:ext cx="544105" cy="717097"/>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p:cNvSpPr/>
            <p:nvPr/>
          </p:nvSpPr>
          <p:spPr>
            <a:xfrm>
              <a:off x="387458" y="2128125"/>
              <a:ext cx="10862647"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
                  <a:srgbClr val="00B050"/>
                </a:buClr>
                <a:buSzPts val="1600"/>
                <a:buFontTx/>
                <a:buNone/>
                <a:tabLst>
                  <a:tab pos="5363845" algn="l"/>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	عند فتح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Excel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للمرة الأولى، ستظهر شاشة بدء تشغيل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Excel.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من هنا، ستتمكن من إنشاء مصنف جديد واختيار قالب والوصول إلى المصنفات التي تم تعديلها مؤخرًا</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5" name="Group 14"/>
          <p:cNvGrpSpPr/>
          <p:nvPr/>
        </p:nvGrpSpPr>
        <p:grpSpPr>
          <a:xfrm>
            <a:off x="602610" y="2592574"/>
            <a:ext cx="11406753" cy="717097"/>
            <a:chOff x="387457" y="2277409"/>
            <a:chExt cx="11406753" cy="717097"/>
          </a:xfrm>
        </p:grpSpPr>
        <p:pic>
          <p:nvPicPr>
            <p:cNvPr id="16" name="Picture 2" descr="دروس في مايكروسوفت اكسل 2007 Microsoft Excel | موقع برمجة"/>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250105" y="2277409"/>
              <a:ext cx="544105" cy="717097"/>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6"/>
            <p:cNvSpPr/>
            <p:nvPr/>
          </p:nvSpPr>
          <p:spPr>
            <a:xfrm>
              <a:off x="387457" y="2292312"/>
              <a:ext cx="10862647"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
                  <a:srgbClr val="00B050"/>
                </a:buClr>
                <a:buSzPts val="1600"/>
                <a:buFontTx/>
                <a:buNone/>
                <a:tabLst>
                  <a:tab pos="5363845" algn="l"/>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	من شاشة بدء تشغيل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Excel،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حدد موقع مصنف فارغ وحدده للوصول إلى واجهة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Excel</a:t>
              </a:r>
            </a:p>
          </p:txBody>
        </p:sp>
      </p:grpSp>
      <p:pic>
        <p:nvPicPr>
          <p:cNvPr id="18" name="Picture 17" descr="https://1.bp.blogspot.com/-tmCtPyXEMIA/XxIvyKOEPOI/AAAAAAAAGWs/jd-ihIqjXIgf8Pom3xRPcF6sTTyocGejQCLcBGAsYHQ/w320-h238/1.webp"/>
          <p:cNvPicPr/>
          <p:nvPr/>
        </p:nvPicPr>
        <p:blipFill>
          <a:blip r:embed="rId5">
            <a:extLst>
              <a:ext uri="{28A0092B-C50C-407E-A947-70E740481C1C}">
                <a14:useLocalDpi xmlns:a14="http://schemas.microsoft.com/office/drawing/2010/main" val="0"/>
              </a:ext>
            </a:extLst>
          </a:blip>
          <a:srcRect/>
          <a:stretch>
            <a:fillRect/>
          </a:stretch>
        </p:blipFill>
        <p:spPr bwMode="auto">
          <a:xfrm>
            <a:off x="4195482" y="3415071"/>
            <a:ext cx="4452993" cy="3046680"/>
          </a:xfrm>
          <a:prstGeom prst="rect">
            <a:avLst/>
          </a:prstGeom>
          <a:noFill/>
          <a:ln>
            <a:noFill/>
          </a:ln>
        </p:spPr>
      </p:pic>
    </p:spTree>
    <p:extLst>
      <p:ext uri="{BB962C8B-B14F-4D97-AF65-F5344CB8AC3E}">
        <p14:creationId xmlns:p14="http://schemas.microsoft.com/office/powerpoint/2010/main" val="4082492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8" presetClass="entr" presetSubtype="12"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strips(downLeft)">
                                      <p:cBhvr>
                                        <p:cTn id="14" dur="5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18" presetClass="entr" presetSubtype="12"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strips(downLeft)">
                                      <p:cBhvr>
                                        <p:cTn id="19" dur="500"/>
                                        <p:tgtEl>
                                          <p:spTgt spid="15"/>
                                        </p:tgtEl>
                                      </p:cBhvr>
                                    </p:animEffect>
                                  </p:childTnLst>
                                </p:cTn>
                              </p:par>
                              <p:par>
                                <p:cTn id="20" presetID="14" presetClass="entr" presetSubtype="10" fill="hold"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randombar(horizontal)">
                                      <p:cBhvr>
                                        <p:cTn id="2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210546" y="176681"/>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البدء في استخدام إكسيل</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76</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2258264" y="213339"/>
            <a:ext cx="2941265" cy="773206"/>
            <a:chOff x="178123" y="69358"/>
            <a:chExt cx="1249719" cy="480609"/>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123" y="69358"/>
              <a:ext cx="1249719" cy="480609"/>
            </a:xfrm>
            <a:prstGeom prst="rect">
              <a:avLst/>
            </a:prstGeom>
          </p:spPr>
        </p:pic>
        <p:sp>
          <p:nvSpPr>
            <p:cNvPr id="7" name="Rectangle 6"/>
            <p:cNvSpPr/>
            <p:nvPr/>
          </p:nvSpPr>
          <p:spPr>
            <a:xfrm>
              <a:off x="207712" y="136254"/>
              <a:ext cx="1071269" cy="282708"/>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أجزاء نافذة </a:t>
              </a:r>
              <a:r>
                <a:rPr kumimoji="0" lang="en-US" sz="2800" b="1" i="0" u="none" strike="noStrike" kern="120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Excel</a:t>
              </a:r>
              <a:endParaRPr kumimoji="0" lang="en-US" sz="16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8" name="Group 7"/>
          <p:cNvGrpSpPr/>
          <p:nvPr/>
        </p:nvGrpSpPr>
        <p:grpSpPr>
          <a:xfrm>
            <a:off x="602611" y="1338218"/>
            <a:ext cx="11406752" cy="1015663"/>
            <a:chOff x="387458" y="2128125"/>
            <a:chExt cx="11406752" cy="1015663"/>
          </a:xfrm>
        </p:grpSpPr>
        <p:pic>
          <p:nvPicPr>
            <p:cNvPr id="10" name="Picture 2" descr="دروس في مايكروسوفت اكسل 2007 Microsoft Excel | موقع برمجة"/>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250105" y="2277409"/>
              <a:ext cx="544105" cy="717097"/>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387458" y="2128125"/>
              <a:ext cx="10862647"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
                  <a:srgbClr val="00B050"/>
                </a:buClr>
                <a:buSzPts val="1600"/>
                <a:buFontTx/>
                <a:buNone/>
                <a:tabLst>
                  <a:tab pos="5363845" algn="l"/>
                </a:tabLst>
                <a:defRPr/>
              </a:pP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تكون بعض أجزاء نافذة</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Excel </a:t>
              </a: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(مثل الشريط وأشرطة التمرير) قياسية في معظم برامج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Microsoft</a:t>
              </a: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 الأخرى. ومع ذلك، هناك ميزات أخرى أكثر تحديدًا لجداول البيانات، مثل شريط الصيغة ومربع الاسم وعلامات تبويب ورقة العمل</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2" name="Group 11"/>
          <p:cNvGrpSpPr/>
          <p:nvPr/>
        </p:nvGrpSpPr>
        <p:grpSpPr>
          <a:xfrm>
            <a:off x="602610" y="2525329"/>
            <a:ext cx="11406753" cy="717097"/>
            <a:chOff x="387457" y="2277409"/>
            <a:chExt cx="11406753" cy="717097"/>
          </a:xfrm>
        </p:grpSpPr>
        <p:pic>
          <p:nvPicPr>
            <p:cNvPr id="13" name="Picture 2" descr="دروس في مايكروسوفت اكسل 2007 Microsoft Excel | موقع برمجة"/>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250105" y="2277409"/>
              <a:ext cx="544105" cy="717097"/>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p:cNvSpPr/>
            <p:nvPr/>
          </p:nvSpPr>
          <p:spPr>
            <a:xfrm>
              <a:off x="387457" y="2283939"/>
              <a:ext cx="10862647"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
                  <a:srgbClr val="00B050"/>
                </a:buClr>
                <a:buSzPts val="1600"/>
                <a:buFontTx/>
                <a:buNone/>
                <a:tabLst>
                  <a:tab pos="5363845" algn="l"/>
                </a:tabLst>
                <a:defRPr/>
              </a:pP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	انقر فوق الأزرار الموجودة في الجزء التفاعلي أدناه للتعرف على أجزاء واجهة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Excel</a:t>
              </a:r>
            </a:p>
          </p:txBody>
        </p:sp>
      </p:grpSp>
      <p:pic>
        <p:nvPicPr>
          <p:cNvPr id="15" name="Picture 14" descr="https://1.bp.blogspot.com/-TKhBCt8_ajY/XxIv3CTj_oI/AAAAAAAAGWw/QAcGG2g07CMD6H2uBaVDG3j1tZTNd7-1QCLcBGAsYHQ/w320-h178/2.webp"/>
          <p:cNvPicPr/>
          <p:nvPr/>
        </p:nvPicPr>
        <p:blipFill>
          <a:blip r:embed="rId5">
            <a:extLst>
              <a:ext uri="{28A0092B-C50C-407E-A947-70E740481C1C}">
                <a14:useLocalDpi xmlns:a14="http://schemas.microsoft.com/office/drawing/2010/main" val="0"/>
              </a:ext>
            </a:extLst>
          </a:blip>
          <a:srcRect/>
          <a:stretch>
            <a:fillRect/>
          </a:stretch>
        </p:blipFill>
        <p:spPr bwMode="auto">
          <a:xfrm>
            <a:off x="3854823" y="3313365"/>
            <a:ext cx="4823013" cy="3042986"/>
          </a:xfrm>
          <a:prstGeom prst="rect">
            <a:avLst/>
          </a:prstGeom>
          <a:noFill/>
          <a:ln>
            <a:noFill/>
          </a:ln>
        </p:spPr>
      </p:pic>
    </p:spTree>
    <p:extLst>
      <p:ext uri="{BB962C8B-B14F-4D97-AF65-F5344CB8AC3E}">
        <p14:creationId xmlns:p14="http://schemas.microsoft.com/office/powerpoint/2010/main" val="1149889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8" presetClass="entr" presetSubtype="12"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strips(downLeft)">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8" presetClass="entr" presetSubtype="12"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strips(downLeft)">
                                      <p:cBhvr>
                                        <p:cTn id="19" dur="500"/>
                                        <p:tgtEl>
                                          <p:spTgt spid="12"/>
                                        </p:tgtEl>
                                      </p:cBhvr>
                                    </p:animEffect>
                                  </p:childTnLst>
                                </p:cTn>
                              </p:par>
                              <p:par>
                                <p:cTn id="20" presetID="14" presetClass="entr" presetSubtype="10"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randombar(horizontal)">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210546" y="176681"/>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البدء في استخدام إكسيل</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77</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2258264" y="213339"/>
            <a:ext cx="2941265" cy="773206"/>
            <a:chOff x="178123" y="69358"/>
            <a:chExt cx="1249719" cy="480609"/>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123" y="69358"/>
              <a:ext cx="1249719" cy="480609"/>
            </a:xfrm>
            <a:prstGeom prst="rect">
              <a:avLst/>
            </a:prstGeom>
          </p:spPr>
        </p:pic>
        <p:sp>
          <p:nvSpPr>
            <p:cNvPr id="7" name="Rectangle 6"/>
            <p:cNvSpPr/>
            <p:nvPr/>
          </p:nvSpPr>
          <p:spPr>
            <a:xfrm>
              <a:off x="207712" y="136254"/>
              <a:ext cx="1071269" cy="282708"/>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العمل مع بيئة </a:t>
              </a:r>
              <a:r>
                <a:rPr kumimoji="0" lang="en-US" sz="2800" b="1" i="0" u="none" strike="noStrike" kern="120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Excel</a:t>
              </a:r>
              <a:endParaRPr kumimoji="0" lang="en-US" sz="16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2" name="Rectangle 11"/>
          <p:cNvSpPr/>
          <p:nvPr/>
        </p:nvSpPr>
        <p:spPr>
          <a:xfrm>
            <a:off x="2327903" y="1473416"/>
            <a:ext cx="7554328" cy="193899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1000"/>
              </a:spcAft>
              <a:buClrTx/>
              <a:buSzTx/>
              <a:buFontTx/>
              <a:buNone/>
              <a:tabLst/>
              <a:defRPr/>
            </a:pPr>
            <a:r>
              <a:rPr kumimoji="0" lang="ar-EG" sz="32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يوجد الشريط وشريط أدوات الوصول السريع حيث ستجد الأوامر لأداء المهام الشائعة في </a:t>
            </a:r>
            <a:r>
              <a:rPr kumimoji="0" lang="en-US" sz="32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Excel. </a:t>
            </a:r>
            <a:r>
              <a:rPr kumimoji="0" lang="ar-EG" sz="32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يمنحك عرض </a:t>
            </a:r>
            <a:r>
              <a:rPr kumimoji="0" lang="en-US" sz="32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Backstage </a:t>
            </a:r>
            <a:r>
              <a:rPr kumimoji="0" lang="ar-EG" sz="32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خيارات متنوعة لحفظ المستند وفتحه وطباعته ومشاركته</a:t>
            </a:r>
            <a:endParaRPr kumimoji="0" lang="en-US" sz="2000" b="1"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pic>
        <p:nvPicPr>
          <p:cNvPr id="13" name="Picture Placeholder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01082" y="3412408"/>
            <a:ext cx="6376928" cy="3194768"/>
          </a:xfrm>
          <a:custGeom>
            <a:avLst/>
            <a:gdLst>
              <a:gd name="connsiteX0" fmla="*/ 5904801 w 7945998"/>
              <a:gd name="connsiteY0" fmla="*/ 5437624 h 7437990"/>
              <a:gd name="connsiteX1" fmla="*/ 6117198 w 7945998"/>
              <a:gd name="connsiteY1" fmla="*/ 5634404 h 7437990"/>
              <a:gd name="connsiteX2" fmla="*/ 6117198 w 7945998"/>
              <a:gd name="connsiteY2" fmla="*/ 7150621 h 7437990"/>
              <a:gd name="connsiteX3" fmla="*/ 5904801 w 7945998"/>
              <a:gd name="connsiteY3" fmla="*/ 7347401 h 7437990"/>
              <a:gd name="connsiteX4" fmla="*/ 5695127 w 7945998"/>
              <a:gd name="connsiteY4" fmla="*/ 7150621 h 7437990"/>
              <a:gd name="connsiteX5" fmla="*/ 5695127 w 7945998"/>
              <a:gd name="connsiteY5" fmla="*/ 5634404 h 7437990"/>
              <a:gd name="connsiteX6" fmla="*/ 5904801 w 7945998"/>
              <a:gd name="connsiteY6" fmla="*/ 5437624 h 7437990"/>
              <a:gd name="connsiteX7" fmla="*/ 3069455 w 7945998"/>
              <a:gd name="connsiteY7" fmla="*/ 4014908 h 7437990"/>
              <a:gd name="connsiteX8" fmla="*/ 3100046 w 7945998"/>
              <a:gd name="connsiteY8" fmla="*/ 4057591 h 7437990"/>
              <a:gd name="connsiteX9" fmla="*/ 3201784 w 7945998"/>
              <a:gd name="connsiteY9" fmla="*/ 4108647 h 7437990"/>
              <a:gd name="connsiteX10" fmla="*/ 3204775 w 7945998"/>
              <a:gd name="connsiteY10" fmla="*/ 4108926 h 7437990"/>
              <a:gd name="connsiteX11" fmla="*/ 3173529 w 7945998"/>
              <a:gd name="connsiteY11" fmla="*/ 4065871 h 7437990"/>
              <a:gd name="connsiteX12" fmla="*/ 3071791 w 7945998"/>
              <a:gd name="connsiteY12" fmla="*/ 4015125 h 7437990"/>
              <a:gd name="connsiteX13" fmla="*/ 7733601 w 7945998"/>
              <a:gd name="connsiteY13" fmla="*/ 3579214 h 7437990"/>
              <a:gd name="connsiteX14" fmla="*/ 7945998 w 7945998"/>
              <a:gd name="connsiteY14" fmla="*/ 3775994 h 7437990"/>
              <a:gd name="connsiteX15" fmla="*/ 7945998 w 7945998"/>
              <a:gd name="connsiteY15" fmla="*/ 5292211 h 7437990"/>
              <a:gd name="connsiteX16" fmla="*/ 7733601 w 7945998"/>
              <a:gd name="connsiteY16" fmla="*/ 5488991 h 7437990"/>
              <a:gd name="connsiteX17" fmla="*/ 7523927 w 7945998"/>
              <a:gd name="connsiteY17" fmla="*/ 5292211 h 7437990"/>
              <a:gd name="connsiteX18" fmla="*/ 7523927 w 7945998"/>
              <a:gd name="connsiteY18" fmla="*/ 3775994 h 7437990"/>
              <a:gd name="connsiteX19" fmla="*/ 7733601 w 7945998"/>
              <a:gd name="connsiteY19" fmla="*/ 3579214 h 7437990"/>
              <a:gd name="connsiteX20" fmla="*/ 7733601 w 7945998"/>
              <a:gd name="connsiteY20" fmla="*/ 1519687 h 7437990"/>
              <a:gd name="connsiteX21" fmla="*/ 7945998 w 7945998"/>
              <a:gd name="connsiteY21" fmla="*/ 1716497 h 7437990"/>
              <a:gd name="connsiteX22" fmla="*/ 7945998 w 7945998"/>
              <a:gd name="connsiteY22" fmla="*/ 2498692 h 7437990"/>
              <a:gd name="connsiteX23" fmla="*/ 7733601 w 7945998"/>
              <a:gd name="connsiteY23" fmla="*/ 2695503 h 7437990"/>
              <a:gd name="connsiteX24" fmla="*/ 7523927 w 7945998"/>
              <a:gd name="connsiteY24" fmla="*/ 2498692 h 7437990"/>
              <a:gd name="connsiteX25" fmla="*/ 7523927 w 7945998"/>
              <a:gd name="connsiteY25" fmla="*/ 1716497 h 7437990"/>
              <a:gd name="connsiteX26" fmla="*/ 7733601 w 7945998"/>
              <a:gd name="connsiteY26" fmla="*/ 1519687 h 7437990"/>
              <a:gd name="connsiteX27" fmla="*/ 2626087 w 7945998"/>
              <a:gd name="connsiteY27" fmla="*/ 0 h 7437990"/>
              <a:gd name="connsiteX28" fmla="*/ 2829976 w 7945998"/>
              <a:gd name="connsiteY28" fmla="*/ 186574 h 7437990"/>
              <a:gd name="connsiteX29" fmla="*/ 2829976 w 7945998"/>
              <a:gd name="connsiteY29" fmla="*/ 801765 h 7437990"/>
              <a:gd name="connsiteX30" fmla="*/ 3031146 w 7945998"/>
              <a:gd name="connsiteY30" fmla="*/ 988339 h 7437990"/>
              <a:gd name="connsiteX31" fmla="*/ 3232316 w 7945998"/>
              <a:gd name="connsiteY31" fmla="*/ 801765 h 7437990"/>
              <a:gd name="connsiteX32" fmla="*/ 3232316 w 7945998"/>
              <a:gd name="connsiteY32" fmla="*/ 708478 h 7437990"/>
              <a:gd name="connsiteX33" fmla="*/ 3436204 w 7945998"/>
              <a:gd name="connsiteY33" fmla="*/ 519383 h 7437990"/>
              <a:gd name="connsiteX34" fmla="*/ 3637375 w 7945998"/>
              <a:gd name="connsiteY34" fmla="*/ 708478 h 7437990"/>
              <a:gd name="connsiteX35" fmla="*/ 3637375 w 7945998"/>
              <a:gd name="connsiteY35" fmla="*/ 3288758 h 7437990"/>
              <a:gd name="connsiteX36" fmla="*/ 3637375 w 7945998"/>
              <a:gd name="connsiteY36" fmla="*/ 3409933 h 7437990"/>
              <a:gd name="connsiteX37" fmla="*/ 3647487 w 7945998"/>
              <a:gd name="connsiteY37" fmla="*/ 3408993 h 7437990"/>
              <a:gd name="connsiteX38" fmla="*/ 3650206 w 7945998"/>
              <a:gd name="connsiteY38" fmla="*/ 3408993 h 7437990"/>
              <a:gd name="connsiteX39" fmla="*/ 3657600 w 7945998"/>
              <a:gd name="connsiteY39" fmla="*/ 3408928 h 7437990"/>
              <a:gd name="connsiteX40" fmla="*/ 3657600 w 7945998"/>
              <a:gd name="connsiteY40" fmla="*/ 3334116 h 7437990"/>
              <a:gd name="connsiteX41" fmla="*/ 3657600 w 7945998"/>
              <a:gd name="connsiteY41" fmla="*/ 847148 h 7437990"/>
              <a:gd name="connsiteX42" fmla="*/ 3858770 w 7945998"/>
              <a:gd name="connsiteY42" fmla="*/ 660574 h 7437990"/>
              <a:gd name="connsiteX43" fmla="*/ 3875081 w 7945998"/>
              <a:gd name="connsiteY43" fmla="*/ 660574 h 7437990"/>
              <a:gd name="connsiteX44" fmla="*/ 3964793 w 7945998"/>
              <a:gd name="connsiteY44" fmla="*/ 645446 h 7437990"/>
              <a:gd name="connsiteX45" fmla="*/ 4062659 w 7945998"/>
              <a:gd name="connsiteY45" fmla="*/ 496691 h 7437990"/>
              <a:gd name="connsiteX46" fmla="*/ 4062659 w 7945998"/>
              <a:gd name="connsiteY46" fmla="*/ 239521 h 7437990"/>
              <a:gd name="connsiteX47" fmla="*/ 4263829 w 7945998"/>
              <a:gd name="connsiteY47" fmla="*/ 50426 h 7437990"/>
              <a:gd name="connsiteX48" fmla="*/ 4464999 w 7945998"/>
              <a:gd name="connsiteY48" fmla="*/ 239521 h 7437990"/>
              <a:gd name="connsiteX49" fmla="*/ 4464999 w 7945998"/>
              <a:gd name="connsiteY49" fmla="*/ 635361 h 7437990"/>
              <a:gd name="connsiteX50" fmla="*/ 4562866 w 7945998"/>
              <a:gd name="connsiteY50" fmla="*/ 784116 h 7437990"/>
              <a:gd name="connsiteX51" fmla="*/ 4682480 w 7945998"/>
              <a:gd name="connsiteY51" fmla="*/ 801765 h 7437990"/>
              <a:gd name="connsiteX52" fmla="*/ 4870058 w 7945998"/>
              <a:gd name="connsiteY52" fmla="*/ 988339 h 7437990"/>
              <a:gd name="connsiteX53" fmla="*/ 4870058 w 7945998"/>
              <a:gd name="connsiteY53" fmla="*/ 2064923 h 7437990"/>
              <a:gd name="connsiteX54" fmla="*/ 5071229 w 7945998"/>
              <a:gd name="connsiteY54" fmla="*/ 2254019 h 7437990"/>
              <a:gd name="connsiteX55" fmla="*/ 5275117 w 7945998"/>
              <a:gd name="connsiteY55" fmla="*/ 2064923 h 7437990"/>
              <a:gd name="connsiteX56" fmla="*/ 5275117 w 7945998"/>
              <a:gd name="connsiteY56" fmla="*/ 1737158 h 7437990"/>
              <a:gd name="connsiteX57" fmla="*/ 5476287 w 7945998"/>
              <a:gd name="connsiteY57" fmla="*/ 1550583 h 7437990"/>
              <a:gd name="connsiteX58" fmla="*/ 5479006 w 7945998"/>
              <a:gd name="connsiteY58" fmla="*/ 1550583 h 7437990"/>
              <a:gd name="connsiteX59" fmla="*/ 5579591 w 7945998"/>
              <a:gd name="connsiteY59" fmla="*/ 1535456 h 7437990"/>
              <a:gd name="connsiteX60" fmla="*/ 5677458 w 7945998"/>
              <a:gd name="connsiteY60" fmla="*/ 1386701 h 7437990"/>
              <a:gd name="connsiteX61" fmla="*/ 5677458 w 7945998"/>
              <a:gd name="connsiteY61" fmla="*/ 544595 h 7437990"/>
              <a:gd name="connsiteX62" fmla="*/ 5881347 w 7945998"/>
              <a:gd name="connsiteY62" fmla="*/ 355500 h 7437990"/>
              <a:gd name="connsiteX63" fmla="*/ 5889502 w 7945998"/>
              <a:gd name="connsiteY63" fmla="*/ 355500 h 7437990"/>
              <a:gd name="connsiteX64" fmla="*/ 5987369 w 7945998"/>
              <a:gd name="connsiteY64" fmla="*/ 340372 h 7437990"/>
              <a:gd name="connsiteX65" fmla="*/ 6082516 w 7945998"/>
              <a:gd name="connsiteY65" fmla="*/ 216830 h 7437990"/>
              <a:gd name="connsiteX66" fmla="*/ 6082516 w 7945998"/>
              <a:gd name="connsiteY66" fmla="*/ 186574 h 7437990"/>
              <a:gd name="connsiteX67" fmla="*/ 6283687 w 7945998"/>
              <a:gd name="connsiteY67" fmla="*/ 0 h 7437990"/>
              <a:gd name="connsiteX68" fmla="*/ 6487576 w 7945998"/>
              <a:gd name="connsiteY68" fmla="*/ 186574 h 7437990"/>
              <a:gd name="connsiteX69" fmla="*/ 6487576 w 7945998"/>
              <a:gd name="connsiteY69" fmla="*/ 801765 h 7437990"/>
              <a:gd name="connsiteX70" fmla="*/ 6688746 w 7945998"/>
              <a:gd name="connsiteY70" fmla="*/ 988339 h 7437990"/>
              <a:gd name="connsiteX71" fmla="*/ 6889916 w 7945998"/>
              <a:gd name="connsiteY71" fmla="*/ 801765 h 7437990"/>
              <a:gd name="connsiteX72" fmla="*/ 6889916 w 7945998"/>
              <a:gd name="connsiteY72" fmla="*/ 708478 h 7437990"/>
              <a:gd name="connsiteX73" fmla="*/ 7093804 w 7945998"/>
              <a:gd name="connsiteY73" fmla="*/ 519383 h 7437990"/>
              <a:gd name="connsiteX74" fmla="*/ 7294975 w 7945998"/>
              <a:gd name="connsiteY74" fmla="*/ 708478 h 7437990"/>
              <a:gd name="connsiteX75" fmla="*/ 7294975 w 7945998"/>
              <a:gd name="connsiteY75" fmla="*/ 4175230 h 7437990"/>
              <a:gd name="connsiteX76" fmla="*/ 7093804 w 7945998"/>
              <a:gd name="connsiteY76" fmla="*/ 4361805 h 7437990"/>
              <a:gd name="connsiteX77" fmla="*/ 6889916 w 7945998"/>
              <a:gd name="connsiteY77" fmla="*/ 4175230 h 7437990"/>
              <a:gd name="connsiteX78" fmla="*/ 6889916 w 7945998"/>
              <a:gd name="connsiteY78" fmla="*/ 4197922 h 7437990"/>
              <a:gd name="connsiteX79" fmla="*/ 6688746 w 7945998"/>
              <a:gd name="connsiteY79" fmla="*/ 4011348 h 7437990"/>
              <a:gd name="connsiteX80" fmla="*/ 6487576 w 7945998"/>
              <a:gd name="connsiteY80" fmla="*/ 4197922 h 7437990"/>
              <a:gd name="connsiteX81" fmla="*/ 6487576 w 7945998"/>
              <a:gd name="connsiteY81" fmla="*/ 4273560 h 7437990"/>
              <a:gd name="connsiteX82" fmla="*/ 6283687 w 7945998"/>
              <a:gd name="connsiteY82" fmla="*/ 4460134 h 7437990"/>
              <a:gd name="connsiteX83" fmla="*/ 6141304 w 7945998"/>
              <a:gd name="connsiteY83" fmla="*/ 4405612 h 7437990"/>
              <a:gd name="connsiteX84" fmla="*/ 6115747 w 7945998"/>
              <a:gd name="connsiteY84" fmla="*/ 4370396 h 7437990"/>
              <a:gd name="connsiteX85" fmla="*/ 6112874 w 7945998"/>
              <a:gd name="connsiteY85" fmla="*/ 4396710 h 7437990"/>
              <a:gd name="connsiteX86" fmla="*/ 5904801 w 7945998"/>
              <a:gd name="connsiteY86" fmla="*/ 4553913 h 7437990"/>
              <a:gd name="connsiteX87" fmla="*/ 5695127 w 7945998"/>
              <a:gd name="connsiteY87" fmla="*/ 4357102 h 7437990"/>
              <a:gd name="connsiteX88" fmla="*/ 5695127 w 7945998"/>
              <a:gd name="connsiteY88" fmla="*/ 4239135 h 7437990"/>
              <a:gd name="connsiteX89" fmla="*/ 5693642 w 7945998"/>
              <a:gd name="connsiteY89" fmla="*/ 4241138 h 7437990"/>
              <a:gd name="connsiteX90" fmla="*/ 5677458 w 7945998"/>
              <a:gd name="connsiteY90" fmla="*/ 4313901 h 7437990"/>
              <a:gd name="connsiteX91" fmla="*/ 5677458 w 7945998"/>
              <a:gd name="connsiteY91" fmla="*/ 5393006 h 7437990"/>
              <a:gd name="connsiteX92" fmla="*/ 5476287 w 7945998"/>
              <a:gd name="connsiteY92" fmla="*/ 5579580 h 7437990"/>
              <a:gd name="connsiteX93" fmla="*/ 5466175 w 7945998"/>
              <a:gd name="connsiteY93" fmla="*/ 5578641 h 7437990"/>
              <a:gd name="connsiteX94" fmla="*/ 5466175 w 7945998"/>
              <a:gd name="connsiteY94" fmla="*/ 5718683 h 7437990"/>
              <a:gd name="connsiteX95" fmla="*/ 5466175 w 7945998"/>
              <a:gd name="connsiteY95" fmla="*/ 6033640 h 7437990"/>
              <a:gd name="connsiteX96" fmla="*/ 5265004 w 7945998"/>
              <a:gd name="connsiteY96" fmla="*/ 6220215 h 7437990"/>
              <a:gd name="connsiteX97" fmla="*/ 5061116 w 7945998"/>
              <a:gd name="connsiteY97" fmla="*/ 6033640 h 7437990"/>
              <a:gd name="connsiteX98" fmla="*/ 5061116 w 7945998"/>
              <a:gd name="connsiteY98" fmla="*/ 6056332 h 7437990"/>
              <a:gd name="connsiteX99" fmla="*/ 4859946 w 7945998"/>
              <a:gd name="connsiteY99" fmla="*/ 5869758 h 7437990"/>
              <a:gd name="connsiteX100" fmla="*/ 4658776 w 7945998"/>
              <a:gd name="connsiteY100" fmla="*/ 6056332 h 7437990"/>
              <a:gd name="connsiteX101" fmla="*/ 4658776 w 7945998"/>
              <a:gd name="connsiteY101" fmla="*/ 6131970 h 7437990"/>
              <a:gd name="connsiteX102" fmla="*/ 4454887 w 7945998"/>
              <a:gd name="connsiteY102" fmla="*/ 6318544 h 7437990"/>
              <a:gd name="connsiteX103" fmla="*/ 4253716 w 7945998"/>
              <a:gd name="connsiteY103" fmla="*/ 6131970 h 7437990"/>
              <a:gd name="connsiteX104" fmla="*/ 4253716 w 7945998"/>
              <a:gd name="connsiteY104" fmla="*/ 6172311 h 7437990"/>
              <a:gd name="connsiteX105" fmla="*/ 4052547 w 7945998"/>
              <a:gd name="connsiteY105" fmla="*/ 5985736 h 7437990"/>
              <a:gd name="connsiteX106" fmla="*/ 3848658 w 7945998"/>
              <a:gd name="connsiteY106" fmla="*/ 6172311 h 7437990"/>
              <a:gd name="connsiteX107" fmla="*/ 3848658 w 7945998"/>
              <a:gd name="connsiteY107" fmla="*/ 7251416 h 7437990"/>
              <a:gd name="connsiteX108" fmla="*/ 3647487 w 7945998"/>
              <a:gd name="connsiteY108" fmla="*/ 7437990 h 7437990"/>
              <a:gd name="connsiteX109" fmla="*/ 3446317 w 7945998"/>
              <a:gd name="connsiteY109" fmla="*/ 7251416 h 7437990"/>
              <a:gd name="connsiteX110" fmla="*/ 3446317 w 7945998"/>
              <a:gd name="connsiteY110" fmla="*/ 5940353 h 7437990"/>
              <a:gd name="connsiteX111" fmla="*/ 3242429 w 7945998"/>
              <a:gd name="connsiteY111" fmla="*/ 5751258 h 7437990"/>
              <a:gd name="connsiteX112" fmla="*/ 3041258 w 7945998"/>
              <a:gd name="connsiteY112" fmla="*/ 5940353 h 7437990"/>
              <a:gd name="connsiteX113" fmla="*/ 3041258 w 7945998"/>
              <a:gd name="connsiteY113" fmla="*/ 6502597 h 7437990"/>
              <a:gd name="connsiteX114" fmla="*/ 2840088 w 7945998"/>
              <a:gd name="connsiteY114" fmla="*/ 6689172 h 7437990"/>
              <a:gd name="connsiteX115" fmla="*/ 2636199 w 7945998"/>
              <a:gd name="connsiteY115" fmla="*/ 6502597 h 7437990"/>
              <a:gd name="connsiteX116" fmla="*/ 2636199 w 7945998"/>
              <a:gd name="connsiteY116" fmla="*/ 5869758 h 7437990"/>
              <a:gd name="connsiteX117" fmla="*/ 2435029 w 7945998"/>
              <a:gd name="connsiteY117" fmla="*/ 5680662 h 7437990"/>
              <a:gd name="connsiteX118" fmla="*/ 2233859 w 7945998"/>
              <a:gd name="connsiteY118" fmla="*/ 5869758 h 7437990"/>
              <a:gd name="connsiteX119" fmla="*/ 2233859 w 7945998"/>
              <a:gd name="connsiteY119" fmla="*/ 6172311 h 7437990"/>
              <a:gd name="connsiteX120" fmla="*/ 2029970 w 7945998"/>
              <a:gd name="connsiteY120" fmla="*/ 6361406 h 7437990"/>
              <a:gd name="connsiteX121" fmla="*/ 1828800 w 7945998"/>
              <a:gd name="connsiteY121" fmla="*/ 6172311 h 7437990"/>
              <a:gd name="connsiteX122" fmla="*/ 1828800 w 7945998"/>
              <a:gd name="connsiteY122" fmla="*/ 5652531 h 7437990"/>
              <a:gd name="connsiteX123" fmla="*/ 1828800 w 7945998"/>
              <a:gd name="connsiteY123" fmla="*/ 5578640 h 7437990"/>
              <a:gd name="connsiteX124" fmla="*/ 1818687 w 7945998"/>
              <a:gd name="connsiteY124" fmla="*/ 5579580 h 7437990"/>
              <a:gd name="connsiteX125" fmla="*/ 1617517 w 7945998"/>
              <a:gd name="connsiteY125" fmla="*/ 5393006 h 7437990"/>
              <a:gd name="connsiteX126" fmla="*/ 1617517 w 7945998"/>
              <a:gd name="connsiteY126" fmla="*/ 4081943 h 7437990"/>
              <a:gd name="connsiteX127" fmla="*/ 1413629 w 7945998"/>
              <a:gd name="connsiteY127" fmla="*/ 3892848 h 7437990"/>
              <a:gd name="connsiteX128" fmla="*/ 1212458 w 7945998"/>
              <a:gd name="connsiteY128" fmla="*/ 4081943 h 7437990"/>
              <a:gd name="connsiteX129" fmla="*/ 1212458 w 7945998"/>
              <a:gd name="connsiteY129" fmla="*/ 4644187 h 7437990"/>
              <a:gd name="connsiteX130" fmla="*/ 1011288 w 7945998"/>
              <a:gd name="connsiteY130" fmla="*/ 4830762 h 7437990"/>
              <a:gd name="connsiteX131" fmla="*/ 807399 w 7945998"/>
              <a:gd name="connsiteY131" fmla="*/ 4644187 h 7437990"/>
              <a:gd name="connsiteX132" fmla="*/ 807399 w 7945998"/>
              <a:gd name="connsiteY132" fmla="*/ 4011348 h 7437990"/>
              <a:gd name="connsiteX133" fmla="*/ 606229 w 7945998"/>
              <a:gd name="connsiteY133" fmla="*/ 3822252 h 7437990"/>
              <a:gd name="connsiteX134" fmla="*/ 405059 w 7945998"/>
              <a:gd name="connsiteY134" fmla="*/ 4011348 h 7437990"/>
              <a:gd name="connsiteX135" fmla="*/ 405059 w 7945998"/>
              <a:gd name="connsiteY135" fmla="*/ 4313901 h 7437990"/>
              <a:gd name="connsiteX136" fmla="*/ 201170 w 7945998"/>
              <a:gd name="connsiteY136" fmla="*/ 4502996 h 7437990"/>
              <a:gd name="connsiteX137" fmla="*/ 0 w 7945998"/>
              <a:gd name="connsiteY137" fmla="*/ 4313901 h 7437990"/>
              <a:gd name="connsiteX138" fmla="*/ 0 w 7945998"/>
              <a:gd name="connsiteY138" fmla="*/ 847148 h 7437990"/>
              <a:gd name="connsiteX139" fmla="*/ 201170 w 7945998"/>
              <a:gd name="connsiteY139" fmla="*/ 660574 h 7437990"/>
              <a:gd name="connsiteX140" fmla="*/ 217481 w 7945998"/>
              <a:gd name="connsiteY140" fmla="*/ 660574 h 7437990"/>
              <a:gd name="connsiteX141" fmla="*/ 307193 w 7945998"/>
              <a:gd name="connsiteY141" fmla="*/ 645446 h 7437990"/>
              <a:gd name="connsiteX142" fmla="*/ 405059 w 7945998"/>
              <a:gd name="connsiteY142" fmla="*/ 496691 h 7437990"/>
              <a:gd name="connsiteX143" fmla="*/ 405059 w 7945998"/>
              <a:gd name="connsiteY143" fmla="*/ 239521 h 7437990"/>
              <a:gd name="connsiteX144" fmla="*/ 606229 w 7945998"/>
              <a:gd name="connsiteY144" fmla="*/ 50426 h 7437990"/>
              <a:gd name="connsiteX145" fmla="*/ 807399 w 7945998"/>
              <a:gd name="connsiteY145" fmla="*/ 239521 h 7437990"/>
              <a:gd name="connsiteX146" fmla="*/ 807399 w 7945998"/>
              <a:gd name="connsiteY146" fmla="*/ 635361 h 7437990"/>
              <a:gd name="connsiteX147" fmla="*/ 905266 w 7945998"/>
              <a:gd name="connsiteY147" fmla="*/ 784116 h 7437990"/>
              <a:gd name="connsiteX148" fmla="*/ 1024880 w 7945998"/>
              <a:gd name="connsiteY148" fmla="*/ 801765 h 7437990"/>
              <a:gd name="connsiteX149" fmla="*/ 1212458 w 7945998"/>
              <a:gd name="connsiteY149" fmla="*/ 988339 h 7437990"/>
              <a:gd name="connsiteX150" fmla="*/ 1212458 w 7945998"/>
              <a:gd name="connsiteY150" fmla="*/ 2064923 h 7437990"/>
              <a:gd name="connsiteX151" fmla="*/ 1413629 w 7945998"/>
              <a:gd name="connsiteY151" fmla="*/ 2254019 h 7437990"/>
              <a:gd name="connsiteX152" fmla="*/ 1617517 w 7945998"/>
              <a:gd name="connsiteY152" fmla="*/ 2064923 h 7437990"/>
              <a:gd name="connsiteX153" fmla="*/ 1617517 w 7945998"/>
              <a:gd name="connsiteY153" fmla="*/ 1737158 h 7437990"/>
              <a:gd name="connsiteX154" fmla="*/ 1818687 w 7945998"/>
              <a:gd name="connsiteY154" fmla="*/ 1550583 h 7437990"/>
              <a:gd name="connsiteX155" fmla="*/ 1821406 w 7945998"/>
              <a:gd name="connsiteY155" fmla="*/ 1550583 h 7437990"/>
              <a:gd name="connsiteX156" fmla="*/ 1921991 w 7945998"/>
              <a:gd name="connsiteY156" fmla="*/ 1535456 h 7437990"/>
              <a:gd name="connsiteX157" fmla="*/ 2019858 w 7945998"/>
              <a:gd name="connsiteY157" fmla="*/ 1386701 h 7437990"/>
              <a:gd name="connsiteX158" fmla="*/ 2019858 w 7945998"/>
              <a:gd name="connsiteY158" fmla="*/ 544595 h 7437990"/>
              <a:gd name="connsiteX159" fmla="*/ 2223747 w 7945998"/>
              <a:gd name="connsiteY159" fmla="*/ 355500 h 7437990"/>
              <a:gd name="connsiteX160" fmla="*/ 2231902 w 7945998"/>
              <a:gd name="connsiteY160" fmla="*/ 355500 h 7437990"/>
              <a:gd name="connsiteX161" fmla="*/ 2329769 w 7945998"/>
              <a:gd name="connsiteY161" fmla="*/ 340372 h 7437990"/>
              <a:gd name="connsiteX162" fmla="*/ 2424916 w 7945998"/>
              <a:gd name="connsiteY162" fmla="*/ 216830 h 7437990"/>
              <a:gd name="connsiteX163" fmla="*/ 2424916 w 7945998"/>
              <a:gd name="connsiteY163" fmla="*/ 186574 h 7437990"/>
              <a:gd name="connsiteX164" fmla="*/ 2626087 w 7945998"/>
              <a:gd name="connsiteY164" fmla="*/ 0 h 743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Lst>
            <a:rect l="l" t="t" r="r" b="b"/>
            <a:pathLst>
              <a:path w="7945998" h="7437990">
                <a:moveTo>
                  <a:pt x="5904801" y="5437624"/>
                </a:moveTo>
                <a:cubicBezTo>
                  <a:pt x="6021892" y="5437624"/>
                  <a:pt x="6117198" y="5525923"/>
                  <a:pt x="6117198" y="5634404"/>
                </a:cubicBezTo>
                <a:cubicBezTo>
                  <a:pt x="6117198" y="7150621"/>
                  <a:pt x="6117198" y="7150621"/>
                  <a:pt x="6117198" y="7150621"/>
                </a:cubicBezTo>
                <a:cubicBezTo>
                  <a:pt x="6117198" y="7259102"/>
                  <a:pt x="6021892" y="7347401"/>
                  <a:pt x="5904801" y="7347401"/>
                </a:cubicBezTo>
                <a:cubicBezTo>
                  <a:pt x="5787711" y="7347401"/>
                  <a:pt x="5695127" y="7259102"/>
                  <a:pt x="5695127" y="7150621"/>
                </a:cubicBezTo>
                <a:cubicBezTo>
                  <a:pt x="5695127" y="5634404"/>
                  <a:pt x="5695127" y="5634404"/>
                  <a:pt x="5695127" y="5634404"/>
                </a:cubicBezTo>
                <a:cubicBezTo>
                  <a:pt x="5695127" y="5525923"/>
                  <a:pt x="5787711" y="5437624"/>
                  <a:pt x="5904801" y="5437624"/>
                </a:cubicBezTo>
                <a:close/>
                <a:moveTo>
                  <a:pt x="3069455" y="4014908"/>
                </a:moveTo>
                <a:lnTo>
                  <a:pt x="3100046" y="4057591"/>
                </a:lnTo>
                <a:cubicBezTo>
                  <a:pt x="3127317" y="4083119"/>
                  <a:pt x="3162424" y="4101202"/>
                  <a:pt x="3201784" y="4108647"/>
                </a:cubicBezTo>
                <a:lnTo>
                  <a:pt x="3204775" y="4108926"/>
                </a:lnTo>
                <a:lnTo>
                  <a:pt x="3173529" y="4065871"/>
                </a:lnTo>
                <a:cubicBezTo>
                  <a:pt x="3146258" y="4040579"/>
                  <a:pt x="3111151" y="4022556"/>
                  <a:pt x="3071791" y="4015125"/>
                </a:cubicBezTo>
                <a:close/>
                <a:moveTo>
                  <a:pt x="7733601" y="3579214"/>
                </a:moveTo>
                <a:cubicBezTo>
                  <a:pt x="7850692" y="3579214"/>
                  <a:pt x="7945998" y="3667513"/>
                  <a:pt x="7945998" y="3775994"/>
                </a:cubicBezTo>
                <a:cubicBezTo>
                  <a:pt x="7945998" y="5292211"/>
                  <a:pt x="7945998" y="5292211"/>
                  <a:pt x="7945998" y="5292211"/>
                </a:cubicBezTo>
                <a:cubicBezTo>
                  <a:pt x="7945998" y="5400692"/>
                  <a:pt x="7850692" y="5488991"/>
                  <a:pt x="7733601" y="5488991"/>
                </a:cubicBezTo>
                <a:cubicBezTo>
                  <a:pt x="7616511" y="5488991"/>
                  <a:pt x="7523927" y="5400692"/>
                  <a:pt x="7523927" y="5292211"/>
                </a:cubicBezTo>
                <a:cubicBezTo>
                  <a:pt x="7523927" y="3775994"/>
                  <a:pt x="7523927" y="3775994"/>
                  <a:pt x="7523927" y="3775994"/>
                </a:cubicBezTo>
                <a:cubicBezTo>
                  <a:pt x="7523927" y="3667513"/>
                  <a:pt x="7616511" y="3579214"/>
                  <a:pt x="7733601" y="3579214"/>
                </a:cubicBezTo>
                <a:close/>
                <a:moveTo>
                  <a:pt x="7733601" y="1519687"/>
                </a:moveTo>
                <a:cubicBezTo>
                  <a:pt x="7850692" y="1519687"/>
                  <a:pt x="7945998" y="1607999"/>
                  <a:pt x="7945998" y="1716497"/>
                </a:cubicBezTo>
                <a:cubicBezTo>
                  <a:pt x="7945998" y="2498692"/>
                  <a:pt x="7945998" y="2498692"/>
                  <a:pt x="7945998" y="2498692"/>
                </a:cubicBezTo>
                <a:cubicBezTo>
                  <a:pt x="7945998" y="2607190"/>
                  <a:pt x="7850692" y="2695503"/>
                  <a:pt x="7733601" y="2695503"/>
                </a:cubicBezTo>
                <a:cubicBezTo>
                  <a:pt x="7616511" y="2695503"/>
                  <a:pt x="7523927" y="2607190"/>
                  <a:pt x="7523927" y="2498692"/>
                </a:cubicBezTo>
                <a:cubicBezTo>
                  <a:pt x="7523927" y="1716497"/>
                  <a:pt x="7523927" y="1716497"/>
                  <a:pt x="7523927" y="1716497"/>
                </a:cubicBezTo>
                <a:cubicBezTo>
                  <a:pt x="7523927" y="1607999"/>
                  <a:pt x="7616511" y="1519687"/>
                  <a:pt x="7733601" y="1519687"/>
                </a:cubicBezTo>
                <a:close/>
                <a:moveTo>
                  <a:pt x="2626087" y="0"/>
                </a:moveTo>
                <a:cubicBezTo>
                  <a:pt x="2737546" y="0"/>
                  <a:pt x="2829976" y="83202"/>
                  <a:pt x="2829976" y="186574"/>
                </a:cubicBezTo>
                <a:cubicBezTo>
                  <a:pt x="2829976" y="186574"/>
                  <a:pt x="2829976" y="186574"/>
                  <a:pt x="2829976" y="801765"/>
                </a:cubicBezTo>
                <a:cubicBezTo>
                  <a:pt x="2829976" y="905137"/>
                  <a:pt x="2919686" y="988339"/>
                  <a:pt x="3031146" y="988339"/>
                </a:cubicBezTo>
                <a:cubicBezTo>
                  <a:pt x="3142605" y="988339"/>
                  <a:pt x="3232316" y="905137"/>
                  <a:pt x="3232316" y="801765"/>
                </a:cubicBezTo>
                <a:cubicBezTo>
                  <a:pt x="3232316" y="801765"/>
                  <a:pt x="3232316" y="801765"/>
                  <a:pt x="3232316" y="708478"/>
                </a:cubicBezTo>
                <a:cubicBezTo>
                  <a:pt x="3232316" y="602585"/>
                  <a:pt x="3324745" y="519383"/>
                  <a:pt x="3436204" y="519383"/>
                </a:cubicBezTo>
                <a:cubicBezTo>
                  <a:pt x="3547663" y="519383"/>
                  <a:pt x="3637375" y="602585"/>
                  <a:pt x="3637375" y="708478"/>
                </a:cubicBezTo>
                <a:cubicBezTo>
                  <a:pt x="3637375" y="708478"/>
                  <a:pt x="3637375" y="708478"/>
                  <a:pt x="3637375" y="3288758"/>
                </a:cubicBezTo>
                <a:lnTo>
                  <a:pt x="3637375" y="3409933"/>
                </a:lnTo>
                <a:lnTo>
                  <a:pt x="3647487" y="3408993"/>
                </a:lnTo>
                <a:cubicBezTo>
                  <a:pt x="3647487" y="3408993"/>
                  <a:pt x="3650206" y="3408993"/>
                  <a:pt x="3650206" y="3408993"/>
                </a:cubicBezTo>
                <a:lnTo>
                  <a:pt x="3657600" y="3408928"/>
                </a:lnTo>
                <a:lnTo>
                  <a:pt x="3657600" y="3334116"/>
                </a:lnTo>
                <a:cubicBezTo>
                  <a:pt x="3657600" y="2820895"/>
                  <a:pt x="3657600" y="2038845"/>
                  <a:pt x="3657600" y="847148"/>
                </a:cubicBezTo>
                <a:cubicBezTo>
                  <a:pt x="3657600" y="743776"/>
                  <a:pt x="3747312" y="660574"/>
                  <a:pt x="3858770" y="660574"/>
                </a:cubicBezTo>
                <a:cubicBezTo>
                  <a:pt x="3864207" y="660574"/>
                  <a:pt x="3869644" y="660574"/>
                  <a:pt x="3875081" y="660574"/>
                </a:cubicBezTo>
                <a:cubicBezTo>
                  <a:pt x="3907703" y="660574"/>
                  <a:pt x="3924015" y="658053"/>
                  <a:pt x="3964793" y="645446"/>
                </a:cubicBezTo>
                <a:cubicBezTo>
                  <a:pt x="3997415" y="632840"/>
                  <a:pt x="4057222" y="597542"/>
                  <a:pt x="4062659" y="496691"/>
                </a:cubicBezTo>
                <a:cubicBezTo>
                  <a:pt x="4062659" y="496691"/>
                  <a:pt x="4062659" y="496691"/>
                  <a:pt x="4062659" y="239521"/>
                </a:cubicBezTo>
                <a:cubicBezTo>
                  <a:pt x="4062659" y="136149"/>
                  <a:pt x="4152370" y="50426"/>
                  <a:pt x="4263829" y="50426"/>
                </a:cubicBezTo>
                <a:cubicBezTo>
                  <a:pt x="4375289" y="50426"/>
                  <a:pt x="4464999" y="136149"/>
                  <a:pt x="4464999" y="239521"/>
                </a:cubicBezTo>
                <a:cubicBezTo>
                  <a:pt x="4464999" y="239521"/>
                  <a:pt x="4464999" y="239521"/>
                  <a:pt x="4464999" y="635361"/>
                </a:cubicBezTo>
                <a:cubicBezTo>
                  <a:pt x="4470436" y="736212"/>
                  <a:pt x="4530244" y="771510"/>
                  <a:pt x="4562866" y="784116"/>
                </a:cubicBezTo>
                <a:cubicBezTo>
                  <a:pt x="4614517" y="801765"/>
                  <a:pt x="4628110" y="799244"/>
                  <a:pt x="4682480" y="801765"/>
                </a:cubicBezTo>
                <a:cubicBezTo>
                  <a:pt x="4785784" y="809329"/>
                  <a:pt x="4870058" y="890010"/>
                  <a:pt x="4870058" y="988339"/>
                </a:cubicBezTo>
                <a:cubicBezTo>
                  <a:pt x="4870058" y="988339"/>
                  <a:pt x="4870058" y="988339"/>
                  <a:pt x="4870058" y="2064923"/>
                </a:cubicBezTo>
                <a:cubicBezTo>
                  <a:pt x="4870058" y="2170817"/>
                  <a:pt x="4959769" y="2254019"/>
                  <a:pt x="5071229" y="2254019"/>
                </a:cubicBezTo>
                <a:cubicBezTo>
                  <a:pt x="5182688" y="2254019"/>
                  <a:pt x="5275117" y="2170817"/>
                  <a:pt x="5275117" y="2064923"/>
                </a:cubicBezTo>
                <a:cubicBezTo>
                  <a:pt x="5275117" y="2064923"/>
                  <a:pt x="5275117" y="2064923"/>
                  <a:pt x="5275117" y="1737158"/>
                </a:cubicBezTo>
                <a:cubicBezTo>
                  <a:pt x="5275117" y="1633786"/>
                  <a:pt x="5364828" y="1550583"/>
                  <a:pt x="5476287" y="1550583"/>
                </a:cubicBezTo>
                <a:cubicBezTo>
                  <a:pt x="5476287" y="1550583"/>
                  <a:pt x="5479006" y="1550583"/>
                  <a:pt x="5479006" y="1550583"/>
                </a:cubicBezTo>
                <a:cubicBezTo>
                  <a:pt x="5519783" y="1550583"/>
                  <a:pt x="5536095" y="1550583"/>
                  <a:pt x="5579591" y="1535456"/>
                </a:cubicBezTo>
                <a:cubicBezTo>
                  <a:pt x="5614932" y="1522849"/>
                  <a:pt x="5674739" y="1487552"/>
                  <a:pt x="5677458" y="1386701"/>
                </a:cubicBezTo>
                <a:lnTo>
                  <a:pt x="5677458" y="544595"/>
                </a:lnTo>
                <a:cubicBezTo>
                  <a:pt x="5677458" y="438702"/>
                  <a:pt x="5769887" y="355500"/>
                  <a:pt x="5881347" y="355500"/>
                </a:cubicBezTo>
                <a:cubicBezTo>
                  <a:pt x="5884065" y="355500"/>
                  <a:pt x="5886784" y="355500"/>
                  <a:pt x="5889502" y="355500"/>
                </a:cubicBezTo>
                <a:cubicBezTo>
                  <a:pt x="5927561" y="355500"/>
                  <a:pt x="5943872" y="355500"/>
                  <a:pt x="5987369" y="340372"/>
                </a:cubicBezTo>
                <a:cubicBezTo>
                  <a:pt x="6017272" y="330287"/>
                  <a:pt x="6071642" y="297510"/>
                  <a:pt x="6082516" y="216830"/>
                </a:cubicBezTo>
                <a:cubicBezTo>
                  <a:pt x="6082516" y="216830"/>
                  <a:pt x="6082516" y="216830"/>
                  <a:pt x="6082516" y="186574"/>
                </a:cubicBezTo>
                <a:cubicBezTo>
                  <a:pt x="6082516" y="83202"/>
                  <a:pt x="6172228" y="0"/>
                  <a:pt x="6283687" y="0"/>
                </a:cubicBezTo>
                <a:cubicBezTo>
                  <a:pt x="6395146" y="0"/>
                  <a:pt x="6487576" y="83202"/>
                  <a:pt x="6487576" y="186574"/>
                </a:cubicBezTo>
                <a:cubicBezTo>
                  <a:pt x="6487576" y="186574"/>
                  <a:pt x="6487576" y="186574"/>
                  <a:pt x="6487576" y="801765"/>
                </a:cubicBezTo>
                <a:cubicBezTo>
                  <a:pt x="6487576" y="905137"/>
                  <a:pt x="6577286" y="988339"/>
                  <a:pt x="6688746" y="988339"/>
                </a:cubicBezTo>
                <a:cubicBezTo>
                  <a:pt x="6800205" y="988339"/>
                  <a:pt x="6889916" y="905137"/>
                  <a:pt x="6889916" y="801765"/>
                </a:cubicBezTo>
                <a:cubicBezTo>
                  <a:pt x="6889916" y="801765"/>
                  <a:pt x="6889916" y="801765"/>
                  <a:pt x="6889916" y="708478"/>
                </a:cubicBezTo>
                <a:cubicBezTo>
                  <a:pt x="6889916" y="602585"/>
                  <a:pt x="6982345" y="519383"/>
                  <a:pt x="7093804" y="519383"/>
                </a:cubicBezTo>
                <a:cubicBezTo>
                  <a:pt x="7205263" y="519383"/>
                  <a:pt x="7294975" y="602585"/>
                  <a:pt x="7294975" y="708478"/>
                </a:cubicBezTo>
                <a:cubicBezTo>
                  <a:pt x="7294975" y="708478"/>
                  <a:pt x="7294975" y="708478"/>
                  <a:pt x="7294975" y="4175230"/>
                </a:cubicBezTo>
                <a:cubicBezTo>
                  <a:pt x="7294975" y="4278603"/>
                  <a:pt x="7205263" y="4361805"/>
                  <a:pt x="7093804" y="4361805"/>
                </a:cubicBezTo>
                <a:cubicBezTo>
                  <a:pt x="6982345" y="4361805"/>
                  <a:pt x="6889916" y="4278603"/>
                  <a:pt x="6889916" y="4175230"/>
                </a:cubicBezTo>
                <a:cubicBezTo>
                  <a:pt x="6889916" y="4175230"/>
                  <a:pt x="6889916" y="4175230"/>
                  <a:pt x="6889916" y="4197922"/>
                </a:cubicBezTo>
                <a:cubicBezTo>
                  <a:pt x="6889916" y="4094550"/>
                  <a:pt x="6800205" y="4011348"/>
                  <a:pt x="6688746" y="4011348"/>
                </a:cubicBezTo>
                <a:cubicBezTo>
                  <a:pt x="6577286" y="4011348"/>
                  <a:pt x="6487576" y="4094550"/>
                  <a:pt x="6487576" y="4197922"/>
                </a:cubicBezTo>
                <a:cubicBezTo>
                  <a:pt x="6487576" y="4197922"/>
                  <a:pt x="6487576" y="4197922"/>
                  <a:pt x="6487576" y="4273560"/>
                </a:cubicBezTo>
                <a:cubicBezTo>
                  <a:pt x="6487576" y="4376932"/>
                  <a:pt x="6395146" y="4460134"/>
                  <a:pt x="6283687" y="4460134"/>
                </a:cubicBezTo>
                <a:cubicBezTo>
                  <a:pt x="6227958" y="4460134"/>
                  <a:pt x="6177665" y="4439334"/>
                  <a:pt x="6141304" y="4405612"/>
                </a:cubicBezTo>
                <a:lnTo>
                  <a:pt x="6115747" y="4370396"/>
                </a:lnTo>
                <a:lnTo>
                  <a:pt x="6112874" y="4396710"/>
                </a:lnTo>
                <a:cubicBezTo>
                  <a:pt x="6093031" y="4486299"/>
                  <a:pt x="6007256" y="4553913"/>
                  <a:pt x="5904801" y="4553913"/>
                </a:cubicBezTo>
                <a:cubicBezTo>
                  <a:pt x="5787711" y="4553913"/>
                  <a:pt x="5695127" y="4465600"/>
                  <a:pt x="5695127" y="4357102"/>
                </a:cubicBezTo>
                <a:lnTo>
                  <a:pt x="5695127" y="4239135"/>
                </a:lnTo>
                <a:lnTo>
                  <a:pt x="5693642" y="4241138"/>
                </a:lnTo>
                <a:cubicBezTo>
                  <a:pt x="5683235" y="4263475"/>
                  <a:pt x="5677458" y="4288058"/>
                  <a:pt x="5677458" y="4313901"/>
                </a:cubicBezTo>
                <a:cubicBezTo>
                  <a:pt x="5677458" y="4313901"/>
                  <a:pt x="5677458" y="4313901"/>
                  <a:pt x="5677458" y="5393006"/>
                </a:cubicBezTo>
                <a:cubicBezTo>
                  <a:pt x="5677458" y="5496378"/>
                  <a:pt x="5587746" y="5579580"/>
                  <a:pt x="5476287" y="5579580"/>
                </a:cubicBezTo>
                <a:lnTo>
                  <a:pt x="5466175" y="5578641"/>
                </a:lnTo>
                <a:lnTo>
                  <a:pt x="5466175" y="5718683"/>
                </a:lnTo>
                <a:cubicBezTo>
                  <a:pt x="5466175" y="5820354"/>
                  <a:pt x="5466175" y="5925304"/>
                  <a:pt x="5466175" y="6033640"/>
                </a:cubicBezTo>
                <a:cubicBezTo>
                  <a:pt x="5466175" y="6137013"/>
                  <a:pt x="5376463" y="6220215"/>
                  <a:pt x="5265004" y="6220215"/>
                </a:cubicBezTo>
                <a:cubicBezTo>
                  <a:pt x="5153545" y="6220215"/>
                  <a:pt x="5061116" y="6137013"/>
                  <a:pt x="5061116" y="6033640"/>
                </a:cubicBezTo>
                <a:cubicBezTo>
                  <a:pt x="5061116" y="6033640"/>
                  <a:pt x="5061116" y="6033640"/>
                  <a:pt x="5061116" y="6056332"/>
                </a:cubicBezTo>
                <a:cubicBezTo>
                  <a:pt x="5061116" y="5952960"/>
                  <a:pt x="4971405" y="5869758"/>
                  <a:pt x="4859946" y="5869758"/>
                </a:cubicBezTo>
                <a:cubicBezTo>
                  <a:pt x="4748486" y="5869758"/>
                  <a:pt x="4658776" y="5952960"/>
                  <a:pt x="4658776" y="6056332"/>
                </a:cubicBezTo>
                <a:cubicBezTo>
                  <a:pt x="4658776" y="6056332"/>
                  <a:pt x="4658776" y="6056332"/>
                  <a:pt x="4658776" y="6131970"/>
                </a:cubicBezTo>
                <a:cubicBezTo>
                  <a:pt x="4658776" y="6235342"/>
                  <a:pt x="4566346" y="6318544"/>
                  <a:pt x="4454887" y="6318544"/>
                </a:cubicBezTo>
                <a:cubicBezTo>
                  <a:pt x="4343428" y="6318544"/>
                  <a:pt x="4253716" y="6235342"/>
                  <a:pt x="4253716" y="6131970"/>
                </a:cubicBezTo>
                <a:cubicBezTo>
                  <a:pt x="4253716" y="6131970"/>
                  <a:pt x="4253716" y="6131970"/>
                  <a:pt x="4253716" y="6172311"/>
                </a:cubicBezTo>
                <a:cubicBezTo>
                  <a:pt x="4253716" y="6068938"/>
                  <a:pt x="4164006" y="5985736"/>
                  <a:pt x="4052547" y="5985736"/>
                </a:cubicBezTo>
                <a:cubicBezTo>
                  <a:pt x="3941087" y="5985736"/>
                  <a:pt x="3848658" y="6068938"/>
                  <a:pt x="3848658" y="6172311"/>
                </a:cubicBezTo>
                <a:cubicBezTo>
                  <a:pt x="3848658" y="6172311"/>
                  <a:pt x="3848658" y="6172311"/>
                  <a:pt x="3848658" y="7251416"/>
                </a:cubicBezTo>
                <a:cubicBezTo>
                  <a:pt x="3848658" y="7354788"/>
                  <a:pt x="3758946" y="7437990"/>
                  <a:pt x="3647487" y="7437990"/>
                </a:cubicBezTo>
                <a:cubicBezTo>
                  <a:pt x="3536028" y="7437990"/>
                  <a:pt x="3446317" y="7354788"/>
                  <a:pt x="3446317" y="7251416"/>
                </a:cubicBezTo>
                <a:cubicBezTo>
                  <a:pt x="3446317" y="7251416"/>
                  <a:pt x="3446317" y="7251416"/>
                  <a:pt x="3446317" y="5940353"/>
                </a:cubicBezTo>
                <a:cubicBezTo>
                  <a:pt x="3446317" y="5836981"/>
                  <a:pt x="3353888" y="5751258"/>
                  <a:pt x="3242429" y="5751258"/>
                </a:cubicBezTo>
                <a:cubicBezTo>
                  <a:pt x="3130969" y="5751258"/>
                  <a:pt x="3041258" y="5836981"/>
                  <a:pt x="3041258" y="5940353"/>
                </a:cubicBezTo>
                <a:cubicBezTo>
                  <a:pt x="3041258" y="5940353"/>
                  <a:pt x="3041258" y="5940353"/>
                  <a:pt x="3041258" y="6502597"/>
                </a:cubicBezTo>
                <a:cubicBezTo>
                  <a:pt x="3041258" y="6605970"/>
                  <a:pt x="2951547" y="6689172"/>
                  <a:pt x="2840088" y="6689172"/>
                </a:cubicBezTo>
                <a:cubicBezTo>
                  <a:pt x="2728629" y="6689172"/>
                  <a:pt x="2636199" y="6605970"/>
                  <a:pt x="2636199" y="6502597"/>
                </a:cubicBezTo>
                <a:cubicBezTo>
                  <a:pt x="2636199" y="6502597"/>
                  <a:pt x="2636199" y="6502597"/>
                  <a:pt x="2636199" y="5869758"/>
                </a:cubicBezTo>
                <a:cubicBezTo>
                  <a:pt x="2636199" y="5766385"/>
                  <a:pt x="2546489" y="5680662"/>
                  <a:pt x="2435029" y="5680662"/>
                </a:cubicBezTo>
                <a:cubicBezTo>
                  <a:pt x="2323570" y="5680662"/>
                  <a:pt x="2233859" y="5766385"/>
                  <a:pt x="2233859" y="5869758"/>
                </a:cubicBezTo>
                <a:cubicBezTo>
                  <a:pt x="2233859" y="5869758"/>
                  <a:pt x="2233859" y="5869758"/>
                  <a:pt x="2233859" y="6172311"/>
                </a:cubicBezTo>
                <a:cubicBezTo>
                  <a:pt x="2233859" y="6278204"/>
                  <a:pt x="2141430" y="6361406"/>
                  <a:pt x="2029970" y="6361406"/>
                </a:cubicBezTo>
                <a:cubicBezTo>
                  <a:pt x="1918512" y="6361406"/>
                  <a:pt x="1828800" y="6278204"/>
                  <a:pt x="1828800" y="6172311"/>
                </a:cubicBezTo>
                <a:cubicBezTo>
                  <a:pt x="1828800" y="6172311"/>
                  <a:pt x="1828800" y="6172311"/>
                  <a:pt x="1828800" y="5652531"/>
                </a:cubicBezTo>
                <a:lnTo>
                  <a:pt x="1828800" y="5578640"/>
                </a:lnTo>
                <a:lnTo>
                  <a:pt x="1818687" y="5579580"/>
                </a:lnTo>
                <a:cubicBezTo>
                  <a:pt x="1707228" y="5579580"/>
                  <a:pt x="1617517" y="5496378"/>
                  <a:pt x="1617517" y="5393006"/>
                </a:cubicBezTo>
                <a:cubicBezTo>
                  <a:pt x="1617517" y="5393006"/>
                  <a:pt x="1617517" y="5393006"/>
                  <a:pt x="1617517" y="4081943"/>
                </a:cubicBezTo>
                <a:cubicBezTo>
                  <a:pt x="1617517" y="3978571"/>
                  <a:pt x="1525088" y="3892848"/>
                  <a:pt x="1413629" y="3892848"/>
                </a:cubicBezTo>
                <a:cubicBezTo>
                  <a:pt x="1302169" y="3892848"/>
                  <a:pt x="1212458" y="3978571"/>
                  <a:pt x="1212458" y="4081943"/>
                </a:cubicBezTo>
                <a:cubicBezTo>
                  <a:pt x="1212458" y="4081943"/>
                  <a:pt x="1212458" y="4081943"/>
                  <a:pt x="1212458" y="4644187"/>
                </a:cubicBezTo>
                <a:cubicBezTo>
                  <a:pt x="1212458" y="4747560"/>
                  <a:pt x="1122747" y="4830762"/>
                  <a:pt x="1011288" y="4830762"/>
                </a:cubicBezTo>
                <a:cubicBezTo>
                  <a:pt x="899829" y="4830762"/>
                  <a:pt x="807399" y="4747560"/>
                  <a:pt x="807399" y="4644187"/>
                </a:cubicBezTo>
                <a:cubicBezTo>
                  <a:pt x="807399" y="4644187"/>
                  <a:pt x="807399" y="4644187"/>
                  <a:pt x="807399" y="4011348"/>
                </a:cubicBezTo>
                <a:cubicBezTo>
                  <a:pt x="807399" y="3907975"/>
                  <a:pt x="717689" y="3822252"/>
                  <a:pt x="606229" y="3822252"/>
                </a:cubicBezTo>
                <a:cubicBezTo>
                  <a:pt x="494770" y="3822252"/>
                  <a:pt x="405059" y="3907975"/>
                  <a:pt x="405059" y="4011348"/>
                </a:cubicBezTo>
                <a:cubicBezTo>
                  <a:pt x="405059" y="4011348"/>
                  <a:pt x="405059" y="4011348"/>
                  <a:pt x="405059" y="4313901"/>
                </a:cubicBezTo>
                <a:cubicBezTo>
                  <a:pt x="405059" y="4419794"/>
                  <a:pt x="312630" y="4502996"/>
                  <a:pt x="201170" y="4502996"/>
                </a:cubicBezTo>
                <a:cubicBezTo>
                  <a:pt x="89712" y="4502996"/>
                  <a:pt x="0" y="4419794"/>
                  <a:pt x="0" y="4313901"/>
                </a:cubicBezTo>
                <a:cubicBezTo>
                  <a:pt x="0" y="4313901"/>
                  <a:pt x="0" y="4313901"/>
                  <a:pt x="0" y="847148"/>
                </a:cubicBezTo>
                <a:cubicBezTo>
                  <a:pt x="0" y="743776"/>
                  <a:pt x="89712" y="660574"/>
                  <a:pt x="201170" y="660574"/>
                </a:cubicBezTo>
                <a:cubicBezTo>
                  <a:pt x="206607" y="660574"/>
                  <a:pt x="212044" y="660574"/>
                  <a:pt x="217481" y="660574"/>
                </a:cubicBezTo>
                <a:cubicBezTo>
                  <a:pt x="250103" y="660574"/>
                  <a:pt x="266415" y="658053"/>
                  <a:pt x="307193" y="645446"/>
                </a:cubicBezTo>
                <a:cubicBezTo>
                  <a:pt x="339815" y="632840"/>
                  <a:pt x="399622" y="597542"/>
                  <a:pt x="405059" y="496691"/>
                </a:cubicBezTo>
                <a:cubicBezTo>
                  <a:pt x="405059" y="496691"/>
                  <a:pt x="405059" y="496691"/>
                  <a:pt x="405059" y="239521"/>
                </a:cubicBezTo>
                <a:cubicBezTo>
                  <a:pt x="405059" y="136149"/>
                  <a:pt x="494770" y="50426"/>
                  <a:pt x="606229" y="50426"/>
                </a:cubicBezTo>
                <a:cubicBezTo>
                  <a:pt x="717689" y="50426"/>
                  <a:pt x="807399" y="136149"/>
                  <a:pt x="807399" y="239521"/>
                </a:cubicBezTo>
                <a:cubicBezTo>
                  <a:pt x="807399" y="239521"/>
                  <a:pt x="807399" y="239521"/>
                  <a:pt x="807399" y="635361"/>
                </a:cubicBezTo>
                <a:cubicBezTo>
                  <a:pt x="812836" y="736212"/>
                  <a:pt x="872644" y="771510"/>
                  <a:pt x="905266" y="784116"/>
                </a:cubicBezTo>
                <a:cubicBezTo>
                  <a:pt x="956917" y="801765"/>
                  <a:pt x="970510" y="799244"/>
                  <a:pt x="1024880" y="801765"/>
                </a:cubicBezTo>
                <a:cubicBezTo>
                  <a:pt x="1128184" y="809329"/>
                  <a:pt x="1212458" y="890010"/>
                  <a:pt x="1212458" y="988339"/>
                </a:cubicBezTo>
                <a:cubicBezTo>
                  <a:pt x="1212458" y="988339"/>
                  <a:pt x="1212458" y="988339"/>
                  <a:pt x="1212458" y="2064923"/>
                </a:cubicBezTo>
                <a:cubicBezTo>
                  <a:pt x="1212458" y="2170817"/>
                  <a:pt x="1302169" y="2254019"/>
                  <a:pt x="1413629" y="2254019"/>
                </a:cubicBezTo>
                <a:cubicBezTo>
                  <a:pt x="1525088" y="2254019"/>
                  <a:pt x="1617517" y="2170817"/>
                  <a:pt x="1617517" y="2064923"/>
                </a:cubicBezTo>
                <a:cubicBezTo>
                  <a:pt x="1617517" y="2064923"/>
                  <a:pt x="1617517" y="2064923"/>
                  <a:pt x="1617517" y="1737158"/>
                </a:cubicBezTo>
                <a:cubicBezTo>
                  <a:pt x="1617517" y="1633786"/>
                  <a:pt x="1707228" y="1550583"/>
                  <a:pt x="1818687" y="1550583"/>
                </a:cubicBezTo>
                <a:cubicBezTo>
                  <a:pt x="1818687" y="1550583"/>
                  <a:pt x="1821406" y="1550583"/>
                  <a:pt x="1821406" y="1550583"/>
                </a:cubicBezTo>
                <a:cubicBezTo>
                  <a:pt x="1862183" y="1550583"/>
                  <a:pt x="1878495" y="1550583"/>
                  <a:pt x="1921991" y="1535456"/>
                </a:cubicBezTo>
                <a:cubicBezTo>
                  <a:pt x="1957332" y="1522849"/>
                  <a:pt x="2017139" y="1487552"/>
                  <a:pt x="2019858" y="1386701"/>
                </a:cubicBezTo>
                <a:lnTo>
                  <a:pt x="2019858" y="544595"/>
                </a:lnTo>
                <a:cubicBezTo>
                  <a:pt x="2019858" y="438702"/>
                  <a:pt x="2112287" y="355500"/>
                  <a:pt x="2223747" y="355500"/>
                </a:cubicBezTo>
                <a:cubicBezTo>
                  <a:pt x="2226465" y="355500"/>
                  <a:pt x="2229184" y="355500"/>
                  <a:pt x="2231902" y="355500"/>
                </a:cubicBezTo>
                <a:cubicBezTo>
                  <a:pt x="2269961" y="355500"/>
                  <a:pt x="2286272" y="355500"/>
                  <a:pt x="2329769" y="340372"/>
                </a:cubicBezTo>
                <a:cubicBezTo>
                  <a:pt x="2359672" y="330287"/>
                  <a:pt x="2414042" y="297510"/>
                  <a:pt x="2424916" y="216830"/>
                </a:cubicBezTo>
                <a:cubicBezTo>
                  <a:pt x="2424916" y="216830"/>
                  <a:pt x="2424916" y="216830"/>
                  <a:pt x="2424916" y="186574"/>
                </a:cubicBezTo>
                <a:cubicBezTo>
                  <a:pt x="2424916" y="83202"/>
                  <a:pt x="2514628" y="0"/>
                  <a:pt x="2626087" y="0"/>
                </a:cubicBezTo>
                <a:close/>
              </a:path>
            </a:pathLst>
          </a:custGeom>
        </p:spPr>
      </p:pic>
    </p:spTree>
    <p:extLst>
      <p:ext uri="{BB962C8B-B14F-4D97-AF65-F5344CB8AC3E}">
        <p14:creationId xmlns:p14="http://schemas.microsoft.com/office/powerpoint/2010/main" val="834907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down)">
                                      <p:cBhvr>
                                        <p:cTn id="14" dur="500"/>
                                        <p:tgtEl>
                                          <p:spTgt spid="12"/>
                                        </p:tgtEl>
                                      </p:cBhvr>
                                    </p:animEffect>
                                  </p:childTnLst>
                                </p:cTn>
                              </p:par>
                              <p:par>
                                <p:cTn id="15" presetID="53" presetClass="entr" presetSubtype="16"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210546" y="176681"/>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البدء في استخدام إكسيل</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78</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2825777" y="239298"/>
            <a:ext cx="1786659" cy="568325"/>
            <a:chOff x="-56293" y="0"/>
            <a:chExt cx="1786975" cy="568325"/>
          </a:xfrm>
        </p:grpSpPr>
        <p:pic>
          <p:nvPicPr>
            <p:cNvPr id="5" name="Picture 4" descr="E:\نموذج\اشكال\Untitled-1-Recovered_0009_Vector-Smart-Objec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66497" y="0"/>
              <a:ext cx="464185" cy="568325"/>
            </a:xfrm>
            <a:prstGeom prst="rect">
              <a:avLst/>
            </a:prstGeom>
            <a:noFill/>
            <a:ln>
              <a:noFill/>
            </a:ln>
          </p:spPr>
        </p:pic>
        <p:sp>
          <p:nvSpPr>
            <p:cNvPr id="7" name="Rectangle 6"/>
            <p:cNvSpPr/>
            <p:nvPr/>
          </p:nvSpPr>
          <p:spPr>
            <a:xfrm>
              <a:off x="-56293" y="155188"/>
              <a:ext cx="1554882" cy="35935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FF0000"/>
                  </a:solidFill>
                  <a:effectLst/>
                  <a:uLnTx/>
                  <a:uFillTx/>
                  <a:latin typeface="Sakkal Majalla" panose="02000000000000000000" pitchFamily="2" charset="-78"/>
                  <a:ea typeface="Calibri" panose="020F0502020204030204" pitchFamily="34" charset="0"/>
                  <a:cs typeface="Sakkal Majalla" panose="02000000000000000000" pitchFamily="2" charset="-78"/>
                </a:rPr>
                <a:t>الشريط</a:t>
              </a:r>
              <a:endParaRPr kumimoji="0" lang="en-US" sz="18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8" name="Group 7"/>
          <p:cNvGrpSpPr/>
          <p:nvPr/>
        </p:nvGrpSpPr>
        <p:grpSpPr>
          <a:xfrm>
            <a:off x="488098" y="1248519"/>
            <a:ext cx="11471970" cy="1015663"/>
            <a:chOff x="295527" y="1984609"/>
            <a:chExt cx="11471970" cy="1015663"/>
          </a:xfrm>
        </p:grpSpPr>
        <p:sp>
          <p:nvSpPr>
            <p:cNvPr id="10" name="Rectangle 9"/>
            <p:cNvSpPr/>
            <p:nvPr/>
          </p:nvSpPr>
          <p:spPr>
            <a:xfrm>
              <a:off x="295527" y="1984609"/>
              <a:ext cx="10972800"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tab pos="5363845" algn="l"/>
                </a:tabLst>
                <a:defRPr/>
              </a:pP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 Customize Quick Access</a:t>
              </a:r>
              <a:r>
                <a:rPr kumimoji="0" lang="en-US" sz="1400" b="1"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rPr>
                <a:t>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Toolbar </a:t>
              </a: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"تخصيص شريط أدوات الوصول السريع" ومن القائمة التي تظهر اختر الزر المطلوب إضافته مثل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 New</a:t>
              </a: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جديد" و</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 Open </a:t>
              </a: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فتح</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a:t>
              </a:r>
              <a:endParaRPr kumimoji="0" lang="en-US" sz="1400" b="1"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pic>
          <p:nvPicPr>
            <p:cNvPr id="11" name="Picture 2" descr="تحميل برنامج microsoft excel للاندرويد والأيفون مجانًا - دايركت أب"/>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230466" y="2170443"/>
              <a:ext cx="537031" cy="53703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2" name="Group 11"/>
          <p:cNvGrpSpPr/>
          <p:nvPr/>
        </p:nvGrpSpPr>
        <p:grpSpPr>
          <a:xfrm>
            <a:off x="488098" y="2450016"/>
            <a:ext cx="11471970" cy="553998"/>
            <a:chOff x="295527" y="2153476"/>
            <a:chExt cx="11471970" cy="553998"/>
          </a:xfrm>
        </p:grpSpPr>
        <p:sp>
          <p:nvSpPr>
            <p:cNvPr id="13" name="Rectangle 12"/>
            <p:cNvSpPr/>
            <p:nvPr/>
          </p:nvSpPr>
          <p:spPr>
            <a:xfrm>
              <a:off x="295527" y="2153476"/>
              <a:ext cx="10972800"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tab pos="5363845" algn="l"/>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ستحتوي كل علامة تبويب على مجموعة واحدة أو أكثر</a:t>
              </a:r>
              <a:endParaRPr kumimoji="0" lang="en-US" sz="1400" b="1"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pic>
          <p:nvPicPr>
            <p:cNvPr id="14" name="Picture 2" descr="تحميل برنامج microsoft excel للاندرويد والأيفون مجانًا - دايركت أب"/>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230466" y="2170443"/>
              <a:ext cx="537031" cy="537031"/>
            </a:xfrm>
            <a:prstGeom prst="rect">
              <a:avLst/>
            </a:prstGeom>
            <a:noFill/>
            <a:extLst>
              <a:ext uri="{909E8E84-426E-40DD-AFC4-6F175D3DCCD1}">
                <a14:hiddenFill xmlns:a14="http://schemas.microsoft.com/office/drawing/2010/main">
                  <a:solidFill>
                    <a:srgbClr val="FFFFFF"/>
                  </a:solidFill>
                </a14:hiddenFill>
              </a:ext>
            </a:extLst>
          </p:spPr>
        </p:pic>
      </p:grpSp>
      <p:pic>
        <p:nvPicPr>
          <p:cNvPr id="15" name="Picture 14" descr="https://1.bp.blogspot.com/-f5juCIykHRw/XxIv8TgXRmI/AAAAAAAAGW0/xCJyLhij44YwPbblgHVTE_3vpU5w8FZ2QCLcBGAsYHQ/s1600/3.webp"/>
          <p:cNvPicPr/>
          <p:nvPr/>
        </p:nvPicPr>
        <p:blipFill>
          <a:blip r:embed="rId5">
            <a:extLst>
              <a:ext uri="{28A0092B-C50C-407E-A947-70E740481C1C}">
                <a14:useLocalDpi xmlns:a14="http://schemas.microsoft.com/office/drawing/2010/main" val="0"/>
              </a:ext>
            </a:extLst>
          </a:blip>
          <a:srcRect/>
          <a:stretch>
            <a:fillRect/>
          </a:stretch>
        </p:blipFill>
        <p:spPr bwMode="auto">
          <a:xfrm>
            <a:off x="2377542" y="3045909"/>
            <a:ext cx="7788433" cy="1370372"/>
          </a:xfrm>
          <a:prstGeom prst="rect">
            <a:avLst/>
          </a:prstGeom>
          <a:noFill/>
          <a:ln>
            <a:noFill/>
          </a:ln>
        </p:spPr>
      </p:pic>
      <p:grpSp>
        <p:nvGrpSpPr>
          <p:cNvPr id="16" name="Group 15"/>
          <p:cNvGrpSpPr/>
          <p:nvPr/>
        </p:nvGrpSpPr>
        <p:grpSpPr>
          <a:xfrm>
            <a:off x="488098" y="4569006"/>
            <a:ext cx="11471970" cy="553998"/>
            <a:chOff x="295527" y="2153476"/>
            <a:chExt cx="11471970" cy="553998"/>
          </a:xfrm>
        </p:grpSpPr>
        <p:sp>
          <p:nvSpPr>
            <p:cNvPr id="17" name="Rectangle 16"/>
            <p:cNvSpPr/>
            <p:nvPr/>
          </p:nvSpPr>
          <p:spPr>
            <a:xfrm>
              <a:off x="295527" y="2153476"/>
              <a:ext cx="10972800"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tab pos="5363845" algn="l"/>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ستحتوي بعض المجموعات على سهم يمكنك النقر فوقه لمزيد من الخيارات</a:t>
              </a:r>
              <a:endParaRPr kumimoji="0" lang="en-US" sz="1400" b="1"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pic>
          <p:nvPicPr>
            <p:cNvPr id="18" name="Picture 2" descr="تحميل برنامج microsoft excel للاندرويد والأيفون مجانًا - دايركت أب"/>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230466" y="2170443"/>
              <a:ext cx="537031" cy="537031"/>
            </a:xfrm>
            <a:prstGeom prst="rect">
              <a:avLst/>
            </a:prstGeom>
            <a:noFill/>
            <a:extLst>
              <a:ext uri="{909E8E84-426E-40DD-AFC4-6F175D3DCCD1}">
                <a14:hiddenFill xmlns:a14="http://schemas.microsoft.com/office/drawing/2010/main">
                  <a:solidFill>
                    <a:srgbClr val="FFFFFF"/>
                  </a:solidFill>
                </a14:hiddenFill>
              </a:ext>
            </a:extLst>
          </p:spPr>
        </p:pic>
      </p:grpSp>
      <p:pic>
        <p:nvPicPr>
          <p:cNvPr id="19" name="Picture 18" descr="https://1.bp.blogspot.com/-6BUHoDPJf_k/XxIwA-UgGzI/AAAAAAAAGW4/bxY1B7W7T7kwScB-_rRajcDDQWcULGmcACLcBGAsYHQ/w320-h157/4.webp"/>
          <p:cNvPicPr/>
          <p:nvPr/>
        </p:nvPicPr>
        <p:blipFill>
          <a:blip r:embed="rId6">
            <a:extLst>
              <a:ext uri="{28A0092B-C50C-407E-A947-70E740481C1C}">
                <a14:useLocalDpi xmlns:a14="http://schemas.microsoft.com/office/drawing/2010/main" val="0"/>
              </a:ext>
            </a:extLst>
          </a:blip>
          <a:srcRect/>
          <a:stretch>
            <a:fillRect/>
          </a:stretch>
        </p:blipFill>
        <p:spPr bwMode="auto">
          <a:xfrm>
            <a:off x="4782975" y="5241928"/>
            <a:ext cx="2977566" cy="1478689"/>
          </a:xfrm>
          <a:prstGeom prst="rect">
            <a:avLst/>
          </a:prstGeom>
          <a:noFill/>
          <a:ln>
            <a:noFill/>
          </a:ln>
        </p:spPr>
      </p:pic>
    </p:spTree>
    <p:extLst>
      <p:ext uri="{BB962C8B-B14F-4D97-AF65-F5344CB8AC3E}">
        <p14:creationId xmlns:p14="http://schemas.microsoft.com/office/powerpoint/2010/main" val="619681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randombar(horizontal)">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randombar(horizontal)">
                                      <p:cBhvr>
                                        <p:cTn id="20" dur="500"/>
                                        <p:tgtEl>
                                          <p:spTgt spid="12"/>
                                        </p:tgtEl>
                                      </p:cBhvr>
                                    </p:animEffect>
                                  </p:childTnLst>
                                </p:cTn>
                              </p:par>
                              <p:par>
                                <p:cTn id="21" presetID="14" presetClass="entr" presetSubtype="10"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randombar(horizontal)">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randombar(horizontal)">
                                      <p:cBhvr>
                                        <p:cTn id="28" dur="500"/>
                                        <p:tgtEl>
                                          <p:spTgt spid="16"/>
                                        </p:tgtEl>
                                      </p:cBhvr>
                                    </p:animEffect>
                                  </p:childTnLst>
                                </p:cTn>
                              </p:par>
                              <p:par>
                                <p:cTn id="29" presetID="14" presetClass="entr" presetSubtype="10" fill="hold"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randombar(horizontal)">
                                      <p:cBhvr>
                                        <p:cTn id="3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210546" y="176681"/>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البدء في استخدام إكسيل</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79</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450237" y="1417386"/>
            <a:ext cx="11509831" cy="553998"/>
            <a:chOff x="257666" y="2153476"/>
            <a:chExt cx="11509831" cy="553998"/>
          </a:xfrm>
        </p:grpSpPr>
        <p:sp>
          <p:nvSpPr>
            <p:cNvPr id="5" name="Rectangle 4"/>
            <p:cNvSpPr/>
            <p:nvPr/>
          </p:nvSpPr>
          <p:spPr>
            <a:xfrm>
              <a:off x="257666" y="2153476"/>
              <a:ext cx="10972800"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tab pos="5363845" algn="l"/>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انقر فوق علامة تبويب لرؤية المزيد من الأوامر</a:t>
              </a:r>
              <a:endParaRPr kumimoji="0" lang="en-US" sz="1400" b="1"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pic>
          <p:nvPicPr>
            <p:cNvPr id="7" name="Picture 2" descr="تحميل برنامج microsoft excel للاندرويد والأيفون مجانًا - دايركت أب"/>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230466" y="2170443"/>
              <a:ext cx="537031" cy="537031"/>
            </a:xfrm>
            <a:prstGeom prst="rect">
              <a:avLst/>
            </a:prstGeom>
            <a:noFill/>
            <a:extLst>
              <a:ext uri="{909E8E84-426E-40DD-AFC4-6F175D3DCCD1}">
                <a14:hiddenFill xmlns:a14="http://schemas.microsoft.com/office/drawing/2010/main">
                  <a:solidFill>
                    <a:srgbClr val="FFFFFF"/>
                  </a:solidFill>
                </a14:hiddenFill>
              </a:ext>
            </a:extLst>
          </p:spPr>
        </p:pic>
      </p:grpSp>
      <p:pic>
        <p:nvPicPr>
          <p:cNvPr id="8" name="Picture 7" descr="https://1.bp.blogspot.com/-QDomhaiTpp8/XxIwFSuIQwI/AAAAAAAAGW8/L52pZq1_B8YrmGpRyPZFHJzGPP0EAj_6QCLcBGAsYHQ/s1600/5.webp"/>
          <p:cNvPicPr/>
          <p:nvPr/>
        </p:nvPicPr>
        <p:blipFill>
          <a:blip r:embed="rId4">
            <a:extLst>
              <a:ext uri="{28A0092B-C50C-407E-A947-70E740481C1C}">
                <a14:useLocalDpi xmlns:a14="http://schemas.microsoft.com/office/drawing/2010/main" val="0"/>
              </a:ext>
            </a:extLst>
          </a:blip>
          <a:srcRect/>
          <a:stretch>
            <a:fillRect/>
          </a:stretch>
        </p:blipFill>
        <p:spPr bwMode="auto">
          <a:xfrm>
            <a:off x="2617695" y="2133601"/>
            <a:ext cx="8050306" cy="1362634"/>
          </a:xfrm>
          <a:prstGeom prst="rect">
            <a:avLst/>
          </a:prstGeom>
          <a:noFill/>
          <a:ln>
            <a:noFill/>
          </a:ln>
        </p:spPr>
      </p:pic>
      <p:grpSp>
        <p:nvGrpSpPr>
          <p:cNvPr id="10" name="Group 9"/>
          <p:cNvGrpSpPr/>
          <p:nvPr/>
        </p:nvGrpSpPr>
        <p:grpSpPr>
          <a:xfrm>
            <a:off x="419099" y="3609869"/>
            <a:ext cx="11509831" cy="553998"/>
            <a:chOff x="257666" y="2153476"/>
            <a:chExt cx="11509831" cy="553998"/>
          </a:xfrm>
        </p:grpSpPr>
        <p:sp>
          <p:nvSpPr>
            <p:cNvPr id="11" name="Rectangle 10"/>
            <p:cNvSpPr/>
            <p:nvPr/>
          </p:nvSpPr>
          <p:spPr>
            <a:xfrm>
              <a:off x="257666" y="2153476"/>
              <a:ext cx="10972800"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tab pos="5363845" algn="l"/>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	يمكنك ضبط كيفية عرض الشريط باستخدام خيارات عرض الشريط</a:t>
              </a:r>
              <a:endParaRPr kumimoji="0" lang="en-US" sz="1400" b="1"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pic>
          <p:nvPicPr>
            <p:cNvPr id="12" name="Picture 2" descr="تحميل برنامج microsoft excel للاندرويد والأيفون مجانًا - دايركت أب"/>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230466" y="2170443"/>
              <a:ext cx="537031" cy="537031"/>
            </a:xfrm>
            <a:prstGeom prst="rect">
              <a:avLst/>
            </a:prstGeom>
            <a:noFill/>
            <a:extLst>
              <a:ext uri="{909E8E84-426E-40DD-AFC4-6F175D3DCCD1}">
                <a14:hiddenFill xmlns:a14="http://schemas.microsoft.com/office/drawing/2010/main">
                  <a:solidFill>
                    <a:srgbClr val="FFFFFF"/>
                  </a:solidFill>
                </a14:hiddenFill>
              </a:ext>
            </a:extLst>
          </p:spPr>
        </p:pic>
      </p:grpSp>
      <p:pic>
        <p:nvPicPr>
          <p:cNvPr id="13" name="Picture 12" descr="https://1.bp.blogspot.com/-lK3YSdjYlh4/XxIwKrCBAuI/AAAAAAAAGXE/sFQn_KDnWDAosnMiQqdDFnlrrYneiL5dgCLcBGAsYHQ/s1600/6.webp"/>
          <p:cNvPicPr/>
          <p:nvPr/>
        </p:nvPicPr>
        <p:blipFill>
          <a:blip r:embed="rId5">
            <a:extLst>
              <a:ext uri="{28A0092B-C50C-407E-A947-70E740481C1C}">
                <a14:useLocalDpi xmlns:a14="http://schemas.microsoft.com/office/drawing/2010/main" val="0"/>
              </a:ext>
            </a:extLst>
          </a:blip>
          <a:srcRect/>
          <a:stretch>
            <a:fillRect/>
          </a:stretch>
        </p:blipFill>
        <p:spPr bwMode="auto">
          <a:xfrm>
            <a:off x="4572000" y="4277501"/>
            <a:ext cx="3349998" cy="2412162"/>
          </a:xfrm>
          <a:prstGeom prst="rect">
            <a:avLst/>
          </a:prstGeom>
          <a:noFill/>
          <a:ln>
            <a:noFill/>
          </a:ln>
        </p:spPr>
      </p:pic>
    </p:spTree>
    <p:extLst>
      <p:ext uri="{BB962C8B-B14F-4D97-AF65-F5344CB8AC3E}">
        <p14:creationId xmlns:p14="http://schemas.microsoft.com/office/powerpoint/2010/main" val="43879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randombar(horizontal)">
                                      <p:cBhvr>
                                        <p:cTn id="15" dur="500"/>
                                        <p:tgtEl>
                                          <p:spTgt spid="10"/>
                                        </p:tgtEl>
                                      </p:cBhvr>
                                    </p:animEffect>
                                  </p:childTnLst>
                                </p:cTn>
                              </p:par>
                              <p:par>
                                <p:cTn id="16" presetID="14" presetClass="entr" presetSubtype="10"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randombar(horizontal)">
                                      <p:cBhvr>
                                        <p:cTn id="1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8</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3" name="Rectangle 2"/>
          <p:cNvSpPr/>
          <p:nvPr/>
        </p:nvSpPr>
        <p:spPr>
          <a:xfrm>
            <a:off x="2404250" y="2582772"/>
            <a:ext cx="6817893" cy="1107996"/>
          </a:xfrm>
          <a:prstGeom prst="rect">
            <a:avLst/>
          </a:prstGeom>
        </p:spPr>
        <p:txBody>
          <a:bodyPr wrap="non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6600" b="1" i="0" u="none" strike="noStrike" kern="1200" cap="none" spc="300" normalizeH="0" baseline="0" noProof="0" dirty="0">
                <a:ln>
                  <a:noFill/>
                </a:ln>
                <a:solidFill>
                  <a:prstClr val="black"/>
                </a:solidFill>
                <a:effectLst>
                  <a:outerShdw blurRad="38100" dist="38100" dir="2700000" algn="tl">
                    <a:srgbClr val="000000">
                      <a:alpha val="43137"/>
                    </a:srgbClr>
                  </a:outerShdw>
                </a:effectLst>
                <a:uLnTx/>
                <a:uFillTx/>
                <a:latin typeface="Adobe Arabic" panose="02040503050201020203" pitchFamily="18" charset="-78"/>
                <a:ea typeface="+mn-ea"/>
                <a:cs typeface="Adobe Arabic" panose="02040503050201020203" pitchFamily="18" charset="-78"/>
              </a:rPr>
              <a:t>اليــــوم التــــدريبي الأول</a:t>
            </a:r>
          </a:p>
        </p:txBody>
      </p:sp>
    </p:spTree>
    <p:extLst>
      <p:ext uri="{BB962C8B-B14F-4D97-AF65-F5344CB8AC3E}">
        <p14:creationId xmlns:p14="http://schemas.microsoft.com/office/powerpoint/2010/main" val="330715135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210546" y="176681"/>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البدء في استخدام إكسيل</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80</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2" name="Rectangle 1"/>
          <p:cNvSpPr/>
          <p:nvPr/>
        </p:nvSpPr>
        <p:spPr>
          <a:xfrm>
            <a:off x="1783213" y="242164"/>
            <a:ext cx="3031599" cy="587853"/>
          </a:xfrm>
          <a:prstGeom prst="rect">
            <a:avLst/>
          </a:prstGeom>
        </p:spPr>
        <p:txBody>
          <a:bodyPr wrap="none">
            <a:spAutoFit/>
          </a:bodyPr>
          <a:lstStyle/>
          <a:p>
            <a:pPr marL="0" marR="0" lvl="0" indent="0" algn="ctr" defTabSz="914400" rtl="1" eaLnBrk="1" fontAlgn="auto" latinLnBrk="0" hangingPunct="1">
              <a:lnSpc>
                <a:spcPct val="115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Sakkal Majalla" panose="02000000000000000000" pitchFamily="2" charset="-78"/>
              </a:rPr>
              <a:t>تغيير خيارات عرض الشريط</a:t>
            </a:r>
            <a:endParaRPr kumimoji="0" lang="en-US" sz="16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nvGrpSpPr>
          <p:cNvPr id="5" name="Group 4"/>
          <p:cNvGrpSpPr/>
          <p:nvPr/>
        </p:nvGrpSpPr>
        <p:grpSpPr>
          <a:xfrm>
            <a:off x="419099" y="1195036"/>
            <a:ext cx="11540969" cy="1015663"/>
            <a:chOff x="226528" y="1931126"/>
            <a:chExt cx="11540969" cy="1015663"/>
          </a:xfrm>
        </p:grpSpPr>
        <p:sp>
          <p:nvSpPr>
            <p:cNvPr id="7" name="Rectangle 6"/>
            <p:cNvSpPr/>
            <p:nvPr/>
          </p:nvSpPr>
          <p:spPr>
            <a:xfrm>
              <a:off x="226528" y="1931126"/>
              <a:ext cx="10972800"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tab pos="5363845" algn="l"/>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تم تصميم الشريط للاستجابة لمهمتك الحالية، ولكن يمكنك اختيار تصغيره إذا وجدت أنه يشغل مساحة كبيرة جدًا </a:t>
              </a:r>
              <a:b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b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على الشاشة. انقر فوق السهم خيارات عرض الشريط في الزاوية العلوية اليمنى من الشريط لعرض القائمة المنسدلة</a:t>
              </a:r>
              <a:endParaRPr kumimoji="0" lang="en-US" sz="1400" b="1"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pic>
          <p:nvPicPr>
            <p:cNvPr id="8" name="Picture 2" descr="تحميل برنامج microsoft excel للاندرويد والأيفون مجانًا - دايركت أب"/>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230466" y="2170443"/>
              <a:ext cx="537031" cy="537031"/>
            </a:xfrm>
            <a:prstGeom prst="rect">
              <a:avLst/>
            </a:prstGeom>
            <a:noFill/>
            <a:extLst>
              <a:ext uri="{909E8E84-426E-40DD-AFC4-6F175D3DCCD1}">
                <a14:hiddenFill xmlns:a14="http://schemas.microsoft.com/office/drawing/2010/main">
                  <a:solidFill>
                    <a:srgbClr val="FFFFFF"/>
                  </a:solidFill>
                </a14:hiddenFill>
              </a:ext>
            </a:extLst>
          </p:spPr>
        </p:pic>
      </p:grpSp>
      <p:pic>
        <p:nvPicPr>
          <p:cNvPr id="10" name="Picture 9" descr="https://1.bp.blogspot.com/-oohdTgznxWA/XxIwPD3F85I/AAAAAAAAGXI/kPD6EReoKMUsomYlBt_ra5n0UkViD2E4ACLcBGAsYHQ/w320-h234/7.webp"/>
          <p:cNvPicPr/>
          <p:nvPr/>
        </p:nvPicPr>
        <p:blipFill>
          <a:blip r:embed="rId4">
            <a:extLst>
              <a:ext uri="{28A0092B-C50C-407E-A947-70E740481C1C}">
                <a14:useLocalDpi xmlns:a14="http://schemas.microsoft.com/office/drawing/2010/main" val="0"/>
              </a:ext>
            </a:extLst>
          </a:blip>
          <a:srcRect/>
          <a:stretch>
            <a:fillRect/>
          </a:stretch>
        </p:blipFill>
        <p:spPr bwMode="auto">
          <a:xfrm>
            <a:off x="3926541" y="2598112"/>
            <a:ext cx="4849906" cy="3876133"/>
          </a:xfrm>
          <a:prstGeom prst="rect">
            <a:avLst/>
          </a:prstGeom>
          <a:noFill/>
          <a:ln>
            <a:noFill/>
          </a:ln>
        </p:spPr>
      </p:pic>
    </p:spTree>
    <p:extLst>
      <p:ext uri="{BB962C8B-B14F-4D97-AF65-F5344CB8AC3E}">
        <p14:creationId xmlns:p14="http://schemas.microsoft.com/office/powerpoint/2010/main" val="4041941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randombar(horizontal)">
                                      <p:cBhvr>
                                        <p:cTn id="14" dur="500"/>
                                        <p:tgtEl>
                                          <p:spTgt spid="5"/>
                                        </p:tgtEl>
                                      </p:cBhvr>
                                    </p:animEffect>
                                  </p:childTnLst>
                                </p:cTn>
                              </p:par>
                              <p:par>
                                <p:cTn id="15" presetID="14" presetClass="entr" presetSubtype="1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randombar(horizont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210546" y="176681"/>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البدء في استخدام إكسيل</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81</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4" name="Rectangle 3"/>
          <p:cNvSpPr/>
          <p:nvPr/>
        </p:nvSpPr>
        <p:spPr>
          <a:xfrm>
            <a:off x="612219" y="242164"/>
            <a:ext cx="5373587" cy="587853"/>
          </a:xfrm>
          <a:prstGeom prst="rect">
            <a:avLst/>
          </a:prstGeom>
        </p:spPr>
        <p:txBody>
          <a:bodyPr wrap="none">
            <a:spAutoFit/>
          </a:bodyPr>
          <a:lstStyle/>
          <a:p>
            <a:pPr marL="0" marR="0" lvl="0" indent="0" algn="ctr" defTabSz="914400" rtl="1" eaLnBrk="1" fontAlgn="auto" latinLnBrk="0" hangingPunct="1">
              <a:lnSpc>
                <a:spcPct val="115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Sakkal Majalla" panose="02000000000000000000" pitchFamily="2" charset="-78"/>
              </a:rPr>
              <a:t>هناك ثلاثة أوضاع في قائمة خيارات عرض الشريط</a:t>
            </a:r>
            <a:endParaRPr kumimoji="0" lang="en-US" sz="16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nvGrpSpPr>
          <p:cNvPr id="10" name="Group 9"/>
          <p:cNvGrpSpPr/>
          <p:nvPr/>
        </p:nvGrpSpPr>
        <p:grpSpPr>
          <a:xfrm>
            <a:off x="612219" y="1228814"/>
            <a:ext cx="11142616" cy="1098277"/>
            <a:chOff x="-3494374" y="3087918"/>
            <a:chExt cx="11142616" cy="1098277"/>
          </a:xfrm>
        </p:grpSpPr>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53995" y="3407126"/>
              <a:ext cx="694247" cy="542477"/>
            </a:xfrm>
            <a:prstGeom prst="rect">
              <a:avLst/>
            </a:prstGeom>
          </p:spPr>
        </p:pic>
        <p:grpSp>
          <p:nvGrpSpPr>
            <p:cNvPr id="12" name="Group 11"/>
            <p:cNvGrpSpPr/>
            <p:nvPr/>
          </p:nvGrpSpPr>
          <p:grpSpPr>
            <a:xfrm>
              <a:off x="-3494374" y="3087918"/>
              <a:ext cx="11012434" cy="1098277"/>
              <a:chOff x="-3462290" y="933164"/>
              <a:chExt cx="11012434" cy="1098277"/>
            </a:xfrm>
          </p:grpSpPr>
          <p:sp>
            <p:nvSpPr>
              <p:cNvPr id="13" name="Rectangle 12"/>
              <p:cNvSpPr/>
              <p:nvPr/>
            </p:nvSpPr>
            <p:spPr>
              <a:xfrm>
                <a:off x="-3462290" y="1015778"/>
                <a:ext cx="10443257"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
                    <a:srgbClr val="00B050"/>
                  </a:buClr>
                  <a:buSzPts val="1600"/>
                  <a:buFontTx/>
                  <a:buNone/>
                  <a:tabLst>
                    <a:tab pos="5363845" algn="l"/>
                  </a:tabLst>
                  <a:defRPr/>
                </a:pPr>
                <a:r>
                  <a:rPr kumimoji="0" lang="ar-SA" sz="2400" b="1" i="0" u="none" strike="noStrike" kern="1200" cap="none" spc="0" normalizeH="0" baseline="0" noProof="0" dirty="0">
                    <a:ln>
                      <a:noFill/>
                    </a:ln>
                    <a:solidFill>
                      <a:srgbClr val="00B050"/>
                    </a:solidFill>
                    <a:effectLst/>
                    <a:uLnTx/>
                    <a:uFillTx/>
                    <a:latin typeface="Sakkal Majalla" panose="02000000000000000000" pitchFamily="2" charset="-78"/>
                    <a:ea typeface="Calibri" panose="020F0502020204030204" pitchFamily="34" charset="0"/>
                    <a:cs typeface="Sakkal Majalla" panose="02000000000000000000" pitchFamily="2" charset="-78"/>
                  </a:rPr>
                  <a:t>	إخفاء الشريط تلقائيًا: </a:t>
                </a: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يعرض الإخفاء التلقائي المصنف الخاص بك في وضع ملء الشاشة ويخفي الشريط تمامًا. لإظهار الشريط، انقر فوق أمر توسيع الشريط الموجود أعلى الشاشة</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14" name="Rectangle 13"/>
              <p:cNvSpPr/>
              <p:nvPr/>
            </p:nvSpPr>
            <p:spPr>
              <a:xfrm>
                <a:off x="7083259" y="933164"/>
                <a:ext cx="466885"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1" i="0" u="none" strike="noStrike" kern="1200" cap="none" spc="0" normalizeH="0" baseline="0" noProof="0" dirty="0">
                    <a:ln>
                      <a:noFill/>
                    </a:ln>
                    <a:solidFill>
                      <a:srgbClr val="00B050"/>
                    </a:solidFill>
                    <a:effectLst/>
                    <a:uLnTx/>
                    <a:uFillTx/>
                    <a:latin typeface="Sakkal Majalla" panose="02000000000000000000" pitchFamily="2" charset="-78"/>
                    <a:ea typeface="+mn-ea"/>
                    <a:cs typeface="Sakkal Majalla" panose="02000000000000000000" pitchFamily="2" charset="-78"/>
                  </a:rPr>
                  <a:t>1</a:t>
                </a:r>
                <a:endParaRPr kumimoji="0" lang="en-US" sz="3200" b="1" i="0" u="none" strike="noStrike" kern="1200" cap="none" spc="0" normalizeH="0" baseline="0" noProof="0" dirty="0">
                  <a:ln>
                    <a:noFill/>
                  </a:ln>
                  <a:solidFill>
                    <a:srgbClr val="00B050"/>
                  </a:solidFill>
                  <a:effectLst/>
                  <a:uLnTx/>
                  <a:uFillTx/>
                  <a:latin typeface="Sakkal Majalla" panose="02000000000000000000" pitchFamily="2" charset="-78"/>
                  <a:ea typeface="+mn-ea"/>
                  <a:cs typeface="Sakkal Majalla" panose="02000000000000000000" pitchFamily="2" charset="-78"/>
                </a:endParaRPr>
              </a:p>
            </p:txBody>
          </p:sp>
        </p:grpSp>
      </p:grpSp>
      <p:pic>
        <p:nvPicPr>
          <p:cNvPr id="15" name="Picture 14" descr="https://1.bp.blogspot.com/-uR79W6VFPXQ/XxIwT6oSkVI/AAAAAAAAGXQ/GhmclDUkxEYinj7dpqgMTYdmhSH9nOfdACLcBGAsYHQ/w320-h201/8.webp"/>
          <p:cNvPicPr/>
          <p:nvPr/>
        </p:nvPicPr>
        <p:blipFill>
          <a:blip r:embed="rId4">
            <a:extLst>
              <a:ext uri="{28A0092B-C50C-407E-A947-70E740481C1C}">
                <a14:useLocalDpi xmlns:a14="http://schemas.microsoft.com/office/drawing/2010/main" val="0"/>
              </a:ext>
            </a:extLst>
          </a:blip>
          <a:srcRect/>
          <a:stretch>
            <a:fillRect/>
          </a:stretch>
        </p:blipFill>
        <p:spPr bwMode="auto">
          <a:xfrm>
            <a:off x="4844303" y="2452597"/>
            <a:ext cx="2865344" cy="1640071"/>
          </a:xfrm>
          <a:prstGeom prst="rect">
            <a:avLst/>
          </a:prstGeom>
          <a:noFill/>
          <a:ln>
            <a:noFill/>
          </a:ln>
        </p:spPr>
      </p:pic>
      <p:grpSp>
        <p:nvGrpSpPr>
          <p:cNvPr id="16" name="Group 15"/>
          <p:cNvGrpSpPr/>
          <p:nvPr/>
        </p:nvGrpSpPr>
        <p:grpSpPr>
          <a:xfrm>
            <a:off x="705667" y="4092668"/>
            <a:ext cx="11142616" cy="1098277"/>
            <a:chOff x="-3494374" y="3087918"/>
            <a:chExt cx="11142616" cy="1098277"/>
          </a:xfrm>
        </p:grpSpPr>
        <p:pic>
          <p:nvPicPr>
            <p:cNvPr id="17" name="Picture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53995" y="3407126"/>
              <a:ext cx="694247" cy="542477"/>
            </a:xfrm>
            <a:prstGeom prst="rect">
              <a:avLst/>
            </a:prstGeom>
          </p:spPr>
        </p:pic>
        <p:grpSp>
          <p:nvGrpSpPr>
            <p:cNvPr id="18" name="Group 17"/>
            <p:cNvGrpSpPr/>
            <p:nvPr/>
          </p:nvGrpSpPr>
          <p:grpSpPr>
            <a:xfrm>
              <a:off x="-3494374" y="3087918"/>
              <a:ext cx="11012434" cy="1098277"/>
              <a:chOff x="-3462290" y="933164"/>
              <a:chExt cx="11012434" cy="1098277"/>
            </a:xfrm>
          </p:grpSpPr>
          <p:sp>
            <p:nvSpPr>
              <p:cNvPr id="19" name="Rectangle 18"/>
              <p:cNvSpPr/>
              <p:nvPr/>
            </p:nvSpPr>
            <p:spPr>
              <a:xfrm>
                <a:off x="-3462290" y="1015778"/>
                <a:ext cx="10443257"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
                    <a:srgbClr val="00B050"/>
                  </a:buClr>
                  <a:buSzPts val="1600"/>
                  <a:buFontTx/>
                  <a:buNone/>
                  <a:tabLst>
                    <a:tab pos="5363845" algn="l"/>
                  </a:tabLst>
                  <a:defRPr/>
                </a:pPr>
                <a:r>
                  <a:rPr kumimoji="0" lang="ar-SA" sz="2400" b="1" i="0" u="none" strike="noStrike" kern="1200" cap="none" spc="0" normalizeH="0" baseline="0" noProof="0" dirty="0">
                    <a:ln>
                      <a:noFill/>
                    </a:ln>
                    <a:solidFill>
                      <a:srgbClr val="00B050"/>
                    </a:solidFill>
                    <a:effectLst/>
                    <a:uLnTx/>
                    <a:uFillTx/>
                    <a:latin typeface="Sakkal Majalla" panose="02000000000000000000" pitchFamily="2" charset="-78"/>
                    <a:ea typeface="Calibri" panose="020F0502020204030204" pitchFamily="34" charset="0"/>
                    <a:cs typeface="Sakkal Majalla" panose="02000000000000000000" pitchFamily="2" charset="-78"/>
                  </a:rPr>
                  <a:t>	إظهار علامات التبويب: </a:t>
                </a: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يخفي هذا الخيار كل مجموعات الأوامر عندما لا تكون قيد الاستخدام، ولكن ستظل علامات التبويب مرئية. لإظهار الشريط، ما عليك سوى النقر فوق علامة تبويب</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20" name="Rectangle 19"/>
              <p:cNvSpPr/>
              <p:nvPr/>
            </p:nvSpPr>
            <p:spPr>
              <a:xfrm>
                <a:off x="7083259" y="933164"/>
                <a:ext cx="466885"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1" i="0" u="none" strike="noStrike" kern="1200" cap="none" spc="0" normalizeH="0" baseline="0" noProof="0" dirty="0">
                    <a:ln>
                      <a:noFill/>
                    </a:ln>
                    <a:solidFill>
                      <a:srgbClr val="00B050"/>
                    </a:solidFill>
                    <a:effectLst/>
                    <a:uLnTx/>
                    <a:uFillTx/>
                    <a:latin typeface="Sakkal Majalla" panose="02000000000000000000" pitchFamily="2" charset="-78"/>
                    <a:ea typeface="+mn-ea"/>
                    <a:cs typeface="Sakkal Majalla" panose="02000000000000000000" pitchFamily="2" charset="-78"/>
                  </a:rPr>
                  <a:t>2</a:t>
                </a:r>
                <a:endParaRPr kumimoji="0" lang="en-US" sz="3200" b="1" i="0" u="none" strike="noStrike" kern="1200" cap="none" spc="0" normalizeH="0" baseline="0" noProof="0" dirty="0">
                  <a:ln>
                    <a:noFill/>
                  </a:ln>
                  <a:solidFill>
                    <a:srgbClr val="00B050"/>
                  </a:solidFill>
                  <a:effectLst/>
                  <a:uLnTx/>
                  <a:uFillTx/>
                  <a:latin typeface="Sakkal Majalla" panose="02000000000000000000" pitchFamily="2" charset="-78"/>
                  <a:ea typeface="+mn-ea"/>
                  <a:cs typeface="Sakkal Majalla" panose="02000000000000000000" pitchFamily="2" charset="-78"/>
                </a:endParaRPr>
              </a:p>
            </p:txBody>
          </p:sp>
        </p:grpSp>
      </p:grpSp>
      <p:pic>
        <p:nvPicPr>
          <p:cNvPr id="21" name="Picture 20" descr="https://1.bp.blogspot.com/-WTSn4rNwcOA/XxIwYUj8oJI/AAAAAAAAGXU/4GPErfQLXewn1Mtz-0yWaRtV9VYrY8swgCLcBGAsYHQ/w320-h121/9.webp"/>
          <p:cNvPicPr/>
          <p:nvPr/>
        </p:nvPicPr>
        <p:blipFill>
          <a:blip r:embed="rId5">
            <a:extLst>
              <a:ext uri="{28A0092B-C50C-407E-A947-70E740481C1C}">
                <a14:useLocalDpi xmlns:a14="http://schemas.microsoft.com/office/drawing/2010/main" val="0"/>
              </a:ext>
            </a:extLst>
          </a:blip>
          <a:srcRect/>
          <a:stretch>
            <a:fillRect/>
          </a:stretch>
        </p:blipFill>
        <p:spPr bwMode="auto">
          <a:xfrm>
            <a:off x="4320988" y="5280026"/>
            <a:ext cx="3831292" cy="1577974"/>
          </a:xfrm>
          <a:prstGeom prst="rect">
            <a:avLst/>
          </a:prstGeom>
          <a:noFill/>
          <a:ln>
            <a:noFill/>
          </a:ln>
        </p:spPr>
      </p:pic>
    </p:spTree>
    <p:extLst>
      <p:ext uri="{BB962C8B-B14F-4D97-AF65-F5344CB8AC3E}">
        <p14:creationId xmlns:p14="http://schemas.microsoft.com/office/powerpoint/2010/main" val="2236004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barn(inVertical)">
                                      <p:cBhvr>
                                        <p:cTn id="14" dur="500"/>
                                        <p:tgtEl>
                                          <p:spTgt spid="10"/>
                                        </p:tgtEl>
                                      </p:cBhvr>
                                    </p:animEffect>
                                  </p:childTnLst>
                                </p:cTn>
                              </p:par>
                              <p:par>
                                <p:cTn id="15" presetID="16" presetClass="entr" presetSubtype="21"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arn(inVertical)">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arn(inVertical)">
                                      <p:cBhvr>
                                        <p:cTn id="22" dur="500"/>
                                        <p:tgtEl>
                                          <p:spTgt spid="16"/>
                                        </p:tgtEl>
                                      </p:cBhvr>
                                    </p:animEffect>
                                  </p:childTnLst>
                                </p:cTn>
                              </p:par>
                              <p:par>
                                <p:cTn id="23" presetID="16" presetClass="entr" presetSubtype="21" fill="hold"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barn(inVertical)">
                                      <p:cBhvr>
                                        <p:cTn id="2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210546" y="176681"/>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البدء في استخدام إكسيل</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82</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612219" y="1228814"/>
            <a:ext cx="11142616" cy="1098277"/>
            <a:chOff x="-3494374" y="3087918"/>
            <a:chExt cx="11142616" cy="1098277"/>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53995" y="3407126"/>
              <a:ext cx="694247" cy="542477"/>
            </a:xfrm>
            <a:prstGeom prst="rect">
              <a:avLst/>
            </a:prstGeom>
          </p:spPr>
        </p:pic>
        <p:grpSp>
          <p:nvGrpSpPr>
            <p:cNvPr id="7" name="Group 6"/>
            <p:cNvGrpSpPr/>
            <p:nvPr/>
          </p:nvGrpSpPr>
          <p:grpSpPr>
            <a:xfrm>
              <a:off x="-3494374" y="3087918"/>
              <a:ext cx="11012434" cy="1098277"/>
              <a:chOff x="-3462290" y="933164"/>
              <a:chExt cx="11012434" cy="1098277"/>
            </a:xfrm>
          </p:grpSpPr>
          <p:sp>
            <p:nvSpPr>
              <p:cNvPr id="8" name="Rectangle 7"/>
              <p:cNvSpPr/>
              <p:nvPr/>
            </p:nvSpPr>
            <p:spPr>
              <a:xfrm>
                <a:off x="-3462290" y="1015778"/>
                <a:ext cx="10443257"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
                    <a:srgbClr val="00B050"/>
                  </a:buClr>
                  <a:buSzPts val="1600"/>
                  <a:buFontTx/>
                  <a:buNone/>
                  <a:tabLst>
                    <a:tab pos="5363845" algn="l"/>
                  </a:tabLst>
                  <a:defRPr/>
                </a:pPr>
                <a:r>
                  <a:rPr kumimoji="0" lang="ar-SA" sz="2400" b="1" i="0" u="none" strike="noStrike" kern="1200" cap="none" spc="0" normalizeH="0" baseline="0" noProof="0" dirty="0">
                    <a:ln>
                      <a:noFill/>
                    </a:ln>
                    <a:solidFill>
                      <a:srgbClr val="00B050"/>
                    </a:solidFill>
                    <a:effectLst/>
                    <a:uLnTx/>
                    <a:uFillTx/>
                    <a:latin typeface="Sakkal Majalla" panose="02000000000000000000" pitchFamily="2" charset="-78"/>
                    <a:ea typeface="Calibri" panose="020F0502020204030204" pitchFamily="34" charset="0"/>
                    <a:cs typeface="Sakkal Majalla" panose="02000000000000000000" pitchFamily="2" charset="-78"/>
                  </a:rPr>
                  <a:t>إظهار علامات التبويب والأوامر: </a:t>
                </a: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يعمل هذا الخيار على تكبير الشريط. ستكون جميع علامات التبويب والأوامر مرئية. يتم تحديد هذا الخيار بشكل افتراضي عند فتح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Excel </a:t>
                </a: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للمرة الأولى</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10" name="Rectangle 9"/>
              <p:cNvSpPr/>
              <p:nvPr/>
            </p:nvSpPr>
            <p:spPr>
              <a:xfrm>
                <a:off x="7083259" y="933164"/>
                <a:ext cx="466885"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1" i="0" u="none" strike="noStrike" kern="1200" cap="none" spc="0" normalizeH="0" baseline="0" noProof="0" dirty="0">
                    <a:ln>
                      <a:noFill/>
                    </a:ln>
                    <a:solidFill>
                      <a:srgbClr val="00B050"/>
                    </a:solidFill>
                    <a:effectLst/>
                    <a:uLnTx/>
                    <a:uFillTx/>
                    <a:latin typeface="Sakkal Majalla" panose="02000000000000000000" pitchFamily="2" charset="-78"/>
                    <a:ea typeface="+mn-ea"/>
                    <a:cs typeface="Sakkal Majalla" panose="02000000000000000000" pitchFamily="2" charset="-78"/>
                  </a:rPr>
                  <a:t>3</a:t>
                </a:r>
                <a:endParaRPr kumimoji="0" lang="en-US" sz="3200" b="1" i="0" u="none" strike="noStrike" kern="1200" cap="none" spc="0" normalizeH="0" baseline="0" noProof="0" dirty="0">
                  <a:ln>
                    <a:noFill/>
                  </a:ln>
                  <a:solidFill>
                    <a:srgbClr val="00B050"/>
                  </a:solidFill>
                  <a:effectLst/>
                  <a:uLnTx/>
                  <a:uFillTx/>
                  <a:latin typeface="Sakkal Majalla" panose="02000000000000000000" pitchFamily="2" charset="-78"/>
                  <a:ea typeface="+mn-ea"/>
                  <a:cs typeface="Sakkal Majalla" panose="02000000000000000000" pitchFamily="2" charset="-78"/>
                </a:endParaRPr>
              </a:p>
            </p:txBody>
          </p:sp>
        </p:grpSp>
      </p:grpSp>
      <p:pic>
        <p:nvPicPr>
          <p:cNvPr id="2" name="Picture 1"/>
          <p:cNvPicPr>
            <a:picLocks noChangeAspect="1"/>
          </p:cNvPicPr>
          <p:nvPr/>
        </p:nvPicPr>
        <p:blipFill>
          <a:blip r:embed="rId4"/>
          <a:stretch>
            <a:fillRect/>
          </a:stretch>
        </p:blipFill>
        <p:spPr>
          <a:xfrm>
            <a:off x="4410635" y="3155576"/>
            <a:ext cx="3508122" cy="293016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142831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210546" y="176681"/>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البدء في استخدام إكسيل</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83</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1057836" y="293885"/>
            <a:ext cx="4307635" cy="568325"/>
            <a:chOff x="-2577715" y="0"/>
            <a:chExt cx="4308397" cy="568325"/>
          </a:xfrm>
        </p:grpSpPr>
        <p:pic>
          <p:nvPicPr>
            <p:cNvPr id="5" name="Picture 4" descr="E:\نموذج\اشكال\Untitled-1-Recovered_0009_Vector-Smart-Objec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66497" y="0"/>
              <a:ext cx="464185" cy="568325"/>
            </a:xfrm>
            <a:prstGeom prst="rect">
              <a:avLst/>
            </a:prstGeom>
            <a:noFill/>
            <a:ln>
              <a:noFill/>
            </a:ln>
          </p:spPr>
        </p:pic>
        <p:sp>
          <p:nvSpPr>
            <p:cNvPr id="7" name="Rectangle 6"/>
            <p:cNvSpPr/>
            <p:nvPr/>
          </p:nvSpPr>
          <p:spPr>
            <a:xfrm>
              <a:off x="-2577715" y="155187"/>
              <a:ext cx="4076305" cy="413137"/>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FF0000"/>
                  </a:solidFill>
                  <a:effectLst/>
                  <a:uLnTx/>
                  <a:uFillTx/>
                  <a:latin typeface="Sakkal Majalla" panose="02000000000000000000" pitchFamily="2" charset="-78"/>
                  <a:ea typeface="Calibri" panose="020F0502020204030204" pitchFamily="34" charset="0"/>
                  <a:cs typeface="Sakkal Majalla" panose="02000000000000000000" pitchFamily="2" charset="-78"/>
                </a:rPr>
                <a:t>شريط أدوات الوصول السريع</a:t>
              </a:r>
              <a:endParaRPr kumimoji="0" lang="en-US" sz="18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1" name="Group 10"/>
          <p:cNvGrpSpPr/>
          <p:nvPr/>
        </p:nvGrpSpPr>
        <p:grpSpPr>
          <a:xfrm>
            <a:off x="2304654" y="1327582"/>
            <a:ext cx="8120576" cy="5279594"/>
            <a:chOff x="2304654" y="1327582"/>
            <a:chExt cx="8120576" cy="5279594"/>
          </a:xfrm>
        </p:grpSpPr>
        <p:pic>
          <p:nvPicPr>
            <p:cNvPr id="12" name="Picture 11"/>
            <p:cNvPicPr>
              <a:picLocks noChangeAspect="1"/>
            </p:cNvPicPr>
            <p:nvPr/>
          </p:nvPicPr>
          <p:blipFill>
            <a:blip r:embed="rId4"/>
            <a:stretch>
              <a:fillRect/>
            </a:stretch>
          </p:blipFill>
          <p:spPr>
            <a:xfrm>
              <a:off x="2304654" y="1327582"/>
              <a:ext cx="8120576" cy="5279594"/>
            </a:xfrm>
            <a:prstGeom prst="rect">
              <a:avLst/>
            </a:prstGeom>
          </p:spPr>
        </p:pic>
        <p:sp>
          <p:nvSpPr>
            <p:cNvPr id="13" name="Rectangle 12"/>
            <p:cNvSpPr/>
            <p:nvPr/>
          </p:nvSpPr>
          <p:spPr>
            <a:xfrm>
              <a:off x="7404846" y="1843720"/>
              <a:ext cx="2814916" cy="4247317"/>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prstClr val="white"/>
                  </a:solidFill>
                  <a:effectLst/>
                  <a:uLnTx/>
                  <a:uFillTx/>
                  <a:latin typeface="Sakkal Majalla" panose="02000000000000000000" pitchFamily="2" charset="-78"/>
                  <a:ea typeface="Calibri" panose="020F0502020204030204" pitchFamily="34" charset="0"/>
                  <a:cs typeface="Sakkal Majalla" panose="02000000000000000000" pitchFamily="2" charset="-78"/>
                </a:rPr>
                <a:t>يتيح لك شريط أدوات الوصول السريع الموجود أعلى الشريط مباشرة الوصول إلى الأوامر الشائعة بغض النظر عن علامة التبويب المحددة. يتضمن الأمر افتراضيًا أوامر الحفظ والتراجع والتكرار. يمكنك إضافة أوامر أخرى حسب تفضيلاتك</a:t>
              </a:r>
              <a:endParaRPr kumimoji="0" lang="en-US" sz="2400" b="1" i="0" u="none" strike="noStrike" kern="1200" cap="none" spc="0" normalizeH="0" baseline="0" noProof="0" dirty="0">
                <a:ln>
                  <a:noFill/>
                </a:ln>
                <a:solidFill>
                  <a:prstClr val="white"/>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741253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checkerboard(across)">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210546" y="176681"/>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البدء في استخدام إكسيل</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84</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8" name="Rectangle 7"/>
          <p:cNvSpPr/>
          <p:nvPr/>
        </p:nvSpPr>
        <p:spPr>
          <a:xfrm>
            <a:off x="829426" y="242164"/>
            <a:ext cx="4939173" cy="587853"/>
          </a:xfrm>
          <a:prstGeom prst="rect">
            <a:avLst/>
          </a:prstGeom>
        </p:spPr>
        <p:txBody>
          <a:bodyPr wrap="none">
            <a:spAutoFit/>
          </a:bodyPr>
          <a:lstStyle/>
          <a:p>
            <a:pPr marL="0" marR="0" lvl="0" indent="0" algn="ctr" defTabSz="914400" rtl="1" eaLnBrk="1" fontAlgn="auto" latinLnBrk="0" hangingPunct="1">
              <a:lnSpc>
                <a:spcPct val="115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Sakkal Majalla" panose="02000000000000000000" pitchFamily="2" charset="-78"/>
              </a:rPr>
              <a:t>إضافة أوامر إلى شريط أدوات الوصول السريع</a:t>
            </a:r>
            <a:endParaRPr kumimoji="0" lang="en-US" sz="16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nvGrpSpPr>
          <p:cNvPr id="10" name="Group 9"/>
          <p:cNvGrpSpPr/>
          <p:nvPr/>
        </p:nvGrpSpPr>
        <p:grpSpPr>
          <a:xfrm>
            <a:off x="641257" y="1246744"/>
            <a:ext cx="11142616" cy="861685"/>
            <a:chOff x="-3494374" y="3087918"/>
            <a:chExt cx="11142616" cy="861685"/>
          </a:xfrm>
        </p:grpSpPr>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53995" y="3407126"/>
              <a:ext cx="694247" cy="542477"/>
            </a:xfrm>
            <a:prstGeom prst="rect">
              <a:avLst/>
            </a:prstGeom>
          </p:spPr>
        </p:pic>
        <p:grpSp>
          <p:nvGrpSpPr>
            <p:cNvPr id="12" name="Group 11"/>
            <p:cNvGrpSpPr/>
            <p:nvPr/>
          </p:nvGrpSpPr>
          <p:grpSpPr>
            <a:xfrm>
              <a:off x="-3494374" y="3087918"/>
              <a:ext cx="11012434" cy="848543"/>
              <a:chOff x="-3462290" y="933164"/>
              <a:chExt cx="11012434" cy="848543"/>
            </a:xfrm>
          </p:grpSpPr>
          <p:sp>
            <p:nvSpPr>
              <p:cNvPr id="13" name="Rectangle 12"/>
              <p:cNvSpPr/>
              <p:nvPr/>
            </p:nvSpPr>
            <p:spPr>
              <a:xfrm>
                <a:off x="-3462290" y="1227709"/>
                <a:ext cx="10443257"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
                    <a:srgbClr val="00B050"/>
                  </a:buClr>
                  <a:buSzPts val="1600"/>
                  <a:buFontTx/>
                  <a:buNone/>
                  <a:tabLst>
                    <a:tab pos="5363845" algn="l"/>
                  </a:tabLst>
                  <a:defRPr/>
                </a:pP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اختر الخلية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B8</a:t>
                </a:r>
              </a:p>
            </p:txBody>
          </p:sp>
          <p:sp>
            <p:nvSpPr>
              <p:cNvPr id="14" name="Rectangle 13"/>
              <p:cNvSpPr/>
              <p:nvPr/>
            </p:nvSpPr>
            <p:spPr>
              <a:xfrm>
                <a:off x="7083259" y="933164"/>
                <a:ext cx="466885"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1</a:t>
                </a:r>
                <a:endParaRPr kumimoji="0" lang="en-US" sz="28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grpSp>
      </p:grpSp>
      <p:grpSp>
        <p:nvGrpSpPr>
          <p:cNvPr id="15" name="Group 14"/>
          <p:cNvGrpSpPr/>
          <p:nvPr/>
        </p:nvGrpSpPr>
        <p:grpSpPr>
          <a:xfrm>
            <a:off x="641257" y="2086297"/>
            <a:ext cx="11142616" cy="861685"/>
            <a:chOff x="-3494374" y="3087918"/>
            <a:chExt cx="11142616" cy="861685"/>
          </a:xfrm>
        </p:grpSpPr>
        <p:pic>
          <p:nvPicPr>
            <p:cNvPr id="16"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53995" y="3407126"/>
              <a:ext cx="694247" cy="542477"/>
            </a:xfrm>
            <a:prstGeom prst="rect">
              <a:avLst/>
            </a:prstGeom>
          </p:spPr>
        </p:pic>
        <p:grpSp>
          <p:nvGrpSpPr>
            <p:cNvPr id="17" name="Group 16"/>
            <p:cNvGrpSpPr/>
            <p:nvPr/>
          </p:nvGrpSpPr>
          <p:grpSpPr>
            <a:xfrm>
              <a:off x="-3494374" y="3087918"/>
              <a:ext cx="11012434" cy="848543"/>
              <a:chOff x="-3462290" y="933164"/>
              <a:chExt cx="11012434" cy="848543"/>
            </a:xfrm>
          </p:grpSpPr>
          <p:sp>
            <p:nvSpPr>
              <p:cNvPr id="18" name="Rectangle 17"/>
              <p:cNvSpPr/>
              <p:nvPr/>
            </p:nvSpPr>
            <p:spPr>
              <a:xfrm>
                <a:off x="-3462290" y="1227709"/>
                <a:ext cx="10443257"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
                    <a:srgbClr val="00B050"/>
                  </a:buClr>
                  <a:buSzPts val="1600"/>
                  <a:buFontTx/>
                  <a:buNone/>
                  <a:tabLst>
                    <a:tab pos="5363845" algn="l"/>
                  </a:tabLst>
                  <a:defRPr/>
                </a:pP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اكتب "يناير" أو اكتب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January "</a:t>
                </a: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ثم اضغط مفتاح الإدخال</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19" name="Rectangle 18"/>
              <p:cNvSpPr/>
              <p:nvPr/>
            </p:nvSpPr>
            <p:spPr>
              <a:xfrm>
                <a:off x="7083259" y="933164"/>
                <a:ext cx="466885"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2</a:t>
                </a:r>
                <a:endParaRPr kumimoji="0" lang="en-US" sz="28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grpSp>
      </p:grpSp>
      <p:pic>
        <p:nvPicPr>
          <p:cNvPr id="25" name="Picture 24" descr="https://1.bp.blogspot.com/-V_8yheVwk50/XxIwc-S3EdI/AAAAAAAAGXc/0_z1wU229go3l_9VnfnCFvcpj1lRpNbCwCLcBGAsYHQ/w320-h312/10.webp"/>
          <p:cNvPicPr/>
          <p:nvPr/>
        </p:nvPicPr>
        <p:blipFill>
          <a:blip r:embed="rId4">
            <a:extLst>
              <a:ext uri="{28A0092B-C50C-407E-A947-70E740481C1C}">
                <a14:useLocalDpi xmlns:a14="http://schemas.microsoft.com/office/drawing/2010/main" val="0"/>
              </a:ext>
            </a:extLst>
          </a:blip>
          <a:srcRect/>
          <a:stretch>
            <a:fillRect/>
          </a:stretch>
        </p:blipFill>
        <p:spPr bwMode="auto">
          <a:xfrm>
            <a:off x="4581207" y="3198807"/>
            <a:ext cx="2859500" cy="3408369"/>
          </a:xfrm>
          <a:prstGeom prst="rect">
            <a:avLst/>
          </a:prstGeom>
          <a:noFill/>
          <a:ln>
            <a:noFill/>
          </a:ln>
        </p:spPr>
      </p:pic>
    </p:spTree>
    <p:extLst>
      <p:ext uri="{BB962C8B-B14F-4D97-AF65-F5344CB8AC3E}">
        <p14:creationId xmlns:p14="http://schemas.microsoft.com/office/powerpoint/2010/main" val="2084196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barn(inVertical)">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barn(inVertical)">
                                      <p:cBhvr>
                                        <p:cTn id="19" dur="500"/>
                                        <p:tgtEl>
                                          <p:spTgt spid="15"/>
                                        </p:tgtEl>
                                      </p:cBhvr>
                                    </p:animEffect>
                                  </p:childTnLst>
                                </p:cTn>
                              </p:par>
                              <p:par>
                                <p:cTn id="20" presetID="16" presetClass="entr" presetSubtype="21" fill="hold"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barn(inVertical)">
                                      <p:cBhvr>
                                        <p:cTn id="2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210546" y="176681"/>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البدء في استخدام إكسيل</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85</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641257" y="1246744"/>
            <a:ext cx="11142616" cy="861685"/>
            <a:chOff x="-3494374" y="3087918"/>
            <a:chExt cx="11142616" cy="861685"/>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53995" y="3407126"/>
              <a:ext cx="694247" cy="542477"/>
            </a:xfrm>
            <a:prstGeom prst="rect">
              <a:avLst/>
            </a:prstGeom>
          </p:spPr>
        </p:pic>
        <p:grpSp>
          <p:nvGrpSpPr>
            <p:cNvPr id="7" name="Group 6"/>
            <p:cNvGrpSpPr/>
            <p:nvPr/>
          </p:nvGrpSpPr>
          <p:grpSpPr>
            <a:xfrm>
              <a:off x="-3494374" y="3087918"/>
              <a:ext cx="11012434" cy="848543"/>
              <a:chOff x="-3462290" y="933164"/>
              <a:chExt cx="11012434" cy="848543"/>
            </a:xfrm>
          </p:grpSpPr>
          <p:sp>
            <p:nvSpPr>
              <p:cNvPr id="8" name="Rectangle 7"/>
              <p:cNvSpPr/>
              <p:nvPr/>
            </p:nvSpPr>
            <p:spPr>
              <a:xfrm>
                <a:off x="-3462290" y="1227709"/>
                <a:ext cx="10443257"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
                    <a:srgbClr val="00B050"/>
                  </a:buClr>
                  <a:buSzPts val="1600"/>
                  <a:buFontTx/>
                  <a:buNone/>
                  <a:tabLst>
                    <a:tab pos="5363845" algn="l"/>
                  </a:tabLst>
                  <a:defRPr/>
                </a:pP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ستتم إضافة الأمر إلى شريط أدوات الوصول السريع</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10" name="Rectangle 9"/>
              <p:cNvSpPr/>
              <p:nvPr/>
            </p:nvSpPr>
            <p:spPr>
              <a:xfrm>
                <a:off x="7083259" y="933164"/>
                <a:ext cx="466885"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3</a:t>
                </a:r>
                <a:endParaRPr kumimoji="0" lang="en-US" sz="28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grpSp>
      </p:grpSp>
      <p:pic>
        <p:nvPicPr>
          <p:cNvPr id="11" name="Picture 10" descr="https://1.bp.blogspot.com/-bjr1fE_6meg/XxIwg0GnJjI/AAAAAAAAGXk/bD1AIgRt4zc2F2aVOZNbme0p9bqh2MVCwCLcBGAsYHQ/w320-h124/11.webp"/>
          <p:cNvPicPr/>
          <p:nvPr/>
        </p:nvPicPr>
        <p:blipFill>
          <a:blip r:embed="rId4">
            <a:extLst>
              <a:ext uri="{28A0092B-C50C-407E-A947-70E740481C1C}">
                <a14:useLocalDpi xmlns:a14="http://schemas.microsoft.com/office/drawing/2010/main" val="0"/>
              </a:ext>
            </a:extLst>
          </a:blip>
          <a:srcRect/>
          <a:stretch>
            <a:fillRect/>
          </a:stretch>
        </p:blipFill>
        <p:spPr bwMode="auto">
          <a:xfrm>
            <a:off x="4562755" y="2312896"/>
            <a:ext cx="4061292" cy="1649504"/>
          </a:xfrm>
          <a:prstGeom prst="rect">
            <a:avLst/>
          </a:prstGeom>
          <a:noFill/>
          <a:ln>
            <a:noFill/>
          </a:ln>
        </p:spPr>
      </p:pic>
      <p:grpSp>
        <p:nvGrpSpPr>
          <p:cNvPr id="12" name="Group 11"/>
          <p:cNvGrpSpPr/>
          <p:nvPr/>
        </p:nvGrpSpPr>
        <p:grpSpPr>
          <a:xfrm>
            <a:off x="7386593" y="3941656"/>
            <a:ext cx="4397280" cy="568325"/>
            <a:chOff x="-2667375" y="0"/>
            <a:chExt cx="4398057" cy="568325"/>
          </a:xfrm>
        </p:grpSpPr>
        <p:pic>
          <p:nvPicPr>
            <p:cNvPr id="13" name="Picture 12" descr="E:\نموذج\اشكال\Untitled-1-Recovered_0009_Vector-Smart-Object.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66497" y="0"/>
              <a:ext cx="464185" cy="568325"/>
            </a:xfrm>
            <a:prstGeom prst="rect">
              <a:avLst/>
            </a:prstGeom>
            <a:noFill/>
            <a:ln>
              <a:noFill/>
            </a:ln>
          </p:spPr>
        </p:pic>
        <p:sp>
          <p:nvSpPr>
            <p:cNvPr id="14" name="Rectangle 13"/>
            <p:cNvSpPr/>
            <p:nvPr/>
          </p:nvSpPr>
          <p:spPr>
            <a:xfrm>
              <a:off x="-2667375" y="155187"/>
              <a:ext cx="4076305" cy="413137"/>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FF0000"/>
                  </a:solidFill>
                  <a:effectLst/>
                  <a:uLnTx/>
                  <a:uFillTx/>
                  <a:latin typeface="Sakkal Majalla" panose="02000000000000000000" pitchFamily="2" charset="-78"/>
                  <a:ea typeface="Calibri" panose="020F0502020204030204" pitchFamily="34" charset="0"/>
                  <a:cs typeface="Sakkal Majalla" panose="02000000000000000000" pitchFamily="2" charset="-78"/>
                </a:rPr>
                <a:t>كيفية استخدام أخبرني:</a:t>
              </a:r>
              <a:endParaRPr kumimoji="0" lang="en-US" sz="18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 name="Rectangle 1"/>
          <p:cNvSpPr/>
          <p:nvPr/>
        </p:nvSpPr>
        <p:spPr>
          <a:xfrm>
            <a:off x="484094" y="4492051"/>
            <a:ext cx="10936154"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
                <a:srgbClr val="00B050"/>
              </a:buClr>
              <a:buSzPts val="1600"/>
              <a:buFontTx/>
              <a:buNone/>
              <a:tabLst>
                <a:tab pos="5363845" algn="l"/>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يعمل مربع أخبرني مثل شريط البحث لمساعدتك في العثور بسرعة على الأدوات أو الأوامر التي تريد استخدامها</a:t>
            </a:r>
          </a:p>
        </p:txBody>
      </p:sp>
      <p:pic>
        <p:nvPicPr>
          <p:cNvPr id="15" name="Picture 14" descr="https://1.bp.blogspot.com/-ftNKVbMGEvo/XxI0P7ZehNI/AAAAAAAAGYw/-U6JYYDA-1gPHmkxwVjgiC_Su-74ehfkwCLcBGAsYHQ/w320-h92/12%2B%25281%2529.webp"/>
          <p:cNvPicPr/>
          <p:nvPr/>
        </p:nvPicPr>
        <p:blipFill>
          <a:blip r:embed="rId6">
            <a:extLst>
              <a:ext uri="{28A0092B-C50C-407E-A947-70E740481C1C}">
                <a14:useLocalDpi xmlns:a14="http://schemas.microsoft.com/office/drawing/2010/main" val="0"/>
              </a:ext>
            </a:extLst>
          </a:blip>
          <a:srcRect/>
          <a:stretch>
            <a:fillRect/>
          </a:stretch>
        </p:blipFill>
        <p:spPr bwMode="auto">
          <a:xfrm>
            <a:off x="4105975" y="5088046"/>
            <a:ext cx="4974851" cy="1519130"/>
          </a:xfrm>
          <a:prstGeom prst="rect">
            <a:avLst/>
          </a:prstGeom>
          <a:noFill/>
          <a:ln>
            <a:noFill/>
          </a:ln>
        </p:spPr>
      </p:pic>
    </p:spTree>
    <p:extLst>
      <p:ext uri="{BB962C8B-B14F-4D97-AF65-F5344CB8AC3E}">
        <p14:creationId xmlns:p14="http://schemas.microsoft.com/office/powerpoint/2010/main" val="2278489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arn(inVertical)">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1000" fill="hold"/>
                                        <p:tgtEl>
                                          <p:spTgt spid="12"/>
                                        </p:tgtEl>
                                        <p:attrNameLst>
                                          <p:attrName>ppt_w</p:attrName>
                                        </p:attrNameLst>
                                      </p:cBhvr>
                                      <p:tavLst>
                                        <p:tav tm="0">
                                          <p:val>
                                            <p:fltVal val="0"/>
                                          </p:val>
                                        </p:tav>
                                        <p:tav tm="100000">
                                          <p:val>
                                            <p:strVal val="#ppt_w"/>
                                          </p:val>
                                        </p:tav>
                                      </p:tavLst>
                                    </p:anim>
                                    <p:anim calcmode="lin" valueType="num">
                                      <p:cBhvr>
                                        <p:cTn id="16" dur="1000" fill="hold"/>
                                        <p:tgtEl>
                                          <p:spTgt spid="12"/>
                                        </p:tgtEl>
                                        <p:attrNameLst>
                                          <p:attrName>ppt_h</p:attrName>
                                        </p:attrNameLst>
                                      </p:cBhvr>
                                      <p:tavLst>
                                        <p:tav tm="0">
                                          <p:val>
                                            <p:fltVal val="0"/>
                                          </p:val>
                                        </p:tav>
                                        <p:tav tm="100000">
                                          <p:val>
                                            <p:strVal val="#ppt_h"/>
                                          </p:val>
                                        </p:tav>
                                      </p:tavLst>
                                    </p:anim>
                                    <p:anim calcmode="lin" valueType="num">
                                      <p:cBhvr>
                                        <p:cTn id="17" dur="1000" fill="hold"/>
                                        <p:tgtEl>
                                          <p:spTgt spid="12"/>
                                        </p:tgtEl>
                                        <p:attrNameLst>
                                          <p:attrName>style.rotation</p:attrName>
                                        </p:attrNameLst>
                                      </p:cBhvr>
                                      <p:tavLst>
                                        <p:tav tm="0">
                                          <p:val>
                                            <p:fltVal val="90"/>
                                          </p:val>
                                        </p:tav>
                                        <p:tav tm="100000">
                                          <p:val>
                                            <p:fltVal val="0"/>
                                          </p:val>
                                        </p:tav>
                                      </p:tavLst>
                                    </p:anim>
                                    <p:animEffect transition="in" filter="fade">
                                      <p:cBhvr>
                                        <p:cTn id="18" dur="10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barn(inVertical)">
                                      <p:cBhvr>
                                        <p:cTn id="23" dur="500"/>
                                        <p:tgtEl>
                                          <p:spTgt spid="15"/>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barn(inVertical)">
                                      <p:cBhvr>
                                        <p:cTn id="2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210546" y="176681"/>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البدء في استخدام إكسيل</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86</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641257" y="1246744"/>
            <a:ext cx="11142616" cy="861685"/>
            <a:chOff x="-3494374" y="3087918"/>
            <a:chExt cx="11142616" cy="861685"/>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53995" y="3407126"/>
              <a:ext cx="694247" cy="542477"/>
            </a:xfrm>
            <a:prstGeom prst="rect">
              <a:avLst/>
            </a:prstGeom>
          </p:spPr>
        </p:pic>
        <p:grpSp>
          <p:nvGrpSpPr>
            <p:cNvPr id="7" name="Group 6"/>
            <p:cNvGrpSpPr/>
            <p:nvPr/>
          </p:nvGrpSpPr>
          <p:grpSpPr>
            <a:xfrm>
              <a:off x="-3494374" y="3087918"/>
              <a:ext cx="11012434" cy="848543"/>
              <a:chOff x="-3462290" y="933164"/>
              <a:chExt cx="11012434" cy="848543"/>
            </a:xfrm>
          </p:grpSpPr>
          <p:sp>
            <p:nvSpPr>
              <p:cNvPr id="8" name="Rectangle 7"/>
              <p:cNvSpPr/>
              <p:nvPr/>
            </p:nvSpPr>
            <p:spPr>
              <a:xfrm>
                <a:off x="-3462290" y="1227709"/>
                <a:ext cx="10443257"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
                    <a:srgbClr val="00B050"/>
                  </a:buClr>
                  <a:buSzPts val="1600"/>
                  <a:buFontTx/>
                  <a:buNone/>
                  <a:tabLst>
                    <a:tab pos="5363845" algn="l"/>
                  </a:tabLst>
                  <a:defRPr/>
                </a:pP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اكتب بكلماتك ما تريد القيام به:</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10" name="Rectangle 9"/>
              <p:cNvSpPr/>
              <p:nvPr/>
            </p:nvSpPr>
            <p:spPr>
              <a:xfrm>
                <a:off x="7083259" y="933164"/>
                <a:ext cx="466885"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1</a:t>
                </a:r>
                <a:endParaRPr kumimoji="0" lang="en-US" sz="28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grpSp>
      </p:grpSp>
      <p:pic>
        <p:nvPicPr>
          <p:cNvPr id="11" name="Picture 10" descr="https://1.bp.blogspot.com/-TeA6QBmGl7g/XxIw953dBrI/AAAAAAAAGX8/MhtSYxOJiJAMgDOH-d2tqRnfwzPN9H9cgCLcBGAsYHQ/w320-h210/13.webp"/>
          <p:cNvPicPr/>
          <p:nvPr/>
        </p:nvPicPr>
        <p:blipFill>
          <a:blip r:embed="rId4">
            <a:extLst>
              <a:ext uri="{28A0092B-C50C-407E-A947-70E740481C1C}">
                <a14:useLocalDpi xmlns:a14="http://schemas.microsoft.com/office/drawing/2010/main" val="0"/>
              </a:ext>
            </a:extLst>
          </a:blip>
          <a:srcRect/>
          <a:stretch>
            <a:fillRect/>
          </a:stretch>
        </p:blipFill>
        <p:spPr bwMode="auto">
          <a:xfrm>
            <a:off x="5091953" y="2095288"/>
            <a:ext cx="3567953" cy="2315348"/>
          </a:xfrm>
          <a:prstGeom prst="rect">
            <a:avLst/>
          </a:prstGeom>
          <a:noFill/>
          <a:ln>
            <a:noFill/>
          </a:ln>
        </p:spPr>
      </p:pic>
      <p:grpSp>
        <p:nvGrpSpPr>
          <p:cNvPr id="12" name="Group 11"/>
          <p:cNvGrpSpPr/>
          <p:nvPr/>
        </p:nvGrpSpPr>
        <p:grpSpPr>
          <a:xfrm>
            <a:off x="641257" y="3979793"/>
            <a:ext cx="11142616" cy="861685"/>
            <a:chOff x="-3494374" y="3087918"/>
            <a:chExt cx="11142616" cy="861685"/>
          </a:xfrm>
        </p:grpSpPr>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53995" y="3407126"/>
              <a:ext cx="694247" cy="542477"/>
            </a:xfrm>
            <a:prstGeom prst="rect">
              <a:avLst/>
            </a:prstGeom>
          </p:spPr>
        </p:pic>
        <p:grpSp>
          <p:nvGrpSpPr>
            <p:cNvPr id="14" name="Group 13"/>
            <p:cNvGrpSpPr/>
            <p:nvPr/>
          </p:nvGrpSpPr>
          <p:grpSpPr>
            <a:xfrm>
              <a:off x="-3494374" y="3087918"/>
              <a:ext cx="11012434" cy="848543"/>
              <a:chOff x="-3462290" y="933164"/>
              <a:chExt cx="11012434" cy="848543"/>
            </a:xfrm>
          </p:grpSpPr>
          <p:sp>
            <p:nvSpPr>
              <p:cNvPr id="15" name="Rectangle 14"/>
              <p:cNvSpPr/>
              <p:nvPr/>
            </p:nvSpPr>
            <p:spPr>
              <a:xfrm>
                <a:off x="-3462290" y="1227709"/>
                <a:ext cx="10443257"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
                    <a:srgbClr val="00B050"/>
                  </a:buClr>
                  <a:buSzPts val="1600"/>
                  <a:buFontTx/>
                  <a:buNone/>
                  <a:tabLst>
                    <a:tab pos="5363845" algn="l"/>
                  </a:tabLst>
                  <a:defRPr/>
                </a:pP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	ستمنحك النتائج بعض الخيارات ذات الصلة. لاستخدام واحد، انقر فوقه كما لو كنت أمرًا على الشريط</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16" name="Rectangle 15"/>
              <p:cNvSpPr/>
              <p:nvPr/>
            </p:nvSpPr>
            <p:spPr>
              <a:xfrm>
                <a:off x="7083259" y="933164"/>
                <a:ext cx="466885"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2</a:t>
                </a:r>
                <a:endParaRPr kumimoji="0" lang="en-US" sz="28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grpSp>
      </p:grpSp>
      <p:pic>
        <p:nvPicPr>
          <p:cNvPr id="17" name="Picture 16" descr="https://1.bp.blogspot.com/-Lbrg79EZwW8/XxIxC5VLPEI/AAAAAAAAGYA/98gBylnanM0zx52_FuSuGlYrazUXQ-xeQCLcBGAsYHQ/w320-h109/14.webp"/>
          <p:cNvPicPr/>
          <p:nvPr/>
        </p:nvPicPr>
        <p:blipFill>
          <a:blip r:embed="rId5">
            <a:extLst>
              <a:ext uri="{28A0092B-C50C-407E-A947-70E740481C1C}">
                <a14:useLocalDpi xmlns:a14="http://schemas.microsoft.com/office/drawing/2010/main" val="0"/>
              </a:ext>
            </a:extLst>
          </a:blip>
          <a:srcRect/>
          <a:stretch>
            <a:fillRect/>
          </a:stretch>
        </p:blipFill>
        <p:spPr bwMode="auto">
          <a:xfrm>
            <a:off x="4516390" y="4906328"/>
            <a:ext cx="4719077" cy="1700848"/>
          </a:xfrm>
          <a:prstGeom prst="rect">
            <a:avLst/>
          </a:prstGeom>
          <a:noFill/>
          <a:ln>
            <a:noFill/>
          </a:ln>
        </p:spPr>
      </p:pic>
    </p:spTree>
    <p:extLst>
      <p:ext uri="{BB962C8B-B14F-4D97-AF65-F5344CB8AC3E}">
        <p14:creationId xmlns:p14="http://schemas.microsoft.com/office/powerpoint/2010/main" val="2416697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arn(inVertical)">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inVertical)">
                                      <p:cBhvr>
                                        <p:cTn id="15" dur="500"/>
                                        <p:tgtEl>
                                          <p:spTgt spid="12"/>
                                        </p:tgtEl>
                                      </p:cBhvr>
                                    </p:animEffect>
                                  </p:childTnLst>
                                </p:cTn>
                              </p:par>
                              <p:par>
                                <p:cTn id="16" presetID="16" presetClass="entr" presetSubtype="21" fill="hold"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barn(inVertical)">
                                      <p:cBhvr>
                                        <p:cTn id="1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210546" y="176681"/>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البدء في استخدام إكسيل</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87</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838200" y="239298"/>
            <a:ext cx="4397280" cy="568325"/>
            <a:chOff x="-2667375" y="0"/>
            <a:chExt cx="4398057" cy="568325"/>
          </a:xfrm>
        </p:grpSpPr>
        <p:pic>
          <p:nvPicPr>
            <p:cNvPr id="5" name="Picture 4" descr="E:\نموذج\اشكال\Untitled-1-Recovered_0009_Vector-Smart-Objec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66497" y="0"/>
              <a:ext cx="464185" cy="568325"/>
            </a:xfrm>
            <a:prstGeom prst="rect">
              <a:avLst/>
            </a:prstGeom>
            <a:noFill/>
            <a:ln>
              <a:noFill/>
            </a:ln>
          </p:spPr>
        </p:pic>
        <p:sp>
          <p:nvSpPr>
            <p:cNvPr id="7" name="Rectangle 6"/>
            <p:cNvSpPr/>
            <p:nvPr/>
          </p:nvSpPr>
          <p:spPr>
            <a:xfrm>
              <a:off x="-2667375" y="155187"/>
              <a:ext cx="4076305" cy="413137"/>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FF0000"/>
                  </a:solidFill>
                  <a:effectLst/>
                  <a:uLnTx/>
                  <a:uFillTx/>
                  <a:latin typeface="Sakkal Majalla" panose="02000000000000000000" pitchFamily="2" charset="-78"/>
                  <a:ea typeface="Calibri" panose="020F0502020204030204" pitchFamily="34" charset="0"/>
                  <a:cs typeface="Sakkal Majalla" panose="02000000000000000000" pitchFamily="2" charset="-78"/>
                </a:rPr>
                <a:t>طرق عرض ورقة العمل</a:t>
              </a:r>
              <a:r>
                <a:rPr kumimoji="0" lang="ar-EG" sz="2800" b="1" i="0" u="none" strike="noStrike" kern="1200" cap="none" spc="0" normalizeH="0" baseline="0" noProof="0" dirty="0">
                  <a:ln>
                    <a:noFill/>
                  </a:ln>
                  <a:solidFill>
                    <a:srgbClr val="FF0000"/>
                  </a:solidFill>
                  <a:effectLst/>
                  <a:uLnTx/>
                  <a:uFillTx/>
                  <a:latin typeface="Sakkal Majalla" panose="02000000000000000000" pitchFamily="2" charset="-78"/>
                  <a:ea typeface="Calibri" panose="020F0502020204030204" pitchFamily="34" charset="0"/>
                  <a:cs typeface="Sakkal Majalla" panose="02000000000000000000" pitchFamily="2" charset="-78"/>
                </a:rPr>
                <a:t>:</a:t>
              </a:r>
              <a:endParaRPr kumimoji="0" lang="en-US" sz="18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 name="Rectangle 1"/>
          <p:cNvSpPr/>
          <p:nvPr/>
        </p:nvSpPr>
        <p:spPr>
          <a:xfrm>
            <a:off x="430306" y="1327701"/>
            <a:ext cx="11438965" cy="147732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
                <a:srgbClr val="00B050"/>
              </a:buClr>
              <a:buSzPts val="1600"/>
              <a:buFontTx/>
              <a:buNone/>
              <a:tabLst>
                <a:tab pos="5363845" algn="l"/>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يحتوي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Excel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على مجموعة متنوعة من خيارات العرض التي تغير طريقة عرض المصنف الخاص بك. يمكن أن تكون طرق العرض هذه مفيدة لمختلف المهام، خاصة إذا كنت تخطط لطباعة جدول البيانات. لتغيير طرق عرض ورقة العمل، حدد موقع الأوامر </a:t>
            </a:r>
            <a:b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b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في الزاوية اليمنى السفلية من نافذة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Excel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وحدد طريقة العرض "عادي" أو "عرض تخطيط الصفحة" أو "عرض فاصل الصفحات"</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pic>
        <p:nvPicPr>
          <p:cNvPr id="8" name="Picture 7" descr="https://1.bp.blogspot.com/-4zHmTiawdvA/XxIxHxDkVWI/AAAAAAAAGYE/jx1FrG7PmvYAcSMWUBE6HjPXip6cJssSgCLcBGAsYHQ/w320-h94/15.webp"/>
          <p:cNvPicPr/>
          <p:nvPr/>
        </p:nvPicPr>
        <p:blipFill>
          <a:blip r:embed="rId4">
            <a:extLst>
              <a:ext uri="{28A0092B-C50C-407E-A947-70E740481C1C}">
                <a14:useLocalDpi xmlns:a14="http://schemas.microsoft.com/office/drawing/2010/main" val="0"/>
              </a:ext>
            </a:extLst>
          </a:blip>
          <a:srcRect/>
          <a:stretch>
            <a:fillRect/>
          </a:stretch>
        </p:blipFill>
        <p:spPr bwMode="auto">
          <a:xfrm>
            <a:off x="2142564" y="3325107"/>
            <a:ext cx="8014447" cy="2151529"/>
          </a:xfrm>
          <a:prstGeom prst="rect">
            <a:avLst/>
          </a:prstGeom>
          <a:noFill/>
          <a:ln>
            <a:noFill/>
          </a:ln>
        </p:spPr>
      </p:pic>
    </p:spTree>
    <p:extLst>
      <p:ext uri="{BB962C8B-B14F-4D97-AF65-F5344CB8AC3E}">
        <p14:creationId xmlns:p14="http://schemas.microsoft.com/office/powerpoint/2010/main" val="3111306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randombar(horizontal)">
                                      <p:cBhvr>
                                        <p:cTn id="15" dur="500"/>
                                        <p:tgtEl>
                                          <p:spTgt spid="8"/>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randombar(horizontal)">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210546" y="176681"/>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البدء في استخدام إكسيل</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88</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5" name="Group 4"/>
          <p:cNvGrpSpPr/>
          <p:nvPr/>
        </p:nvGrpSpPr>
        <p:grpSpPr>
          <a:xfrm>
            <a:off x="4876800" y="1380753"/>
            <a:ext cx="6999203" cy="1326588"/>
            <a:chOff x="4876800" y="1380753"/>
            <a:chExt cx="6999203" cy="1326588"/>
          </a:xfrm>
        </p:grpSpPr>
        <p:pic>
          <p:nvPicPr>
            <p:cNvPr id="4" name="Picture 2" descr="Cells, document, excel, export, from, spreadsheet icon - Download on  Iconfinde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10549415" y="1380753"/>
              <a:ext cx="1326588" cy="1326588"/>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4876800" y="1490690"/>
              <a:ext cx="6096000" cy="553357"/>
            </a:xfrm>
            <a:prstGeom prst="rect">
              <a:avLst/>
            </a:prstGeom>
          </p:spPr>
          <p:txBody>
            <a:bodyPr>
              <a:sp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EG" sz="2800" b="1" i="0" u="none" strike="noStrike" kern="1200" cap="none" spc="0" normalizeH="0" baseline="0" noProof="0" dirty="0">
                  <a:ln>
                    <a:noFill/>
                  </a:ln>
                  <a:solidFill>
                    <a:srgbClr val="00B050"/>
                  </a:solidFill>
                  <a:effectLst/>
                  <a:uLnTx/>
                  <a:uFillTx/>
                  <a:latin typeface="Sakkal Majalla" panose="02000000000000000000" pitchFamily="2" charset="-78"/>
                  <a:ea typeface="Calibri" panose="020F0502020204030204" pitchFamily="34" charset="0"/>
                  <a:cs typeface="Sakkal Majalla" panose="02000000000000000000" pitchFamily="2" charset="-78"/>
                </a:rPr>
                <a:t>العرض العادي</a:t>
              </a:r>
              <a:endParaRPr kumimoji="0" lang="en-US" sz="2800" b="1" i="0" u="none" strike="noStrike" kern="1200" cap="none" spc="0" normalizeH="0" baseline="0" noProof="0" dirty="0">
                <a:ln>
                  <a:noFill/>
                </a:ln>
                <a:solidFill>
                  <a:srgbClr val="00B05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7" name="Rectangle 6"/>
          <p:cNvSpPr/>
          <p:nvPr/>
        </p:nvSpPr>
        <p:spPr>
          <a:xfrm>
            <a:off x="4453415" y="2140870"/>
            <a:ext cx="6096000" cy="487506"/>
          </a:xfrm>
          <a:prstGeom prst="rect">
            <a:avLst/>
          </a:prstGeom>
        </p:spPr>
        <p:txBody>
          <a:bodyPr>
            <a:sp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هو العرض الافتراضي لجميع أوراق العمل في إكسيل</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pic>
        <p:nvPicPr>
          <p:cNvPr id="8" name="Picture 7" descr="https://1.bp.blogspot.com/-phn1DvyxgWY/XxIxMU2F_WI/AAAAAAAAGYI/skIGabcRLsgpY4VZ00L4sWm1uZBTAW6RQCLcBGAsYHQ/w320-h169/16.webp"/>
          <p:cNvPicPr/>
          <p:nvPr/>
        </p:nvPicPr>
        <p:blipFill>
          <a:blip r:embed="rId4">
            <a:extLst>
              <a:ext uri="{28A0092B-C50C-407E-A947-70E740481C1C}">
                <a14:useLocalDpi xmlns:a14="http://schemas.microsoft.com/office/drawing/2010/main" val="0"/>
              </a:ext>
            </a:extLst>
          </a:blip>
          <a:srcRect/>
          <a:stretch>
            <a:fillRect/>
          </a:stretch>
        </p:blipFill>
        <p:spPr bwMode="auto">
          <a:xfrm>
            <a:off x="3334871" y="3144090"/>
            <a:ext cx="6427134" cy="3005697"/>
          </a:xfrm>
          <a:prstGeom prst="rect">
            <a:avLst/>
          </a:prstGeom>
          <a:noFill/>
          <a:ln>
            <a:noFill/>
          </a:ln>
        </p:spPr>
      </p:pic>
    </p:spTree>
    <p:extLst>
      <p:ext uri="{BB962C8B-B14F-4D97-AF65-F5344CB8AC3E}">
        <p14:creationId xmlns:p14="http://schemas.microsoft.com/office/powerpoint/2010/main" val="2112434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randombar(horizontal)">
                                      <p:cBhvr>
                                        <p:cTn id="14" dur="500"/>
                                        <p:tgtEl>
                                          <p:spTgt spid="7"/>
                                        </p:tgtEl>
                                      </p:cBhvr>
                                    </p:animEffect>
                                  </p:childTnLst>
                                </p:cTn>
                              </p:par>
                              <p:par>
                                <p:cTn id="15" presetID="14" presetClass="entr" presetSubtype="1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210546" y="176681"/>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البدء في استخدام إكسيل</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89</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4930587" y="1380753"/>
            <a:ext cx="6999203" cy="1326588"/>
            <a:chOff x="4876800" y="1380753"/>
            <a:chExt cx="6999203" cy="1326588"/>
          </a:xfrm>
        </p:grpSpPr>
        <p:pic>
          <p:nvPicPr>
            <p:cNvPr id="5" name="Picture 2" descr="Cells, document, excel, export, from, spreadsheet icon - Download on  Iconfinde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10549415" y="1380753"/>
              <a:ext cx="1326588" cy="1326588"/>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4876800" y="1490690"/>
              <a:ext cx="6096000" cy="553357"/>
            </a:xfrm>
            <a:prstGeom prst="rect">
              <a:avLst/>
            </a:prstGeom>
          </p:spPr>
          <p:txBody>
            <a:bodyPr>
              <a:sp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EG" sz="2800" b="1" i="0" u="none" strike="noStrike" kern="1200" cap="none" spc="0" normalizeH="0" baseline="0" noProof="0" dirty="0">
                  <a:ln>
                    <a:noFill/>
                  </a:ln>
                  <a:solidFill>
                    <a:srgbClr val="00B050"/>
                  </a:solidFill>
                  <a:effectLst/>
                  <a:uLnTx/>
                  <a:uFillTx/>
                  <a:latin typeface="Sakkal Majalla" panose="02000000000000000000" pitchFamily="2" charset="-78"/>
                  <a:ea typeface="Calibri" panose="020F0502020204030204" pitchFamily="34" charset="0"/>
                  <a:cs typeface="Sakkal Majalla" panose="02000000000000000000" pitchFamily="2" charset="-78"/>
                </a:rPr>
                <a:t>عرض تخطيط الصفحة </a:t>
              </a:r>
              <a:endParaRPr kumimoji="0" lang="en-US" sz="2800" b="1" i="0" u="none" strike="noStrike" kern="1200" cap="none" spc="0" normalizeH="0" baseline="0" noProof="0" dirty="0">
                <a:ln>
                  <a:noFill/>
                </a:ln>
                <a:solidFill>
                  <a:srgbClr val="00B05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8" name="Rectangle 7"/>
          <p:cNvSpPr/>
          <p:nvPr/>
        </p:nvSpPr>
        <p:spPr>
          <a:xfrm>
            <a:off x="53787" y="2140870"/>
            <a:ext cx="10549415" cy="487506"/>
          </a:xfrm>
          <a:prstGeom prst="rect">
            <a:avLst/>
          </a:prstGeom>
        </p:spPr>
        <p:txBody>
          <a:bodyPr wrap="square">
            <a:spAutoFit/>
          </a:bodyPr>
          <a:lstStyle/>
          <a:p>
            <a:pPr marL="0" marR="0" lvl="0" indent="0" algn="justLow" defTabSz="914400" rtl="1" eaLnBrk="1" fontAlgn="auto" latinLnBrk="0" hangingPunct="1">
              <a:lnSpc>
                <a:spcPct val="107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يعرض كيف ستظهر أوراق العمل الخاصة بك عند طباعتها. يمكنك أيضًا إضافة رؤوس </a:t>
            </a:r>
            <a:r>
              <a:rPr kumimoji="0" lang="ar-EG" sz="2400" b="1" i="0" u="none" strike="noStrike" kern="1200" cap="none" spc="0" normalizeH="0" baseline="0" noProof="0" dirty="0" err="1">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وتذييلات</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 في طريقة العرض هذه</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pic>
        <p:nvPicPr>
          <p:cNvPr id="10" name="Picture 9" descr="https://1.bp.blogspot.com/-rGoYoPQJ2Ck/XxIxQsTYx1I/AAAAAAAAGYQ/-ODfhB87WKYGifDK7jKSnbVpgOGYNCgJwCLcBGAsYHQ/w320-h202/17.webp"/>
          <p:cNvPicPr/>
          <p:nvPr/>
        </p:nvPicPr>
        <p:blipFill>
          <a:blip r:embed="rId4">
            <a:extLst>
              <a:ext uri="{28A0092B-C50C-407E-A947-70E740481C1C}">
                <a14:useLocalDpi xmlns:a14="http://schemas.microsoft.com/office/drawing/2010/main" val="0"/>
              </a:ext>
            </a:extLst>
          </a:blip>
          <a:srcRect/>
          <a:stretch>
            <a:fillRect/>
          </a:stretch>
        </p:blipFill>
        <p:spPr bwMode="auto">
          <a:xfrm>
            <a:off x="3101788" y="2725199"/>
            <a:ext cx="5827059" cy="3631152"/>
          </a:xfrm>
          <a:prstGeom prst="rect">
            <a:avLst/>
          </a:prstGeom>
          <a:noFill/>
          <a:ln>
            <a:noFill/>
          </a:ln>
        </p:spPr>
      </p:pic>
    </p:spTree>
    <p:extLst>
      <p:ext uri="{BB962C8B-B14F-4D97-AF65-F5344CB8AC3E}">
        <p14:creationId xmlns:p14="http://schemas.microsoft.com/office/powerpoint/2010/main" val="2773682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randombar(horizontal)">
                                      <p:cBhvr>
                                        <p:cTn id="14" dur="500"/>
                                        <p:tgtEl>
                                          <p:spTgt spid="8"/>
                                        </p:tgtEl>
                                      </p:cBhvr>
                                    </p:animEffect>
                                  </p:childTnLst>
                                </p:cTn>
                              </p:par>
                              <p:par>
                                <p:cTn id="15" presetID="14" presetClass="entr" presetSubtype="1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randombar(horizont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660701" cy="6371351"/>
          </a:xfrm>
          <a:prstGeom prst="rect">
            <a:avLst/>
          </a:prstGeom>
        </p:spPr>
      </p:pic>
      <p:sp>
        <p:nvSpPr>
          <p:cNvPr id="4" name="Title 1">
            <a:extLst>
              <a:ext uri="{FF2B5EF4-FFF2-40B4-BE49-F238E27FC236}">
                <a16:creationId xmlns:a16="http://schemas.microsoft.com/office/drawing/2014/main" id="{00F23EB7-E336-46EB-A4A0-3DB7A6BF4CE1}"/>
              </a:ext>
            </a:extLst>
          </p:cNvPr>
          <p:cNvSpPr txBox="1">
            <a:spLocks/>
          </p:cNvSpPr>
          <p:nvPr/>
        </p:nvSpPr>
        <p:spPr>
          <a:xfrm>
            <a:off x="6235700" y="2690446"/>
            <a:ext cx="5956300" cy="1053900"/>
          </a:xfrm>
          <a:prstGeom prst="rect">
            <a:avLst/>
          </a:prstGeom>
          <a:solidFill>
            <a:srgbClr val="FFFFFF"/>
          </a:solidFill>
        </p:spPr>
        <p:txBody>
          <a:bodyPr vert="horz" lIns="180000" tIns="180000" rIns="252000" bIns="180000" rtlCol="0" anchor="ctr">
            <a:noAutofit/>
          </a:bodyPr>
          <a:lstStyle>
            <a:lvl1pPr algn="r" defTabSz="914400" rtl="1" eaLnBrk="1" latinLnBrk="0" hangingPunct="1">
              <a:lnSpc>
                <a:spcPct val="90000"/>
              </a:lnSpc>
              <a:spcBef>
                <a:spcPct val="0"/>
              </a:spcBef>
              <a:buNone/>
              <a:defRPr lang="en-ZA" sz="6000" b="1" kern="1200" spc="-300" dirty="0">
                <a:solidFill>
                  <a:schemeClr val="tx1">
                    <a:lumMod val="75000"/>
                    <a:lumOff val="25000"/>
                  </a:schemeClr>
                </a:solidFill>
                <a:latin typeface="+mj-lt"/>
                <a:ea typeface="+mj-ea"/>
                <a:cs typeface="+mj-cs"/>
              </a:defRPr>
            </a:lvl1pPr>
          </a:lstStyle>
          <a:p>
            <a:pPr marL="0" marR="0" lvl="0" indent="0" algn="ctr" defTabSz="914400" rtl="1" eaLnBrk="1" fontAlgn="auto" latinLnBrk="0" hangingPunct="1">
              <a:lnSpc>
                <a:spcPct val="90000"/>
              </a:lnSpc>
              <a:spcBef>
                <a:spcPct val="0"/>
              </a:spcBef>
              <a:spcAft>
                <a:spcPts val="0"/>
              </a:spcAft>
              <a:buClrTx/>
              <a:buSzTx/>
              <a:buFontTx/>
              <a:buNone/>
              <a:tabLst/>
              <a:defRPr/>
            </a:pPr>
            <a:r>
              <a:rPr kumimoji="0" lang="ar-EG" sz="6600" b="1" i="0" u="none" strike="noStrike" kern="1200" cap="none" spc="-300" normalizeH="0" baseline="0" noProof="0" dirty="0">
                <a:ln>
                  <a:noFill/>
                </a:ln>
                <a:solidFill>
                  <a:sysClr val="windowText" lastClr="000000">
                    <a:lumMod val="75000"/>
                    <a:lumOff val="25000"/>
                  </a:sysClr>
                </a:solidFill>
                <a:effectLst/>
                <a:uLnTx/>
                <a:uFillTx/>
                <a:latin typeface="Adobe Arabic" panose="02040503050201020203" pitchFamily="18" charset="-78"/>
                <a:ea typeface="+mj-ea"/>
                <a:cs typeface="Adobe Arabic" panose="02040503050201020203" pitchFamily="18" charset="-78"/>
              </a:rPr>
              <a:t>الجلسة التدريبية الأولى </a:t>
            </a:r>
          </a:p>
        </p:txBody>
      </p:sp>
      <p:sp>
        <p:nvSpPr>
          <p:cNvPr id="5" name="Subtitle 2">
            <a:extLst>
              <a:ext uri="{FF2B5EF4-FFF2-40B4-BE49-F238E27FC236}">
                <a16:creationId xmlns:a16="http://schemas.microsoft.com/office/drawing/2014/main" id="{9E4D4535-D519-40ED-B8A4-2EA1276BB652}"/>
              </a:ext>
            </a:extLst>
          </p:cNvPr>
          <p:cNvSpPr txBox="1">
            <a:spLocks/>
          </p:cNvSpPr>
          <p:nvPr/>
        </p:nvSpPr>
        <p:spPr>
          <a:xfrm>
            <a:off x="6235700" y="3744414"/>
            <a:ext cx="5956300" cy="1446650"/>
          </a:xfrm>
          <a:prstGeom prst="rect">
            <a:avLst/>
          </a:prstGeom>
          <a:solidFill>
            <a:srgbClr val="25AE5D">
              <a:alpha val="80000"/>
            </a:srgbClr>
          </a:solidFill>
        </p:spPr>
        <p:txBody>
          <a:bodyPr vert="horz" lIns="180000" tIns="180000" rIns="252000" bIns="180000" rtlCol="0" anchor="ctr">
            <a:noAutofit/>
          </a:bodyPr>
          <a:lstStyle>
            <a:lvl1pPr marL="0" indent="0" algn="r" defTabSz="914400" rtl="1" eaLnBrk="1" latinLnBrk="0" hangingPunct="1">
              <a:lnSpc>
                <a:spcPct val="90000"/>
              </a:lnSpc>
              <a:spcBef>
                <a:spcPts val="1000"/>
              </a:spcBef>
              <a:buFont typeface="Arial" panose="020B0604020202020204" pitchFamily="34" charset="0"/>
              <a:buNone/>
              <a:defRPr sz="1800" kern="1200">
                <a:solidFill>
                  <a:schemeClr val="bg1"/>
                </a:solidFill>
                <a:latin typeface="+mn-lt"/>
                <a:ea typeface="+mn-ea"/>
                <a:cs typeface="+mn-cs"/>
              </a:defRPr>
            </a:lvl1pPr>
            <a:lvl2pPr marL="266700"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2pPr>
            <a:lvl3pPr marL="5429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3pPr>
            <a:lvl4pPr marL="8096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4pPr>
            <a:lvl5pPr marL="10763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defRPr/>
            </a:pPr>
            <a:r>
              <a:rPr lang="ar-EG" sz="4400" b="1" dirty="0">
                <a:solidFill>
                  <a:srgbClr val="FFFFFF"/>
                </a:solidFill>
                <a:latin typeface="Sakkal Majalla" panose="02000000000000000000" pitchFamily="2" charset="-78"/>
                <a:cs typeface="Sakkal Majalla" panose="02000000000000000000" pitchFamily="2" charset="-78"/>
              </a:rPr>
              <a:t>ذكاء الأعمال</a:t>
            </a:r>
          </a:p>
        </p:txBody>
      </p:sp>
      <p:sp>
        <p:nvSpPr>
          <p:cNvPr id="6" name="Rectangle 5">
            <a:extLst>
              <a:ext uri="{FF2B5EF4-FFF2-40B4-BE49-F238E27FC236}">
                <a16:creationId xmlns:a16="http://schemas.microsoft.com/office/drawing/2014/main" id="{EC0FBB1B-4F0E-4365-BF27-3150FC6C3B90}"/>
              </a:ext>
            </a:extLst>
          </p:cNvPr>
          <p:cNvSpPr/>
          <p:nvPr/>
        </p:nvSpPr>
        <p:spPr>
          <a:xfrm>
            <a:off x="9780103" y="6803351"/>
            <a:ext cx="1979897" cy="5465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7A13D8A8-6C3D-4527-959D-41C3213F7F02}"/>
              </a:ext>
            </a:extLst>
          </p:cNvPr>
          <p:cNvSpPr/>
          <p:nvPr/>
        </p:nvSpPr>
        <p:spPr>
          <a:xfrm>
            <a:off x="0" y="6803351"/>
            <a:ext cx="9780104" cy="54650"/>
          </a:xfrm>
          <a:prstGeom prst="rect">
            <a:avLst/>
          </a:prstGeom>
          <a:solidFill>
            <a:srgbClr val="25AE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51DD44D8-4A8F-4693-B90A-166855B29D25}"/>
              </a:ext>
            </a:extLst>
          </p:cNvPr>
          <p:cNvSpPr/>
          <p:nvPr/>
        </p:nvSpPr>
        <p:spPr>
          <a:xfrm>
            <a:off x="9780103" y="5134600"/>
            <a:ext cx="2411412" cy="11482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Slide Number Placeholder 10"/>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9</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05822129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210546" y="176681"/>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البدء في استخدام إكسيل</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90</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4930587" y="1380753"/>
            <a:ext cx="6999203" cy="1326588"/>
            <a:chOff x="4876800" y="1380753"/>
            <a:chExt cx="6999203" cy="1326588"/>
          </a:xfrm>
        </p:grpSpPr>
        <p:pic>
          <p:nvPicPr>
            <p:cNvPr id="5" name="Picture 2" descr="Cells, document, excel, export, from, spreadsheet icon - Download on  Iconfinde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10549415" y="1380753"/>
              <a:ext cx="1326588" cy="1326588"/>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4876800" y="1490690"/>
              <a:ext cx="6096000" cy="553357"/>
            </a:xfrm>
            <a:prstGeom prst="rect">
              <a:avLst/>
            </a:prstGeom>
          </p:spPr>
          <p:txBody>
            <a:bodyPr>
              <a:sp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EG" sz="2800" b="1" i="0" u="none" strike="noStrike" kern="1200" cap="none" spc="0" normalizeH="0" baseline="0" noProof="0" dirty="0">
                  <a:ln>
                    <a:noFill/>
                  </a:ln>
                  <a:solidFill>
                    <a:srgbClr val="00B050"/>
                  </a:solidFill>
                  <a:effectLst/>
                  <a:uLnTx/>
                  <a:uFillTx/>
                  <a:latin typeface="Sakkal Majalla" panose="02000000000000000000" pitchFamily="2" charset="-78"/>
                  <a:ea typeface="Calibri" panose="020F0502020204030204" pitchFamily="34" charset="0"/>
                  <a:cs typeface="Sakkal Majalla" panose="02000000000000000000" pitchFamily="2" charset="-78"/>
                </a:rPr>
                <a:t>عرض معاينة فواصل الصفحات </a:t>
              </a:r>
              <a:endParaRPr kumimoji="0" lang="en-US" sz="2800" b="1" i="0" u="none" strike="noStrike" kern="1200" cap="none" spc="0" normalizeH="0" baseline="0" noProof="0" dirty="0">
                <a:ln>
                  <a:noFill/>
                </a:ln>
                <a:solidFill>
                  <a:srgbClr val="00B05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8" name="Rectangle 7"/>
          <p:cNvSpPr/>
          <p:nvPr/>
        </p:nvSpPr>
        <p:spPr>
          <a:xfrm>
            <a:off x="53787" y="2140870"/>
            <a:ext cx="10549415" cy="487506"/>
          </a:xfrm>
          <a:prstGeom prst="rect">
            <a:avLst/>
          </a:prstGeom>
        </p:spPr>
        <p:txBody>
          <a:bodyPr wrap="square">
            <a:spAutoFit/>
          </a:bodyPr>
          <a:lstStyle/>
          <a:p>
            <a:pPr marL="0" marR="0" lvl="0" indent="0" algn="justLow" defTabSz="914400" rtl="1" eaLnBrk="1" fontAlgn="auto" latinLnBrk="0" hangingPunct="1">
              <a:lnSpc>
                <a:spcPct val="107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يسمح لك بتغيير موقع فواصل الصفحات، وهو أمر مفيد بشكل خاص عند طباعة الكثير من البيانات من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Excel</a:t>
            </a:r>
          </a:p>
        </p:txBody>
      </p:sp>
      <p:pic>
        <p:nvPicPr>
          <p:cNvPr id="10" name="Picture 9" descr="https://1.bp.blogspot.com/-IMqpoED43V0/XxIxVhi-mHI/AAAAAAAAGYU/yRR3vpP-kHkapCG5Uo_LEAv1N_j969W8wCLcBGAsYHQ/w320-h301/18.webp"/>
          <p:cNvPicPr/>
          <p:nvPr/>
        </p:nvPicPr>
        <p:blipFill>
          <a:blip r:embed="rId4">
            <a:extLst>
              <a:ext uri="{28A0092B-C50C-407E-A947-70E740481C1C}">
                <a14:useLocalDpi xmlns:a14="http://schemas.microsoft.com/office/drawing/2010/main" val="0"/>
              </a:ext>
            </a:extLst>
          </a:blip>
          <a:srcRect/>
          <a:stretch>
            <a:fillRect/>
          </a:stretch>
        </p:blipFill>
        <p:spPr bwMode="auto">
          <a:xfrm>
            <a:off x="3980330" y="2775604"/>
            <a:ext cx="3455613" cy="3831572"/>
          </a:xfrm>
          <a:prstGeom prst="rect">
            <a:avLst/>
          </a:prstGeom>
          <a:noFill/>
          <a:ln>
            <a:noFill/>
          </a:ln>
        </p:spPr>
      </p:pic>
    </p:spTree>
    <p:extLst>
      <p:ext uri="{BB962C8B-B14F-4D97-AF65-F5344CB8AC3E}">
        <p14:creationId xmlns:p14="http://schemas.microsoft.com/office/powerpoint/2010/main" val="1115069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randombar(horizontal)">
                                      <p:cBhvr>
                                        <p:cTn id="14" dur="500"/>
                                        <p:tgtEl>
                                          <p:spTgt spid="8"/>
                                        </p:tgtEl>
                                      </p:cBhvr>
                                    </p:animEffect>
                                  </p:childTnLst>
                                </p:cTn>
                              </p:par>
                              <p:par>
                                <p:cTn id="15" presetID="14" presetClass="entr" presetSubtype="1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randombar(horizont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210546" y="176681"/>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البدء في استخدام إكسيل</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91</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838200" y="239298"/>
            <a:ext cx="4397280" cy="568325"/>
            <a:chOff x="-2667375" y="0"/>
            <a:chExt cx="4398057" cy="568325"/>
          </a:xfrm>
        </p:grpSpPr>
        <p:pic>
          <p:nvPicPr>
            <p:cNvPr id="5" name="Picture 4" descr="E:\نموذج\اشكال\Untitled-1-Recovered_0009_Vector-Smart-Objec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66497" y="0"/>
              <a:ext cx="464185" cy="568325"/>
            </a:xfrm>
            <a:prstGeom prst="rect">
              <a:avLst/>
            </a:prstGeom>
            <a:noFill/>
            <a:ln>
              <a:noFill/>
            </a:ln>
          </p:spPr>
        </p:pic>
        <p:sp>
          <p:nvSpPr>
            <p:cNvPr id="7" name="Rectangle 6"/>
            <p:cNvSpPr/>
            <p:nvPr/>
          </p:nvSpPr>
          <p:spPr>
            <a:xfrm>
              <a:off x="-2667375" y="155187"/>
              <a:ext cx="4076305" cy="413137"/>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FF0000"/>
                  </a:solidFill>
                  <a:effectLst/>
                  <a:uLnTx/>
                  <a:uFillTx/>
                  <a:latin typeface="Sakkal Majalla" panose="02000000000000000000" pitchFamily="2" charset="-78"/>
                  <a:ea typeface="Calibri" panose="020F0502020204030204" pitchFamily="34" charset="0"/>
                  <a:cs typeface="Sakkal Majalla" panose="02000000000000000000" pitchFamily="2" charset="-78"/>
                </a:rPr>
                <a:t>عرض وراء الكواليس</a:t>
              </a:r>
              <a:endParaRPr kumimoji="0" lang="en-US" sz="18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 name="Rectangle 1"/>
          <p:cNvSpPr/>
          <p:nvPr/>
        </p:nvSpPr>
        <p:spPr>
          <a:xfrm>
            <a:off x="3926541" y="1438400"/>
            <a:ext cx="8032376" cy="461665"/>
          </a:xfrm>
          <a:prstGeom prst="rect">
            <a:avLst/>
          </a:prstGeom>
        </p:spPr>
        <p:txBody>
          <a:bodyPr wrap="square">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يمنحك عرض </a:t>
            </a:r>
            <a:r>
              <a:rPr kumimoji="0" lang="en-US" sz="24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Backstage </a:t>
            </a:r>
            <a:r>
              <a:rPr kumimoji="0" lang="ar-EG" sz="24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خيارات متنوعة لحفظ مصنفاتك وفتحها وطباعتها ومشاركتها</a:t>
            </a:r>
            <a:endParaRPr kumimoji="0" lang="en-US" sz="24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grpSp>
        <p:nvGrpSpPr>
          <p:cNvPr id="8" name="Group 7"/>
          <p:cNvGrpSpPr/>
          <p:nvPr/>
        </p:nvGrpSpPr>
        <p:grpSpPr>
          <a:xfrm>
            <a:off x="544604" y="1927634"/>
            <a:ext cx="11360003" cy="603208"/>
            <a:chOff x="-74055" y="3865011"/>
            <a:chExt cx="11360003" cy="603208"/>
          </a:xfrm>
        </p:grpSpPr>
        <p:pic>
          <p:nvPicPr>
            <p:cNvPr id="10" name="Picture 9"/>
            <p:cNvPicPr>
              <a:picLocks noChangeAspect="1"/>
            </p:cNvPicPr>
            <p:nvPr/>
          </p:nvPicPr>
          <p:blipFill>
            <a:blip r:embed="rId4"/>
            <a:stretch>
              <a:fillRect/>
            </a:stretch>
          </p:blipFill>
          <p:spPr>
            <a:xfrm>
              <a:off x="10739718" y="3865011"/>
              <a:ext cx="546230" cy="600989"/>
            </a:xfrm>
            <a:prstGeom prst="rect">
              <a:avLst/>
            </a:prstGeom>
          </p:spPr>
        </p:pic>
        <p:sp>
          <p:nvSpPr>
            <p:cNvPr id="11" name="Rectangle 10"/>
            <p:cNvSpPr/>
            <p:nvPr/>
          </p:nvSpPr>
          <p:spPr>
            <a:xfrm>
              <a:off x="-74055" y="3914221"/>
              <a:ext cx="10813774"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
                  <a:srgbClr val="00B050"/>
                </a:buClr>
                <a:buSzPts val="1600"/>
                <a:buFontTx/>
                <a:buNone/>
                <a:tabLst>
                  <a:tab pos="5363845" algn="l"/>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الوصول إلى طريقة عرض وراء الكواليس </a:t>
              </a:r>
              <a:r>
                <a:rPr kumimoji="0" lang="en-US" sz="24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Backstage</a:t>
              </a:r>
            </a:p>
          </p:txBody>
        </p:sp>
      </p:grpSp>
      <p:grpSp>
        <p:nvGrpSpPr>
          <p:cNvPr id="12" name="Group 11"/>
          <p:cNvGrpSpPr/>
          <p:nvPr/>
        </p:nvGrpSpPr>
        <p:grpSpPr>
          <a:xfrm>
            <a:off x="761991" y="2520292"/>
            <a:ext cx="11142616" cy="861685"/>
            <a:chOff x="-3494374" y="3087918"/>
            <a:chExt cx="11142616" cy="861685"/>
          </a:xfrm>
        </p:grpSpPr>
        <p:pic>
          <p:nvPicPr>
            <p:cNvPr id="13" name="Picture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53995" y="3407126"/>
              <a:ext cx="694247" cy="542477"/>
            </a:xfrm>
            <a:prstGeom prst="rect">
              <a:avLst/>
            </a:prstGeom>
          </p:spPr>
        </p:pic>
        <p:grpSp>
          <p:nvGrpSpPr>
            <p:cNvPr id="14" name="Group 13"/>
            <p:cNvGrpSpPr/>
            <p:nvPr/>
          </p:nvGrpSpPr>
          <p:grpSpPr>
            <a:xfrm>
              <a:off x="-3494374" y="3087918"/>
              <a:ext cx="11012434" cy="848543"/>
              <a:chOff x="-3462290" y="933164"/>
              <a:chExt cx="11012434" cy="848543"/>
            </a:xfrm>
          </p:grpSpPr>
          <p:sp>
            <p:nvSpPr>
              <p:cNvPr id="15" name="Rectangle 14"/>
              <p:cNvSpPr/>
              <p:nvPr/>
            </p:nvSpPr>
            <p:spPr>
              <a:xfrm>
                <a:off x="-3462290" y="1227709"/>
                <a:ext cx="10443257"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
                    <a:srgbClr val="00B050"/>
                  </a:buClr>
                  <a:buSzPts val="1600"/>
                  <a:buFontTx/>
                  <a:buNone/>
                  <a:tabLst>
                    <a:tab pos="5363845" algn="l"/>
                  </a:tabLst>
                  <a:defRPr/>
                </a:pP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انقر فوق علامة التبويب ملف على الشريط. سيظهر عرض وراء الكواليس</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16" name="Rectangle 15"/>
              <p:cNvSpPr/>
              <p:nvPr/>
            </p:nvSpPr>
            <p:spPr>
              <a:xfrm>
                <a:off x="7083259" y="933164"/>
                <a:ext cx="466885"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1</a:t>
                </a:r>
                <a:endParaRPr kumimoji="0" lang="en-US" sz="28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grpSp>
      </p:grpSp>
      <p:pic>
        <p:nvPicPr>
          <p:cNvPr id="17" name="Picture 16" descr="https://1.bp.blogspot.com/-XXvV3iF6Yhw/XxIxaZ-feQI/AAAAAAAAGYY/CE_jdjGciQ4yMWgPcfD9yM1iEh1TbdXqgCLcBGAsYHQ/w320-h208/19.webp"/>
          <p:cNvPicPr/>
          <p:nvPr/>
        </p:nvPicPr>
        <p:blipFill>
          <a:blip r:embed="rId6">
            <a:extLst>
              <a:ext uri="{28A0092B-C50C-407E-A947-70E740481C1C}">
                <a14:useLocalDpi xmlns:a14="http://schemas.microsoft.com/office/drawing/2010/main" val="0"/>
              </a:ext>
            </a:extLst>
          </a:blip>
          <a:srcRect/>
          <a:stretch>
            <a:fillRect/>
          </a:stretch>
        </p:blipFill>
        <p:spPr bwMode="auto">
          <a:xfrm>
            <a:off x="3729318" y="3458604"/>
            <a:ext cx="5084370" cy="3148572"/>
          </a:xfrm>
          <a:prstGeom prst="rect">
            <a:avLst/>
          </a:prstGeom>
          <a:noFill/>
          <a:ln>
            <a:noFill/>
          </a:ln>
        </p:spPr>
      </p:pic>
    </p:spTree>
    <p:extLst>
      <p:ext uri="{BB962C8B-B14F-4D97-AF65-F5344CB8AC3E}">
        <p14:creationId xmlns:p14="http://schemas.microsoft.com/office/powerpoint/2010/main" val="606387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Vertical)">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down)">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inVertical)">
                                      <p:cBhvr>
                                        <p:cTn id="25" dur="500"/>
                                        <p:tgtEl>
                                          <p:spTgt spid="12"/>
                                        </p:tgtEl>
                                      </p:cBhvr>
                                    </p:animEffect>
                                  </p:childTnLst>
                                </p:cTn>
                              </p:par>
                              <p:par>
                                <p:cTn id="26" presetID="16" presetClass="entr" presetSubtype="21" fill="hold"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barn(inVertical)">
                                      <p:cBhvr>
                                        <p:cTn id="2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210546" y="176681"/>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البدء في استخدام إكسيل</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92</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838200" y="1336951"/>
            <a:ext cx="11142616" cy="861685"/>
            <a:chOff x="-3494374" y="3087918"/>
            <a:chExt cx="11142616" cy="861685"/>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53995" y="3407126"/>
              <a:ext cx="694247" cy="542477"/>
            </a:xfrm>
            <a:prstGeom prst="rect">
              <a:avLst/>
            </a:prstGeom>
          </p:spPr>
        </p:pic>
        <p:grpSp>
          <p:nvGrpSpPr>
            <p:cNvPr id="7" name="Group 6"/>
            <p:cNvGrpSpPr/>
            <p:nvPr/>
          </p:nvGrpSpPr>
          <p:grpSpPr>
            <a:xfrm>
              <a:off x="-3494374" y="3087918"/>
              <a:ext cx="11012434" cy="848543"/>
              <a:chOff x="-3462290" y="933164"/>
              <a:chExt cx="11012434" cy="848543"/>
            </a:xfrm>
          </p:grpSpPr>
          <p:sp>
            <p:nvSpPr>
              <p:cNvPr id="8" name="Rectangle 7"/>
              <p:cNvSpPr/>
              <p:nvPr/>
            </p:nvSpPr>
            <p:spPr>
              <a:xfrm>
                <a:off x="-3462290" y="1227709"/>
                <a:ext cx="10443257"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
                    <a:srgbClr val="00B050"/>
                  </a:buClr>
                  <a:buSzPts val="1600"/>
                  <a:buFontTx/>
                  <a:buNone/>
                  <a:tabLst>
                    <a:tab pos="5363845" algn="l"/>
                  </a:tabLst>
                  <a:defRPr/>
                </a:pP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انقر فوق الأزرار الموجودة في التفاعلية أدناه لمعرفة المزيد حول استخدام طريقة عرض وراء الكواليس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Backstage</a:t>
                </a:r>
              </a:p>
            </p:txBody>
          </p:sp>
          <p:sp>
            <p:nvSpPr>
              <p:cNvPr id="10" name="Rectangle 9"/>
              <p:cNvSpPr/>
              <p:nvPr/>
            </p:nvSpPr>
            <p:spPr>
              <a:xfrm>
                <a:off x="7083259" y="933164"/>
                <a:ext cx="466885"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2</a:t>
                </a:r>
                <a:endParaRPr kumimoji="0" lang="en-US" sz="28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grpSp>
      </p:grpSp>
      <p:pic>
        <p:nvPicPr>
          <p:cNvPr id="11" name="Picture 10" descr="https://1.bp.blogspot.com/-1NRtg7H9usE/XxIxeTLmBuI/AAAAAAAAGYg/RGLMLE8-QvoNGu5bmNgblrmziTYNgz7OgCLcBGAsYHQ/s1600/20.webp"/>
          <p:cNvPicPr/>
          <p:nvPr/>
        </p:nvPicPr>
        <p:blipFill>
          <a:blip r:embed="rId4">
            <a:extLst>
              <a:ext uri="{28A0092B-C50C-407E-A947-70E740481C1C}">
                <a14:useLocalDpi xmlns:a14="http://schemas.microsoft.com/office/drawing/2010/main" val="0"/>
              </a:ext>
            </a:extLst>
          </a:blip>
          <a:srcRect/>
          <a:stretch>
            <a:fillRect/>
          </a:stretch>
        </p:blipFill>
        <p:spPr bwMode="auto">
          <a:xfrm>
            <a:off x="4195482" y="2350361"/>
            <a:ext cx="4304519" cy="4256815"/>
          </a:xfrm>
          <a:prstGeom prst="rect">
            <a:avLst/>
          </a:prstGeom>
          <a:noFill/>
          <a:ln>
            <a:noFill/>
          </a:ln>
        </p:spPr>
      </p:pic>
    </p:spTree>
    <p:extLst>
      <p:ext uri="{BB962C8B-B14F-4D97-AF65-F5344CB8AC3E}">
        <p14:creationId xmlns:p14="http://schemas.microsoft.com/office/powerpoint/2010/main" val="3284014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arn(inVertical)">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6544235" y="2441346"/>
            <a:ext cx="5310881"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800" b="0"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anose="02000000000000000000" pitchFamily="2" charset="-78"/>
              </a:rPr>
              <a:t>العمل مع حساب </a:t>
            </a:r>
            <a:r>
              <a:rPr kumimoji="0" lang="en-US" sz="4800" b="0"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anose="02000000000000000000" pitchFamily="2" charset="-78"/>
              </a:rPr>
              <a:t>Microsoft </a:t>
            </a:r>
            <a:r>
              <a:rPr kumimoji="0" lang="ar-EG" sz="4800" b="0"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anose="02000000000000000000" pitchFamily="2" charset="-78"/>
              </a:rPr>
              <a:t>الخاص بك و</a:t>
            </a:r>
            <a:r>
              <a:rPr kumimoji="0" lang="en-US" sz="4800" b="0"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anose="02000000000000000000" pitchFamily="2" charset="-78"/>
              </a:rPr>
              <a:t>OneDrive</a:t>
            </a:r>
            <a:endParaRPr kumimoji="0" lang="ar-EG" sz="4800" b="0"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anose="02000000000000000000" pitchFamily="2" charset="-78"/>
            </a:endParaRP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93</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6" name="Picture 2" descr="Free vector visionary technology concept illustration"/>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76275" y="1383030"/>
            <a:ext cx="4339590" cy="43395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537326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311152" y="176681"/>
            <a:ext cx="6024283"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العمل مع حساب </a:t>
            </a:r>
            <a:r>
              <a:rPr kumimoji="0" lang="en-US"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Microsoft </a:t>
            </a: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الخاص بك و</a:t>
            </a:r>
            <a:r>
              <a:rPr kumimoji="0" lang="en-US"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OneDrive</a:t>
            </a:r>
            <a:endPar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94</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366361" y="1259896"/>
            <a:ext cx="11571790" cy="1015663"/>
            <a:chOff x="103969" y="2219746"/>
            <a:chExt cx="11571790" cy="1015663"/>
          </a:xfrm>
        </p:grpSpPr>
        <p:pic>
          <p:nvPicPr>
            <p:cNvPr id="5" name="Picture 4"/>
            <p:cNvPicPr>
              <a:picLocks noChangeAspect="1"/>
            </p:cNvPicPr>
            <p:nvPr/>
          </p:nvPicPr>
          <p:blipFill rotWithShape="1">
            <a:blip r:embed="rId3">
              <a:clrChange>
                <a:clrFrom>
                  <a:srgbClr val="F6FAFB"/>
                </a:clrFrom>
                <a:clrTo>
                  <a:srgbClr val="F6FAFB">
                    <a:alpha val="0"/>
                  </a:srgbClr>
                </a:clrTo>
              </a:clrChange>
            </a:blip>
            <a:srcRect l="67513" t="29160" r="13367" b="36999"/>
            <a:stretch/>
          </p:blipFill>
          <p:spPr>
            <a:xfrm>
              <a:off x="11070046" y="2459564"/>
              <a:ext cx="605713" cy="536029"/>
            </a:xfrm>
            <a:prstGeom prst="rect">
              <a:avLst/>
            </a:prstGeom>
          </p:spPr>
        </p:pic>
        <p:sp>
          <p:nvSpPr>
            <p:cNvPr id="7" name="Rectangle 6"/>
            <p:cNvSpPr/>
            <p:nvPr/>
          </p:nvSpPr>
          <p:spPr>
            <a:xfrm>
              <a:off x="103969" y="2219746"/>
              <a:ext cx="11043404"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العديد من الميزات في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Microsoft Office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موجهة نحو حفظ الملفات ومشاركتها عبر الإنترنت.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OneDrive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عبارة عن مساحة تخزين عبر الإنترنت من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Microsoft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يمكنك استخدامها لحفظ مستنداتك وملفاتك الأخرى وتعديلها ومشاركتها</a:t>
              </a:r>
              <a:endParaRPr kumimoji="0" lang="en-US" sz="1400" b="1"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8" name="Group 7"/>
          <p:cNvGrpSpPr/>
          <p:nvPr/>
        </p:nvGrpSpPr>
        <p:grpSpPr>
          <a:xfrm>
            <a:off x="289034" y="2450833"/>
            <a:ext cx="11649117" cy="600573"/>
            <a:chOff x="26642" y="2395020"/>
            <a:chExt cx="11649117" cy="600573"/>
          </a:xfrm>
        </p:grpSpPr>
        <p:pic>
          <p:nvPicPr>
            <p:cNvPr id="10" name="Picture 9"/>
            <p:cNvPicPr>
              <a:picLocks noChangeAspect="1"/>
            </p:cNvPicPr>
            <p:nvPr/>
          </p:nvPicPr>
          <p:blipFill rotWithShape="1">
            <a:blip r:embed="rId3">
              <a:clrChange>
                <a:clrFrom>
                  <a:srgbClr val="F6FAFB"/>
                </a:clrFrom>
                <a:clrTo>
                  <a:srgbClr val="F6FAFB">
                    <a:alpha val="0"/>
                  </a:srgbClr>
                </a:clrTo>
              </a:clrChange>
            </a:blip>
            <a:srcRect l="67513" t="29160" r="13367" b="36999"/>
            <a:stretch/>
          </p:blipFill>
          <p:spPr>
            <a:xfrm>
              <a:off x="11070046" y="2459564"/>
              <a:ext cx="605713" cy="536029"/>
            </a:xfrm>
            <a:prstGeom prst="rect">
              <a:avLst/>
            </a:prstGeom>
          </p:spPr>
        </p:pic>
        <p:sp>
          <p:nvSpPr>
            <p:cNvPr id="11" name="Rectangle 10"/>
            <p:cNvSpPr/>
            <p:nvPr/>
          </p:nvSpPr>
          <p:spPr>
            <a:xfrm>
              <a:off x="26642" y="2395020"/>
              <a:ext cx="11043404"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يمكنك الوصول إلى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OneDrive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من جهاز الكمبيوتر أو الهاتف الذكي أو أي من الأجهزة التي تستخدمها</a:t>
              </a:r>
              <a:endParaRPr kumimoji="0" lang="en-US" sz="1400" b="1"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2" name="Group 11"/>
          <p:cNvGrpSpPr/>
          <p:nvPr/>
        </p:nvGrpSpPr>
        <p:grpSpPr>
          <a:xfrm>
            <a:off x="289034" y="3230753"/>
            <a:ext cx="11649117" cy="600573"/>
            <a:chOff x="26642" y="2395020"/>
            <a:chExt cx="11649117" cy="600573"/>
          </a:xfrm>
        </p:grpSpPr>
        <p:pic>
          <p:nvPicPr>
            <p:cNvPr id="13" name="Picture 12"/>
            <p:cNvPicPr>
              <a:picLocks noChangeAspect="1"/>
            </p:cNvPicPr>
            <p:nvPr/>
          </p:nvPicPr>
          <p:blipFill rotWithShape="1">
            <a:blip r:embed="rId3">
              <a:clrChange>
                <a:clrFrom>
                  <a:srgbClr val="F6FAFB"/>
                </a:clrFrom>
                <a:clrTo>
                  <a:srgbClr val="F6FAFB">
                    <a:alpha val="0"/>
                  </a:srgbClr>
                </a:clrTo>
              </a:clrChange>
            </a:blip>
            <a:srcRect l="67513" t="29160" r="13367" b="36999"/>
            <a:stretch/>
          </p:blipFill>
          <p:spPr>
            <a:xfrm>
              <a:off x="11070046" y="2459564"/>
              <a:ext cx="605713" cy="536029"/>
            </a:xfrm>
            <a:prstGeom prst="rect">
              <a:avLst/>
            </a:prstGeom>
          </p:spPr>
        </p:pic>
        <p:sp>
          <p:nvSpPr>
            <p:cNvPr id="14" name="Rectangle 13"/>
            <p:cNvSpPr/>
            <p:nvPr/>
          </p:nvSpPr>
          <p:spPr>
            <a:xfrm>
              <a:off x="26642" y="2395020"/>
              <a:ext cx="11043404"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لبدء استخدام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OneDrive،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كل ما عليك فعله هو إعداد حساب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Microsoft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مجاني إذا لم يكن لديك حساب بالفعل</a:t>
              </a:r>
              <a:endParaRPr kumimoji="0" lang="en-US" sz="1400" b="1"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5" name="Group 14"/>
          <p:cNvGrpSpPr/>
          <p:nvPr/>
        </p:nvGrpSpPr>
        <p:grpSpPr>
          <a:xfrm>
            <a:off x="289034" y="3771087"/>
            <a:ext cx="11649117" cy="1015663"/>
            <a:chOff x="26642" y="2175763"/>
            <a:chExt cx="11649117" cy="1015663"/>
          </a:xfrm>
        </p:grpSpPr>
        <p:pic>
          <p:nvPicPr>
            <p:cNvPr id="16" name="Picture 15"/>
            <p:cNvPicPr>
              <a:picLocks noChangeAspect="1"/>
            </p:cNvPicPr>
            <p:nvPr/>
          </p:nvPicPr>
          <p:blipFill rotWithShape="1">
            <a:blip r:embed="rId3">
              <a:clrChange>
                <a:clrFrom>
                  <a:srgbClr val="F6FAFB"/>
                </a:clrFrom>
                <a:clrTo>
                  <a:srgbClr val="F6FAFB">
                    <a:alpha val="0"/>
                  </a:srgbClr>
                </a:clrTo>
              </a:clrChange>
            </a:blip>
            <a:srcRect l="67513" t="29160" r="13367" b="36999"/>
            <a:stretch/>
          </p:blipFill>
          <p:spPr>
            <a:xfrm>
              <a:off x="11070046" y="2459564"/>
              <a:ext cx="605713" cy="536029"/>
            </a:xfrm>
            <a:prstGeom prst="rect">
              <a:avLst/>
            </a:prstGeom>
          </p:spPr>
        </p:pic>
        <p:sp>
          <p:nvSpPr>
            <p:cNvPr id="17" name="Rectangle 16"/>
            <p:cNvSpPr/>
            <p:nvPr/>
          </p:nvSpPr>
          <p:spPr>
            <a:xfrm>
              <a:off x="26642" y="2175763"/>
              <a:ext cx="11043404"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بمجرد أن يكون لديك حساب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Microsoft،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ستتمكن من تسجيل الدخول إلى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Office.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ما عليك سوى النقر فوق تسجيل الدخول في الزاوية العلوية اليمنى من نافذة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Excel</a:t>
              </a:r>
              <a:endParaRPr kumimoji="0" lang="en-US" sz="1400" b="1"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18" name="Picture 17" descr="https://1.bp.blogspot.com/-BYuOvWFuWa8/XxNPgf9gCUI/AAAAAAAAGZU/Ii0J-oSY0MkvkTyKaoaZgjzpKLHLu8FAACLcBGAsYHQ/s1600/1.png"/>
          <p:cNvPicPr/>
          <p:nvPr/>
        </p:nvPicPr>
        <p:blipFill>
          <a:blip r:embed="rId4">
            <a:extLst>
              <a:ext uri="{28A0092B-C50C-407E-A947-70E740481C1C}">
                <a14:useLocalDpi xmlns:a14="http://schemas.microsoft.com/office/drawing/2010/main" val="0"/>
              </a:ext>
            </a:extLst>
          </a:blip>
          <a:srcRect/>
          <a:stretch>
            <a:fillRect/>
          </a:stretch>
        </p:blipFill>
        <p:spPr bwMode="auto">
          <a:xfrm>
            <a:off x="4572001" y="4912659"/>
            <a:ext cx="4195762" cy="1909483"/>
          </a:xfrm>
          <a:prstGeom prst="rect">
            <a:avLst/>
          </a:prstGeom>
          <a:noFill/>
          <a:ln>
            <a:noFill/>
          </a:ln>
        </p:spPr>
      </p:pic>
    </p:spTree>
    <p:extLst>
      <p:ext uri="{BB962C8B-B14F-4D97-AF65-F5344CB8AC3E}">
        <p14:creationId xmlns:p14="http://schemas.microsoft.com/office/powerpoint/2010/main" val="138345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par>
                                <p:cTn id="27" presetID="53" presetClass="entr" presetSubtype="16" fill="hold" nodeType="with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Effect transition="in" filter="fade">
                                      <p:cBhvr>
                                        <p:cTn id="3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311152" y="176681"/>
            <a:ext cx="6024283"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العمل مع حساب </a:t>
            </a:r>
            <a:r>
              <a:rPr kumimoji="0" lang="en-US"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Microsoft </a:t>
            </a: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الخاص بك و</a:t>
            </a:r>
            <a:r>
              <a:rPr kumimoji="0" lang="en-US"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OneDrive</a:t>
            </a:r>
            <a:endPar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95</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4" name="Group 3"/>
          <p:cNvGrpSpPr/>
          <p:nvPr/>
        </p:nvGrpSpPr>
        <p:grpSpPr>
          <a:xfrm>
            <a:off x="1772097" y="176681"/>
            <a:ext cx="3373643" cy="806824"/>
            <a:chOff x="206006" y="84697"/>
            <a:chExt cx="1262481" cy="325904"/>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6006" y="84697"/>
              <a:ext cx="1262481" cy="325904"/>
            </a:xfrm>
            <a:prstGeom prst="rect">
              <a:avLst/>
            </a:prstGeom>
          </p:spPr>
        </p:pic>
        <p:sp>
          <p:nvSpPr>
            <p:cNvPr id="7" name="Rectangle 6"/>
            <p:cNvSpPr/>
            <p:nvPr/>
          </p:nvSpPr>
          <p:spPr>
            <a:xfrm>
              <a:off x="241990" y="91486"/>
              <a:ext cx="1131459" cy="282708"/>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400" b="1" i="0" u="none" strike="noStrike" kern="1200" cap="none" spc="0" normalizeH="0" baseline="0" noProof="0">
                  <a:ln>
                    <a:noFill/>
                  </a:ln>
                  <a:solidFill>
                    <a:srgbClr val="00B050"/>
                  </a:solidFill>
                  <a:effectLst/>
                  <a:uLnTx/>
                  <a:uFillTx/>
                  <a:latin typeface="Sakkal Majalla" panose="02000000000000000000" pitchFamily="2" charset="-78"/>
                  <a:ea typeface="Calibri" panose="020F0502020204030204" pitchFamily="34" charset="0"/>
                  <a:cs typeface="Sakkal Majalla" panose="02000000000000000000" pitchFamily="2" charset="-78"/>
                </a:rPr>
                <a:t>فوائد استخدام </a:t>
              </a:r>
              <a:r>
                <a:rPr kumimoji="0" lang="en-US" sz="2400" b="1" i="0" u="none" strike="noStrike" kern="1200" cap="none" spc="0" normalizeH="0" baseline="0" noProof="0">
                  <a:ln>
                    <a:noFill/>
                  </a:ln>
                  <a:solidFill>
                    <a:srgbClr val="00B050"/>
                  </a:solidFill>
                  <a:effectLst/>
                  <a:uLnTx/>
                  <a:uFillTx/>
                  <a:latin typeface="Sakkal Majalla" panose="02000000000000000000" pitchFamily="2" charset="-78"/>
                  <a:ea typeface="Calibri" panose="020F0502020204030204" pitchFamily="34" charset="0"/>
                  <a:cs typeface="Sakkal Majalla" panose="02000000000000000000" pitchFamily="2" charset="-78"/>
                </a:rPr>
                <a:t>OneDrive</a:t>
              </a:r>
              <a:endParaRPr kumimoji="0" lang="en-US" sz="1400" b="0" i="0" u="none" strike="noStrike" kern="1200" cap="none" spc="0" normalizeH="0" baseline="0" noProof="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 name="Rectangle 1"/>
          <p:cNvSpPr/>
          <p:nvPr/>
        </p:nvSpPr>
        <p:spPr>
          <a:xfrm>
            <a:off x="268940" y="1312894"/>
            <a:ext cx="11725835"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rPr>
              <a:t>بمجرد تسجيل الدخول إلى حساب </a:t>
            </a:r>
            <a:r>
              <a:rPr kumimoji="0" lang="en-US" sz="2400" b="1"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rPr>
              <a:t>Microsoft </a:t>
            </a:r>
            <a:r>
              <a:rPr kumimoji="0" lang="ar-EG" sz="2400" b="1"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rPr>
              <a:t>الخاص بك، هناك عدد من الأشياء التي ستتمكن من القيام بها باستخدام </a:t>
            </a:r>
            <a:r>
              <a:rPr kumimoji="0" lang="en-US" sz="2400" b="1"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rPr>
              <a:t>OneDrive</a:t>
            </a:r>
          </a:p>
        </p:txBody>
      </p:sp>
      <p:grpSp>
        <p:nvGrpSpPr>
          <p:cNvPr id="8" name="Group 7"/>
          <p:cNvGrpSpPr/>
          <p:nvPr/>
        </p:nvGrpSpPr>
        <p:grpSpPr>
          <a:xfrm>
            <a:off x="4590104" y="1980510"/>
            <a:ext cx="7264413" cy="495300"/>
            <a:chOff x="-1162133" y="0"/>
            <a:chExt cx="7264858" cy="495300"/>
          </a:xfrm>
        </p:grpSpPr>
        <p:pic>
          <p:nvPicPr>
            <p:cNvPr id="10" name="Picture 9" descr="كيفية استعادة مستند Excel بعد الحفظ. كيفية إرجاع الملف إلى الإصدار السابق"/>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62670" y="0"/>
              <a:ext cx="440055" cy="495300"/>
            </a:xfrm>
            <a:prstGeom prst="rect">
              <a:avLst/>
            </a:prstGeom>
            <a:noFill/>
            <a:ln>
              <a:noFill/>
            </a:ln>
          </p:spPr>
        </p:pic>
        <p:sp>
          <p:nvSpPr>
            <p:cNvPr id="11" name="Rectangle 10"/>
            <p:cNvSpPr/>
            <p:nvPr/>
          </p:nvSpPr>
          <p:spPr>
            <a:xfrm>
              <a:off x="-1162133" y="77118"/>
              <a:ext cx="6842751" cy="35833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justLow" defTabSz="914400" rtl="1" eaLnBrk="1" fontAlgn="auto" latinLnBrk="0" hangingPunct="1">
                <a:lnSpc>
                  <a:spcPct val="107000"/>
                </a:lnSpc>
                <a:spcBef>
                  <a:spcPts val="0"/>
                </a:spcBef>
                <a:spcAft>
                  <a:spcPts val="800"/>
                </a:spcAft>
                <a:buClrTx/>
                <a:buSzTx/>
                <a:buFontTx/>
                <a:buNone/>
                <a:tabLst/>
                <a:defRPr/>
              </a:pPr>
              <a:r>
                <a:rPr kumimoji="0" lang="ar-SA" sz="2400" b="1" i="0" u="none" strike="noStrike" kern="1200" cap="none" spc="0" normalizeH="0" baseline="0" noProof="0" dirty="0">
                  <a:ln>
                    <a:noFill/>
                  </a:ln>
                  <a:solidFill>
                    <a:srgbClr val="00B050"/>
                  </a:solidFill>
                  <a:effectLst/>
                  <a:uLnTx/>
                  <a:uFillTx/>
                  <a:latin typeface="Sakkal Majalla" panose="02000000000000000000" pitchFamily="2" charset="-78"/>
                  <a:ea typeface="Calibri" panose="020F0502020204030204" pitchFamily="34" charset="0"/>
                  <a:cs typeface="Sakkal Majalla" panose="02000000000000000000" pitchFamily="2" charset="-78"/>
                </a:rPr>
                <a:t>الوصول إلى ملفاتك في أي مكان</a:t>
              </a:r>
              <a:r>
                <a:rPr kumimoji="0" lang="ar-EG" sz="2400" b="1" i="0" u="none" strike="noStrike" kern="1200" cap="none" spc="0" normalizeH="0" baseline="0" noProof="0" dirty="0">
                  <a:ln>
                    <a:noFill/>
                  </a:ln>
                  <a:solidFill>
                    <a:srgbClr val="00B050"/>
                  </a:solidFill>
                  <a:effectLst/>
                  <a:uLnTx/>
                  <a:uFillTx/>
                  <a:latin typeface="Sakkal Majalla" panose="02000000000000000000" pitchFamily="2" charset="-78"/>
                  <a:ea typeface="Calibri" panose="020F0502020204030204" pitchFamily="34" charset="0"/>
                  <a:cs typeface="Sakkal Majalla" panose="02000000000000000000" pitchFamily="2" charset="-78"/>
                </a:rPr>
                <a:t>:</a:t>
              </a:r>
              <a:endParaRPr kumimoji="0" lang="en-US" sz="2400" b="1"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2" name="Rectangle 11"/>
          <p:cNvSpPr/>
          <p:nvPr/>
        </p:nvSpPr>
        <p:spPr>
          <a:xfrm>
            <a:off x="488620" y="2493080"/>
            <a:ext cx="10925869" cy="1003156"/>
          </a:xfrm>
          <a:prstGeom prst="rect">
            <a:avLst/>
          </a:prstGeom>
        </p:spPr>
        <p:txBody>
          <a:bodyPr wrap="square">
            <a:no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عندما تحفظ ملفاتك في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OneDrive،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ستتمكن من الوصول إليها من أي جهاز كمبيوتر أو جهاز لوحي أو هاتف ذكي متصل بالإنترنت. ستتمكن أيضًا من إنشاء مستندات جديدة من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OneDrive</a:t>
            </a:r>
          </a:p>
        </p:txBody>
      </p:sp>
      <p:grpSp>
        <p:nvGrpSpPr>
          <p:cNvPr id="13" name="Group 12"/>
          <p:cNvGrpSpPr/>
          <p:nvPr/>
        </p:nvGrpSpPr>
        <p:grpSpPr>
          <a:xfrm>
            <a:off x="4590104" y="3573354"/>
            <a:ext cx="7264413" cy="495300"/>
            <a:chOff x="-1162133" y="0"/>
            <a:chExt cx="7264858" cy="495300"/>
          </a:xfrm>
        </p:grpSpPr>
        <p:pic>
          <p:nvPicPr>
            <p:cNvPr id="14" name="Picture 13" descr="كيفية استعادة مستند Excel بعد الحفظ. كيفية إرجاع الملف إلى الإصدار السابق"/>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62670" y="0"/>
              <a:ext cx="440055" cy="495300"/>
            </a:xfrm>
            <a:prstGeom prst="rect">
              <a:avLst/>
            </a:prstGeom>
            <a:noFill/>
            <a:ln>
              <a:noFill/>
            </a:ln>
          </p:spPr>
        </p:pic>
        <p:sp>
          <p:nvSpPr>
            <p:cNvPr id="15" name="Rectangle 14"/>
            <p:cNvSpPr/>
            <p:nvPr/>
          </p:nvSpPr>
          <p:spPr>
            <a:xfrm>
              <a:off x="-1162133" y="77118"/>
              <a:ext cx="6842751" cy="35833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justLow" defTabSz="914400" rtl="1" eaLnBrk="1" fontAlgn="auto" latinLnBrk="0" hangingPunct="1">
                <a:lnSpc>
                  <a:spcPct val="107000"/>
                </a:lnSpc>
                <a:spcBef>
                  <a:spcPts val="0"/>
                </a:spcBef>
                <a:spcAft>
                  <a:spcPts val="800"/>
                </a:spcAft>
                <a:buClrTx/>
                <a:buSzTx/>
                <a:buFontTx/>
                <a:buNone/>
                <a:tabLst/>
                <a:defRPr/>
              </a:pPr>
              <a:r>
                <a:rPr kumimoji="0" lang="ar-SA" sz="2400" b="1" i="0" u="none" strike="noStrike" kern="1200" cap="none" spc="0" normalizeH="0" baseline="0" noProof="0" dirty="0">
                  <a:ln>
                    <a:noFill/>
                  </a:ln>
                  <a:solidFill>
                    <a:srgbClr val="00B050"/>
                  </a:solidFill>
                  <a:effectLst/>
                  <a:uLnTx/>
                  <a:uFillTx/>
                  <a:latin typeface="Sakkal Majalla" panose="02000000000000000000" pitchFamily="2" charset="-78"/>
                  <a:ea typeface="Calibri" panose="020F0502020204030204" pitchFamily="34" charset="0"/>
                  <a:cs typeface="Sakkal Majalla" panose="02000000000000000000" pitchFamily="2" charset="-78"/>
                </a:rPr>
                <a:t>النسخ الاحتياطي لملفاتك: </a:t>
              </a:r>
              <a:endParaRPr kumimoji="0" lang="en-US" sz="2400" b="1"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6" name="Rectangle 15"/>
          <p:cNvSpPr/>
          <p:nvPr/>
        </p:nvSpPr>
        <p:spPr>
          <a:xfrm>
            <a:off x="488620" y="4085924"/>
            <a:ext cx="10925869" cy="1003156"/>
          </a:xfrm>
          <a:prstGeom prst="rect">
            <a:avLst/>
          </a:prstGeom>
        </p:spPr>
        <p:txBody>
          <a:bodyPr wrap="square">
            <a:no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حفظ الملفات في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OneDrive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يمنحها طبقة حماية إضافية. حتى لو حدث شيء ما لجهاز الكمبيوتر الخاص بك، سيحافظ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OneDrive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على ملفاتك آمنة ويمكن الوصول إليها</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endParaRPr>
          </a:p>
        </p:txBody>
      </p:sp>
      <p:grpSp>
        <p:nvGrpSpPr>
          <p:cNvPr id="17" name="Group 16"/>
          <p:cNvGrpSpPr/>
          <p:nvPr/>
        </p:nvGrpSpPr>
        <p:grpSpPr>
          <a:xfrm>
            <a:off x="4590104" y="5087100"/>
            <a:ext cx="7264413" cy="495300"/>
            <a:chOff x="-1162133" y="0"/>
            <a:chExt cx="7264858" cy="495300"/>
          </a:xfrm>
        </p:grpSpPr>
        <p:pic>
          <p:nvPicPr>
            <p:cNvPr id="18" name="Picture 17" descr="كيفية استعادة مستند Excel بعد الحفظ. كيفية إرجاع الملف إلى الإصدار السابق"/>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62670" y="0"/>
              <a:ext cx="440055" cy="495300"/>
            </a:xfrm>
            <a:prstGeom prst="rect">
              <a:avLst/>
            </a:prstGeom>
            <a:noFill/>
            <a:ln>
              <a:noFill/>
            </a:ln>
          </p:spPr>
        </p:pic>
        <p:sp>
          <p:nvSpPr>
            <p:cNvPr id="19" name="Rectangle 18"/>
            <p:cNvSpPr/>
            <p:nvPr/>
          </p:nvSpPr>
          <p:spPr>
            <a:xfrm>
              <a:off x="-1162133" y="77118"/>
              <a:ext cx="6842751" cy="35833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justLow" defTabSz="914400" rtl="1" eaLnBrk="1" fontAlgn="auto" latinLnBrk="0" hangingPunct="1">
                <a:lnSpc>
                  <a:spcPct val="107000"/>
                </a:lnSpc>
                <a:spcBef>
                  <a:spcPts val="0"/>
                </a:spcBef>
                <a:spcAft>
                  <a:spcPts val="800"/>
                </a:spcAft>
                <a:buClrTx/>
                <a:buSzTx/>
                <a:buFontTx/>
                <a:buNone/>
                <a:tabLst/>
                <a:defRPr/>
              </a:pPr>
              <a:r>
                <a:rPr kumimoji="0" lang="ar-SA" sz="2400" b="1" i="0" u="none" strike="noStrike" kern="1200" cap="none" spc="0" normalizeH="0" baseline="0" noProof="0" dirty="0">
                  <a:ln>
                    <a:noFill/>
                  </a:ln>
                  <a:solidFill>
                    <a:srgbClr val="00B050"/>
                  </a:solidFill>
                  <a:effectLst/>
                  <a:uLnTx/>
                  <a:uFillTx/>
                  <a:latin typeface="Sakkal Majalla" panose="02000000000000000000" pitchFamily="2" charset="-78"/>
                  <a:ea typeface="Calibri" panose="020F0502020204030204" pitchFamily="34" charset="0"/>
                  <a:cs typeface="Sakkal Majalla" panose="02000000000000000000" pitchFamily="2" charset="-78"/>
                </a:rPr>
                <a:t>مشاركة الملفات: </a:t>
              </a:r>
              <a:endParaRPr kumimoji="0" lang="en-US" sz="2400" b="1"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0" name="Rectangle 19"/>
          <p:cNvSpPr/>
          <p:nvPr/>
        </p:nvSpPr>
        <p:spPr>
          <a:xfrm>
            <a:off x="488620" y="5599670"/>
            <a:ext cx="10925869" cy="1003156"/>
          </a:xfrm>
          <a:prstGeom prst="rect">
            <a:avLst/>
          </a:prstGeom>
        </p:spPr>
        <p:txBody>
          <a:bodyPr wrap="square">
            <a:no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من السهل مشاركة ملفات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OneDrive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مع الأصدقاء وزملاء العمل. يمكنك اختيار ما إذا كان يمكنهم تعديل الملفات أو قراءتها ببساطة. يعد هذا الخيار رائعًا للتعاون؛ لأن العديد من الأشخاص يمكنهم تعديل مستند في نفس الوقت</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endParaRPr>
          </a:p>
        </p:txBody>
      </p:sp>
    </p:spTree>
    <p:extLst>
      <p:ext uri="{BB962C8B-B14F-4D97-AF65-F5344CB8AC3E}">
        <p14:creationId xmlns:p14="http://schemas.microsoft.com/office/powerpoint/2010/main" val="1511132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inVertical)">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down)">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Effect transition="in" filter="fade">
                                      <p:cBhvr>
                                        <p:cTn id="33" dur="500"/>
                                        <p:tgtEl>
                                          <p:spTgt spid="13"/>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down)">
                                      <p:cBhvr>
                                        <p:cTn id="38" dur="500"/>
                                        <p:tgtEl>
                                          <p:spTgt spid="16"/>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nodeType="click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500" fill="hold"/>
                                        <p:tgtEl>
                                          <p:spTgt spid="17"/>
                                        </p:tgtEl>
                                        <p:attrNameLst>
                                          <p:attrName>ppt_w</p:attrName>
                                        </p:attrNameLst>
                                      </p:cBhvr>
                                      <p:tavLst>
                                        <p:tav tm="0">
                                          <p:val>
                                            <p:fltVal val="0"/>
                                          </p:val>
                                        </p:tav>
                                        <p:tav tm="100000">
                                          <p:val>
                                            <p:strVal val="#ppt_w"/>
                                          </p:val>
                                        </p:tav>
                                      </p:tavLst>
                                    </p:anim>
                                    <p:anim calcmode="lin" valueType="num">
                                      <p:cBhvr>
                                        <p:cTn id="44" dur="500" fill="hold"/>
                                        <p:tgtEl>
                                          <p:spTgt spid="17"/>
                                        </p:tgtEl>
                                        <p:attrNameLst>
                                          <p:attrName>ppt_h</p:attrName>
                                        </p:attrNameLst>
                                      </p:cBhvr>
                                      <p:tavLst>
                                        <p:tav tm="0">
                                          <p:val>
                                            <p:fltVal val="0"/>
                                          </p:val>
                                        </p:tav>
                                        <p:tav tm="100000">
                                          <p:val>
                                            <p:strVal val="#ppt_h"/>
                                          </p:val>
                                        </p:tav>
                                      </p:tavLst>
                                    </p:anim>
                                    <p:animEffect transition="in" filter="fade">
                                      <p:cBhvr>
                                        <p:cTn id="45" dur="500"/>
                                        <p:tgtEl>
                                          <p:spTgt spid="17"/>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grpId="0" nodeType="click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wipe(down)">
                                      <p:cBhvr>
                                        <p:cTn id="5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16" grpId="0"/>
      <p:bldP spid="20"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311152" y="176681"/>
            <a:ext cx="6024283"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العمل مع حساب </a:t>
            </a:r>
            <a:r>
              <a:rPr kumimoji="0" lang="en-US"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Microsoft </a:t>
            </a: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الخاص بك و</a:t>
            </a:r>
            <a:r>
              <a:rPr kumimoji="0" lang="en-US"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OneDrive</a:t>
            </a:r>
            <a:endPar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96</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nvGrpSpPr>
          <p:cNvPr id="18" name="Group 17"/>
          <p:cNvGrpSpPr/>
          <p:nvPr/>
        </p:nvGrpSpPr>
        <p:grpSpPr>
          <a:xfrm>
            <a:off x="1772097" y="176681"/>
            <a:ext cx="3373643" cy="806824"/>
            <a:chOff x="206006" y="84697"/>
            <a:chExt cx="1262481" cy="325904"/>
          </a:xfrm>
        </p:grpSpPr>
        <p:pic>
          <p:nvPicPr>
            <p:cNvPr id="19" name="Pictur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6006" y="84697"/>
              <a:ext cx="1262481" cy="325904"/>
            </a:xfrm>
            <a:prstGeom prst="rect">
              <a:avLst/>
            </a:prstGeom>
          </p:spPr>
        </p:pic>
        <p:sp>
          <p:nvSpPr>
            <p:cNvPr id="20" name="Rectangle 19"/>
            <p:cNvSpPr/>
            <p:nvPr/>
          </p:nvSpPr>
          <p:spPr>
            <a:xfrm>
              <a:off x="241990" y="91486"/>
              <a:ext cx="1131459" cy="282708"/>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400" b="1" i="0" u="none" strike="noStrike" kern="1200" cap="none" spc="0" normalizeH="0" baseline="0" noProof="0" dirty="0">
                  <a:ln>
                    <a:noFill/>
                  </a:ln>
                  <a:solidFill>
                    <a:srgbClr val="00B050"/>
                  </a:solidFill>
                  <a:effectLst/>
                  <a:uLnTx/>
                  <a:uFillTx/>
                  <a:latin typeface="Sakkal Majalla" panose="02000000000000000000" pitchFamily="2" charset="-78"/>
                  <a:ea typeface="Calibri" panose="020F0502020204030204" pitchFamily="34" charset="0"/>
                  <a:cs typeface="Sakkal Majalla" panose="02000000000000000000" pitchFamily="2" charset="-78"/>
                </a:rPr>
                <a:t>حفظ الملفات وفتحها</a:t>
              </a:r>
              <a:endParaRPr kumimoji="0" lang="en-US" sz="14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21" name="Picture 2" descr="Why Learn Microsoft Excel?"/>
          <p:cNvPicPr>
            <a:picLocks noChangeAspect="1" noChangeArrowheads="1"/>
          </p:cNvPicPr>
          <p:nvPr/>
        </p:nvPicPr>
        <p:blipFill rotWithShape="1">
          <a:blip r:embed="rId4">
            <a:clrChange>
              <a:clrFrom>
                <a:srgbClr val="F1F1F1"/>
              </a:clrFrom>
              <a:clrTo>
                <a:srgbClr val="F1F1F1">
                  <a:alpha val="0"/>
                </a:srgbClr>
              </a:clrTo>
            </a:clrChange>
            <a:extLst>
              <a:ext uri="{28A0092B-C50C-407E-A947-70E740481C1C}">
                <a14:useLocalDpi xmlns:a14="http://schemas.microsoft.com/office/drawing/2010/main" val="0"/>
              </a:ext>
            </a:extLst>
          </a:blip>
          <a:srcRect l="13277" t="-105" r="36975" b="20209"/>
          <a:stretch/>
        </p:blipFill>
        <p:spPr bwMode="auto">
          <a:xfrm>
            <a:off x="419099" y="1801079"/>
            <a:ext cx="5038164" cy="4555272"/>
          </a:xfrm>
          <a:prstGeom prst="rect">
            <a:avLst/>
          </a:prstGeom>
          <a:extLst>
            <a:ext uri="{909E8E84-426E-40DD-AFC4-6F175D3DCCD1}">
              <a14:hiddenFill xmlns:a14="http://schemas.microsoft.com/office/drawing/2010/main">
                <a:solidFill>
                  <a:srgbClr val="FFFFFF"/>
                </a:solidFill>
              </a14:hiddenFill>
            </a:ext>
          </a:extLst>
        </p:spPr>
      </p:pic>
      <p:sp>
        <p:nvSpPr>
          <p:cNvPr id="22" name="Rectangle 21"/>
          <p:cNvSpPr/>
          <p:nvPr/>
        </p:nvSpPr>
        <p:spPr>
          <a:xfrm>
            <a:off x="4075024" y="1801079"/>
            <a:ext cx="7617041" cy="2262158"/>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800"/>
              </a:spcAft>
              <a:buClrTx/>
              <a:buSzTx/>
              <a:buFontTx/>
              <a:buNone/>
              <a:tabLst>
                <a:tab pos="5363845" algn="l"/>
              </a:tabLst>
              <a:defRPr/>
            </a:pP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عند تسجيل الدخول إلى حساب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Microsoft </a:t>
            </a: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الخاص بك، سيظهر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OneDrive </a:t>
            </a: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كخيار كلما قمت بحفظ ملف أو فتحه. لا يزال لديك خيار حفظ الملفات على جهاز الكمبيوتر الخاص بك. ومع ذلك، يسمح لك حفظ الملفات في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OneDrive </a:t>
            </a:r>
            <a:r>
              <a:rPr kumimoji="0" lang="ar-SA"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بالوصول إليها من أي جهاز كمبيوتر آخر، كما يسمح لك بمشاركة الملفات مع الأصدقاء وزملاء العمل</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99956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par>
                    <p:cTn id="10" fill="hold">
                      <p:stCondLst>
                        <p:cond delay="indefinite"/>
                      </p:stCondLst>
                      <p:childTnLst>
                        <p:par>
                          <p:cTn id="11" fill="hold">
                            <p:stCondLst>
                              <p:cond delay="0"/>
                            </p:stCondLst>
                            <p:childTnLst>
                              <p:par>
                                <p:cTn id="12" presetID="8" presetClass="entr" presetSubtype="16" fill="hold" grpId="0" nodeType="click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diamond(in)">
                                      <p:cBhvr>
                                        <p:cTn id="14" dur="1000"/>
                                        <p:tgtEl>
                                          <p:spTgt spid="22"/>
                                        </p:tgtEl>
                                      </p:cBhvr>
                                    </p:animEffect>
                                  </p:childTnLst>
                                </p:cTn>
                              </p:par>
                              <p:par>
                                <p:cTn id="15" presetID="8" presetClass="entr" presetSubtype="16"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diamond(in)">
                                      <p:cBhvr>
                                        <p:cTn id="17"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311152" y="176681"/>
            <a:ext cx="6024283"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العمل مع حساب </a:t>
            </a:r>
            <a:r>
              <a:rPr kumimoji="0" lang="en-US"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Microsoft </a:t>
            </a: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الخاص بك و</a:t>
            </a:r>
            <a:r>
              <a:rPr kumimoji="0" lang="en-US"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OneDrive</a:t>
            </a:r>
            <a:endPar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97</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2" name="Rectangle 1"/>
          <p:cNvSpPr/>
          <p:nvPr/>
        </p:nvSpPr>
        <p:spPr>
          <a:xfrm>
            <a:off x="2217899" y="219770"/>
            <a:ext cx="2233945" cy="658642"/>
          </a:xfrm>
          <a:prstGeom prst="rect">
            <a:avLst/>
          </a:prstGeom>
        </p:spPr>
        <p:txBody>
          <a:bodyPr wrap="none">
            <a:spAutoFit/>
          </a:bodyPr>
          <a:lstStyle/>
          <a:p>
            <a:pPr marL="73660" marR="0" lvl="0" indent="0" algn="ctr" defTabSz="914400" rtl="1" eaLnBrk="1" fontAlgn="auto" latinLnBrk="0" hangingPunct="1">
              <a:lnSpc>
                <a:spcPct val="115000"/>
              </a:lnSpc>
              <a:spcBef>
                <a:spcPts val="0"/>
              </a:spcBef>
              <a:spcAft>
                <a:spcPts val="800"/>
              </a:spcAft>
              <a:buClrTx/>
              <a:buSzTx/>
              <a:buFontTx/>
              <a:buNone/>
              <a:tabLst/>
              <a:defRPr/>
            </a:pPr>
            <a:r>
              <a:rPr kumimoji="0" lang="ar-EG" sz="32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Sakkal Majalla" panose="02000000000000000000" pitchFamily="2" charset="-78"/>
              </a:rPr>
              <a:t>على سبيل المثال:</a:t>
            </a:r>
            <a:endPar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5" name="Rectangle 4"/>
          <p:cNvSpPr/>
          <p:nvPr/>
        </p:nvSpPr>
        <p:spPr>
          <a:xfrm>
            <a:off x="268940" y="1312894"/>
            <a:ext cx="11725835"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rPr>
              <a:t>عند النقر فوق حفظ باسم، يمكنك تحديد إما </a:t>
            </a:r>
            <a:r>
              <a:rPr kumimoji="0" lang="en-US" sz="2400" b="1"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rPr>
              <a:t>OneDrive </a:t>
            </a:r>
            <a:r>
              <a:rPr kumimoji="0" lang="ar-EG" sz="2400" b="1"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rPr>
              <a:t>أو هذا الكمبيوتر كموقع الحفظ:</a:t>
            </a:r>
            <a:endParaRPr kumimoji="0" lang="en-US" sz="2400" b="1"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pic>
        <p:nvPicPr>
          <p:cNvPr id="7" name="Picture 6" descr="https://1.bp.blogspot.com/-X0YMSlvsxrQ/XxNPo1BsOlI/AAAAAAAAGZY/RtWz_ZCQZ_s3BS_JSVQkiY_l888SWxR2ACLcBGAsYHQ/s1600/2.png"/>
          <p:cNvPicPr/>
          <p:nvPr/>
        </p:nvPicPr>
        <p:blipFill>
          <a:blip r:embed="rId3">
            <a:extLst>
              <a:ext uri="{28A0092B-C50C-407E-A947-70E740481C1C}">
                <a14:useLocalDpi xmlns:a14="http://schemas.microsoft.com/office/drawing/2010/main" val="0"/>
              </a:ext>
            </a:extLst>
          </a:blip>
          <a:srcRect/>
          <a:stretch>
            <a:fillRect/>
          </a:stretch>
        </p:blipFill>
        <p:spPr bwMode="auto">
          <a:xfrm>
            <a:off x="2360461" y="2103490"/>
            <a:ext cx="7542791" cy="4016263"/>
          </a:xfrm>
          <a:prstGeom prst="rect">
            <a:avLst/>
          </a:prstGeom>
          <a:noFill/>
          <a:ln>
            <a:noFill/>
          </a:ln>
        </p:spPr>
      </p:pic>
    </p:spTree>
    <p:extLst>
      <p:ext uri="{BB962C8B-B14F-4D97-AF65-F5344CB8AC3E}">
        <p14:creationId xmlns:p14="http://schemas.microsoft.com/office/powerpoint/2010/main" val="4137627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inVertical)">
                                      <p:cBhvr>
                                        <p:cTn id="14" dur="500"/>
                                        <p:tgtEl>
                                          <p:spTgt spid="5"/>
                                        </p:tgtEl>
                                      </p:cBhvr>
                                    </p:animEffect>
                                  </p:childTnLst>
                                </p:cTn>
                              </p:par>
                              <p:par>
                                <p:cTn id="15" presetID="16" presetClass="entr" presetSubtype="21"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6131859" y="2441346"/>
            <a:ext cx="5723257"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800" b="1"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anose="02000000000000000000" pitchFamily="2" charset="-78"/>
              </a:rPr>
              <a:t>إنشاء مصنفات </a:t>
            </a:r>
            <a:r>
              <a:rPr kumimoji="0" lang="en-US" sz="4800" b="1"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anose="02000000000000000000" pitchFamily="2" charset="-78"/>
              </a:rPr>
              <a:t>Excel </a:t>
            </a:r>
            <a:r>
              <a:rPr kumimoji="0" lang="ar-EG" sz="4800" b="1"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anose="02000000000000000000" pitchFamily="2" charset="-78"/>
              </a:rPr>
              <a:t>وفتحها</a:t>
            </a: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98</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6" name="Picture 2" descr="Free vector visionary technology concept illustration"/>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76275" y="1383030"/>
            <a:ext cx="4339590" cy="43395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836124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311152" y="176681"/>
            <a:ext cx="6024283"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إنشاء مصنفات </a:t>
            </a:r>
            <a:r>
              <a:rPr kumimoji="0" lang="en-US"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Excel </a:t>
            </a: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وفتحها</a:t>
            </a: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99</a:t>
            </a:fld>
            <a:endParaRPr kumimoji="0" lang="ar-EG" sz="3200" b="1"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pic>
        <p:nvPicPr>
          <p:cNvPr id="5" name="Picture 4"/>
          <p:cNvPicPr>
            <a:picLocks noChangeAspect="1"/>
          </p:cNvPicPr>
          <p:nvPr/>
        </p:nvPicPr>
        <p:blipFill>
          <a:blip r:embed="rId3">
            <a:extLst>
              <a:ext uri="{BEBA8EAE-BF5A-486C-A8C5-ECC9F3942E4B}">
                <a14:imgProps xmlns:a14="http://schemas.microsoft.com/office/drawing/2010/main">
                  <a14:imgLayer r:embed="rId4">
                    <a14:imgEffect>
                      <a14:backgroundRemoval t="200" b="100000" l="2307" r="98087"/>
                    </a14:imgEffect>
                  </a14:imgLayer>
                </a14:imgProps>
              </a:ext>
            </a:extLst>
          </a:blip>
          <a:stretch>
            <a:fillRect/>
          </a:stretch>
        </p:blipFill>
        <p:spPr>
          <a:xfrm>
            <a:off x="5215534" y="2118978"/>
            <a:ext cx="6846478" cy="4365623"/>
          </a:xfrm>
          <a:prstGeom prst="rect">
            <a:avLst/>
          </a:prstGeom>
        </p:spPr>
      </p:pic>
      <p:sp>
        <p:nvSpPr>
          <p:cNvPr id="7" name="Rectangle 6"/>
          <p:cNvSpPr/>
          <p:nvPr/>
        </p:nvSpPr>
        <p:spPr>
          <a:xfrm>
            <a:off x="573743" y="2308572"/>
            <a:ext cx="7620000" cy="2623795"/>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1000"/>
              </a:spcAft>
              <a:buClrTx/>
              <a:buSzTx/>
              <a:buFontTx/>
              <a:buNone/>
              <a:tabLst/>
              <a:defRPr/>
            </a:pPr>
            <a:r>
              <a:rPr kumimoji="0" lang="ar-EG" sz="28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تسمى ملفات </a:t>
            </a:r>
            <a:r>
              <a:rPr kumimoji="0" lang="en-US" sz="28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Excel </a:t>
            </a:r>
            <a:r>
              <a:rPr kumimoji="0" lang="ar-EG" sz="28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المصنفات. عندما تبدأ مشروعًا جديدًا في </a:t>
            </a:r>
            <a:r>
              <a:rPr kumimoji="0" lang="en-US" sz="28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Excel، </a:t>
            </a:r>
            <a:r>
              <a:rPr kumimoji="0" lang="ar-EG" sz="28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ستحتاج إلى إنشاء مصنف جديد. هناك عدة طرق لبدء العمل مع مصنف في </a:t>
            </a:r>
            <a:r>
              <a:rPr kumimoji="0" lang="en-US" sz="28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Excel. </a:t>
            </a:r>
            <a:r>
              <a:rPr kumimoji="0" lang="ar-EG" sz="28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يمكنك اختيار إنشاء مصنف جديد - إما بمصنف فارغ أو قالب مصمم مسبقًا - أو فتح مصنف موجود</a:t>
            </a:r>
          </a:p>
        </p:txBody>
      </p:sp>
    </p:spTree>
    <p:extLst>
      <p:ext uri="{BB962C8B-B14F-4D97-AF65-F5344CB8AC3E}">
        <p14:creationId xmlns:p14="http://schemas.microsoft.com/office/powerpoint/2010/main" val="1544917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1000"/>
                                        <p:tgtEl>
                                          <p:spTgt spid="7"/>
                                        </p:tgtEl>
                                      </p:cBhvr>
                                    </p:animEffect>
                                  </p:childTnLst>
                                </p:cTn>
                              </p:par>
                              <p:par>
                                <p:cTn id="8" presetID="6" presetClass="entr" presetSubtype="16"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ircle(in)">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heme/theme1.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0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4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نسق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6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5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3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7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8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9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2858317</TotalTime>
  <Words>14388</Words>
  <Application>Microsoft Office PowerPoint</Application>
  <PresentationFormat>شاشة عريضة</PresentationFormat>
  <Paragraphs>1952</Paragraphs>
  <Slides>222</Slides>
  <Notes>215</Notes>
  <HiddenSlides>0</HiddenSlides>
  <MMClips>0</MMClips>
  <ScaleCrop>false</ScaleCrop>
  <HeadingPairs>
    <vt:vector size="6" baseType="variant">
      <vt:variant>
        <vt:lpstr>الخطوط المستخدمة</vt:lpstr>
      </vt:variant>
      <vt:variant>
        <vt:i4>9</vt:i4>
      </vt:variant>
      <vt:variant>
        <vt:lpstr>نسق</vt:lpstr>
      </vt:variant>
      <vt:variant>
        <vt:i4>13</vt:i4>
      </vt:variant>
      <vt:variant>
        <vt:lpstr>عناوين الشرائح</vt:lpstr>
      </vt:variant>
      <vt:variant>
        <vt:i4>222</vt:i4>
      </vt:variant>
    </vt:vector>
  </HeadingPairs>
  <TitlesOfParts>
    <vt:vector size="244" baseType="lpstr">
      <vt:lpstr>Adobe Arabic</vt:lpstr>
      <vt:lpstr>Aptos</vt:lpstr>
      <vt:lpstr>Arial</vt:lpstr>
      <vt:lpstr>Calibri</vt:lpstr>
      <vt:lpstr>Calibri Light</vt:lpstr>
      <vt:lpstr>Helvetica Light</vt:lpstr>
      <vt:lpstr>Sakkal Majalla</vt:lpstr>
      <vt:lpstr>Simplified Arabic</vt:lpstr>
      <vt:lpstr>Wingdings</vt:lpstr>
      <vt:lpstr>4_Office Theme</vt:lpstr>
      <vt:lpstr>3_Office Theme</vt:lpstr>
      <vt:lpstr>2_Office Theme</vt:lpstr>
      <vt:lpstr>6_Office Theme</vt:lpstr>
      <vt:lpstr>5_Office Theme</vt:lpstr>
      <vt:lpstr>13_Office Theme</vt:lpstr>
      <vt:lpstr>7_Office Theme</vt:lpstr>
      <vt:lpstr>8_Office Theme</vt:lpstr>
      <vt:lpstr>9_Office Theme</vt:lpstr>
      <vt:lpstr>10_Office Theme</vt:lpstr>
      <vt:lpstr>11_Office Theme</vt:lpstr>
      <vt:lpstr>12_Office Theme</vt:lpstr>
      <vt:lpstr>14_Office Theme</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zeka-1</dc:creator>
  <cp:lastModifiedBy>DELL</cp:lastModifiedBy>
  <cp:revision>1583</cp:revision>
  <dcterms:created xsi:type="dcterms:W3CDTF">2020-12-27T12:21:42Z</dcterms:created>
  <dcterms:modified xsi:type="dcterms:W3CDTF">2025-04-20T06:34:15Z</dcterms:modified>
</cp:coreProperties>
</file>